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1"/>
  </p:notesMasterIdLst>
  <p:sldIdLst>
    <p:sldId id="256" r:id="rId2"/>
    <p:sldId id="257" r:id="rId3"/>
    <p:sldId id="274" r:id="rId4"/>
    <p:sldId id="258" r:id="rId5"/>
    <p:sldId id="259" r:id="rId6"/>
    <p:sldId id="279" r:id="rId7"/>
    <p:sldId id="260" r:id="rId8"/>
    <p:sldId id="262" r:id="rId9"/>
    <p:sldId id="265" r:id="rId10"/>
    <p:sldId id="266" r:id="rId11"/>
    <p:sldId id="270" r:id="rId12"/>
    <p:sldId id="271" r:id="rId13"/>
    <p:sldId id="276" r:id="rId14"/>
    <p:sldId id="278" r:id="rId15"/>
    <p:sldId id="277" r:id="rId16"/>
    <p:sldId id="269" r:id="rId17"/>
    <p:sldId id="267" r:id="rId18"/>
    <p:sldId id="273" r:id="rId19"/>
    <p:sldId id="275" r:id="rId20"/>
  </p:sldIdLst>
  <p:sldSz cx="12192000" cy="6858000"/>
  <p:notesSz cx="6645275" cy="8058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63046" autoAdjust="0"/>
  </p:normalViewPr>
  <p:slideViewPr>
    <p:cSldViewPr snapToGrid="0">
      <p:cViewPr varScale="1">
        <p:scale>
          <a:sx n="70" d="100"/>
          <a:sy n="70" d="100"/>
        </p:scale>
        <p:origin x="2112"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arris" userId="d99ad1da8a2285cc" providerId="LiveId" clId="{C6FFEA0F-041C-45A2-AD66-64AEA08059AC}"/>
    <pc:docChg chg="modSld">
      <pc:chgData name="Doug Harris" userId="d99ad1da8a2285cc" providerId="LiveId" clId="{C6FFEA0F-041C-45A2-AD66-64AEA08059AC}" dt="2023-01-31T21:43:57.776" v="0" actId="1076"/>
      <pc:docMkLst>
        <pc:docMk/>
      </pc:docMkLst>
      <pc:sldChg chg="modSp mod">
        <pc:chgData name="Doug Harris" userId="d99ad1da8a2285cc" providerId="LiveId" clId="{C6FFEA0F-041C-45A2-AD66-64AEA08059AC}" dt="2023-01-31T21:43:57.776" v="0" actId="1076"/>
        <pc:sldMkLst>
          <pc:docMk/>
          <pc:sldMk cId="3279523320" sldId="265"/>
        </pc:sldMkLst>
        <pc:picChg chg="mod">
          <ac:chgData name="Doug Harris" userId="d99ad1da8a2285cc" providerId="LiveId" clId="{C6FFEA0F-041C-45A2-AD66-64AEA08059AC}" dt="2023-01-31T21:43:57.776" v="0" actId="1076"/>
          <ac:picMkLst>
            <pc:docMk/>
            <pc:sldMk cId="3279523320" sldId="265"/>
            <ac:picMk id="5" creationId="{F53F70A3-54D9-4ADA-A775-A15ACF6B33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04307"/>
          </a:xfrm>
          <a:prstGeom prst="rect">
            <a:avLst/>
          </a:prstGeom>
        </p:spPr>
        <p:txBody>
          <a:bodyPr vert="horz" lIns="84015" tIns="42008" rIns="84015" bIns="42008" rtlCol="0"/>
          <a:lstStyle>
            <a:lvl1pPr algn="l">
              <a:defRPr sz="1100"/>
            </a:lvl1pPr>
          </a:lstStyle>
          <a:p>
            <a:endParaRPr lang="en-US"/>
          </a:p>
        </p:txBody>
      </p:sp>
      <p:sp>
        <p:nvSpPr>
          <p:cNvPr id="3" name="Date Placeholder 2"/>
          <p:cNvSpPr>
            <a:spLocks noGrp="1"/>
          </p:cNvSpPr>
          <p:nvPr>
            <p:ph type="dt" idx="1"/>
          </p:nvPr>
        </p:nvSpPr>
        <p:spPr>
          <a:xfrm>
            <a:off x="3764118" y="0"/>
            <a:ext cx="2879619" cy="404307"/>
          </a:xfrm>
          <a:prstGeom prst="rect">
            <a:avLst/>
          </a:prstGeom>
        </p:spPr>
        <p:txBody>
          <a:bodyPr vert="horz" lIns="84015" tIns="42008" rIns="84015" bIns="42008" rtlCol="0"/>
          <a:lstStyle>
            <a:lvl1pPr algn="r">
              <a:defRPr sz="1100"/>
            </a:lvl1pPr>
          </a:lstStyle>
          <a:p>
            <a:fld id="{F82CE894-B0E9-41CC-BD52-2C07A0CCCBC7}" type="datetimeFigureOut">
              <a:rPr lang="en-US" smtClean="0"/>
              <a:t>1/31/2023</a:t>
            </a:fld>
            <a:endParaRPr lang="en-US"/>
          </a:p>
        </p:txBody>
      </p:sp>
      <p:sp>
        <p:nvSpPr>
          <p:cNvPr id="4" name="Slide Image Placeholder 3"/>
          <p:cNvSpPr>
            <a:spLocks noGrp="1" noRot="1" noChangeAspect="1"/>
          </p:cNvSpPr>
          <p:nvPr>
            <p:ph type="sldImg" idx="2"/>
          </p:nvPr>
        </p:nvSpPr>
        <p:spPr>
          <a:xfrm>
            <a:off x="904875" y="1008063"/>
            <a:ext cx="4835525" cy="2719387"/>
          </a:xfrm>
          <a:prstGeom prst="rect">
            <a:avLst/>
          </a:prstGeom>
          <a:noFill/>
          <a:ln w="12700">
            <a:solidFill>
              <a:prstClr val="black"/>
            </a:solidFill>
          </a:ln>
        </p:spPr>
        <p:txBody>
          <a:bodyPr vert="horz" lIns="84015" tIns="42008" rIns="84015" bIns="42008" rtlCol="0" anchor="ctr"/>
          <a:lstStyle/>
          <a:p>
            <a:endParaRPr lang="en-US"/>
          </a:p>
        </p:txBody>
      </p:sp>
      <p:sp>
        <p:nvSpPr>
          <p:cNvPr id="5" name="Notes Placeholder 4"/>
          <p:cNvSpPr>
            <a:spLocks noGrp="1"/>
          </p:cNvSpPr>
          <p:nvPr>
            <p:ph type="body" sz="quarter" idx="3"/>
          </p:nvPr>
        </p:nvSpPr>
        <p:spPr>
          <a:xfrm>
            <a:off x="664528" y="3877984"/>
            <a:ext cx="5316220" cy="3172897"/>
          </a:xfrm>
          <a:prstGeom prst="rect">
            <a:avLst/>
          </a:prstGeom>
        </p:spPr>
        <p:txBody>
          <a:bodyPr vert="horz" lIns="84015" tIns="42008" rIns="84015" bIns="420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653844"/>
            <a:ext cx="2879619" cy="404306"/>
          </a:xfrm>
          <a:prstGeom prst="rect">
            <a:avLst/>
          </a:prstGeom>
        </p:spPr>
        <p:txBody>
          <a:bodyPr vert="horz" lIns="84015" tIns="42008" rIns="84015" bIns="42008" rtlCol="0" anchor="b"/>
          <a:lstStyle>
            <a:lvl1pPr algn="l">
              <a:defRPr sz="1100"/>
            </a:lvl1pPr>
          </a:lstStyle>
          <a:p>
            <a:endParaRPr lang="en-US"/>
          </a:p>
        </p:txBody>
      </p:sp>
      <p:sp>
        <p:nvSpPr>
          <p:cNvPr id="7" name="Slide Number Placeholder 6"/>
          <p:cNvSpPr>
            <a:spLocks noGrp="1"/>
          </p:cNvSpPr>
          <p:nvPr>
            <p:ph type="sldNum" sz="quarter" idx="5"/>
          </p:nvPr>
        </p:nvSpPr>
        <p:spPr>
          <a:xfrm>
            <a:off x="3764118" y="7653844"/>
            <a:ext cx="2879619" cy="404306"/>
          </a:xfrm>
          <a:prstGeom prst="rect">
            <a:avLst/>
          </a:prstGeom>
        </p:spPr>
        <p:txBody>
          <a:bodyPr vert="horz" lIns="84015" tIns="42008" rIns="84015" bIns="42008" rtlCol="0" anchor="b"/>
          <a:lstStyle>
            <a:lvl1pPr algn="r">
              <a:defRPr sz="1100"/>
            </a:lvl1pPr>
          </a:lstStyle>
          <a:p>
            <a:fld id="{B482E3DE-0859-4FC1-A912-9C333098DA18}" type="slidenum">
              <a:rPr lang="en-US" smtClean="0"/>
              <a:t>‹#›</a:t>
            </a:fld>
            <a:endParaRPr lang="en-US"/>
          </a:p>
        </p:txBody>
      </p:sp>
    </p:spTree>
    <p:extLst>
      <p:ext uri="{BB962C8B-B14F-4D97-AF65-F5344CB8AC3E}">
        <p14:creationId xmlns:p14="http://schemas.microsoft.com/office/powerpoint/2010/main" val="150971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1</a:t>
            </a:fld>
            <a:endParaRPr lang="en-US"/>
          </a:p>
        </p:txBody>
      </p:sp>
    </p:spTree>
    <p:extLst>
      <p:ext uri="{BB962C8B-B14F-4D97-AF65-F5344CB8AC3E}">
        <p14:creationId xmlns:p14="http://schemas.microsoft.com/office/powerpoint/2010/main" val="39552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Post Data Report </a:t>
            </a:r>
            <a:r>
              <a:rPr lang="en-US" dirty="0"/>
              <a:t>is mailed to all Posts in the February time frame. It will come to the Post in the Up to Now. The form is to be filled out and mailed to Department Headquarters as soon as possible. This form </a:t>
            </a:r>
            <a:r>
              <a:rPr lang="en-US" b="1" u="sng" dirty="0"/>
              <a:t>confirms the Post address as well as Dues amounts </a:t>
            </a:r>
            <a:r>
              <a:rPr lang="en-US" dirty="0"/>
              <a:t>and is very important to return even if nothing has changed.</a:t>
            </a:r>
          </a:p>
          <a:p>
            <a:endParaRPr lang="en-US" dirty="0"/>
          </a:p>
          <a:p>
            <a:r>
              <a:rPr lang="en-US" b="1" dirty="0"/>
              <a:t>Consolidated Post Report </a:t>
            </a:r>
            <a:r>
              <a:rPr lang="en-US" dirty="0"/>
              <a:t>is used to </a:t>
            </a:r>
            <a:r>
              <a:rPr lang="en-US" b="1" u="sng" dirty="0"/>
              <a:t>collect data of what the Post has accomplished for the year</a:t>
            </a:r>
            <a:r>
              <a:rPr lang="en-US" dirty="0"/>
              <a:t>. This form is mailed to each post in the Up To Now or is available on the Department web site at sdlegion.org under forms. These forms are mailed to National Headquarters by the Department so nationwide data is available and this data is used by the National Commander when he reports to congress on the activity of The American Legion.  Your adjutant can also complete this at MyLegion.org site and submit directly to National.</a:t>
            </a:r>
          </a:p>
          <a:p>
            <a:endParaRPr lang="en-US" dirty="0"/>
          </a:p>
          <a:p>
            <a:r>
              <a:rPr lang="en-US" b="1" dirty="0"/>
              <a:t>Officer Certification Report </a:t>
            </a:r>
            <a:r>
              <a:rPr lang="en-US" dirty="0"/>
              <a:t>is sent in to Headquarters immediately after elections take place </a:t>
            </a:r>
            <a:r>
              <a:rPr lang="en-US" b="1" u="sng" dirty="0"/>
              <a:t>to certify the military service records of the Post officers</a:t>
            </a:r>
            <a:r>
              <a:rPr lang="en-US" dirty="0"/>
              <a:t>. This is important so that your officers are on the Headquarters mailing list. Also it is necessary to get Post membership cards. DO NOT MARK “SAME AS LAST YEAR”</a:t>
            </a:r>
          </a:p>
          <a:p>
            <a:endParaRPr lang="en-US" dirty="0"/>
          </a:p>
          <a:p>
            <a:r>
              <a:rPr lang="en-US" b="1" dirty="0"/>
              <a:t>Americanism Report</a:t>
            </a:r>
            <a:r>
              <a:rPr lang="en-US" dirty="0"/>
              <a:t> due May 1</a:t>
            </a:r>
            <a:r>
              <a:rPr lang="en-US" baseline="30000" dirty="0"/>
              <a:t>st</a:t>
            </a:r>
            <a:r>
              <a:rPr lang="en-US" dirty="0"/>
              <a:t> each year.  This report tells the story of your participation in the Americanism programs.  Each Post can compete in their size group to win the traveling Eagle Head.</a:t>
            </a:r>
          </a:p>
        </p:txBody>
      </p:sp>
      <p:sp>
        <p:nvSpPr>
          <p:cNvPr id="4" name="Slide Number Placeholder 3"/>
          <p:cNvSpPr>
            <a:spLocks noGrp="1"/>
          </p:cNvSpPr>
          <p:nvPr>
            <p:ph type="sldNum" sz="quarter" idx="5"/>
          </p:nvPr>
        </p:nvSpPr>
        <p:spPr/>
        <p:txBody>
          <a:bodyPr/>
          <a:lstStyle/>
          <a:p>
            <a:fld id="{B482E3DE-0859-4FC1-A912-9C333098DA18}" type="slidenum">
              <a:rPr lang="en-US" smtClean="0"/>
              <a:t>10</a:t>
            </a:fld>
            <a:endParaRPr lang="en-US"/>
          </a:p>
        </p:txBody>
      </p:sp>
    </p:spTree>
    <p:extLst>
      <p:ext uri="{BB962C8B-B14F-4D97-AF65-F5344CB8AC3E}">
        <p14:creationId xmlns:p14="http://schemas.microsoft.com/office/powerpoint/2010/main" val="128592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year, your post takes part in the many areas of our Americanism Pillar in order to help our communities.  Each post must figure out what they are able to do considering their size and number of volunteers.  You should document these events by taking pictures, and then taking credit for them via the Americanism report.  If you take the time to do them, you absolutely need to take credit for it.  Encourage your hometown paper to document what you do.  At a minimum, post it on your Facebook page.</a:t>
            </a:r>
          </a:p>
          <a:p>
            <a:endParaRPr lang="en-US" dirty="0"/>
          </a:p>
          <a:p>
            <a:pPr marL="171450" indent="-171450">
              <a:buFontTx/>
              <a:buChar char="-"/>
            </a:pPr>
            <a:r>
              <a:rPr lang="en-US" dirty="0"/>
              <a:t>Do you send Boys to Boys State?  Take credit for it.</a:t>
            </a:r>
          </a:p>
          <a:p>
            <a:pPr marL="171450" indent="-171450">
              <a:buFontTx/>
              <a:buChar char="-"/>
            </a:pPr>
            <a:r>
              <a:rPr lang="en-US" dirty="0"/>
              <a:t>Do you send Boys and Girls to Youth Trooper Academy?  Take credit for it.</a:t>
            </a:r>
          </a:p>
          <a:p>
            <a:pPr marL="171450" indent="-171450">
              <a:buFontTx/>
              <a:buChar char="-"/>
            </a:pPr>
            <a:r>
              <a:rPr lang="en-US" dirty="0"/>
              <a:t>Do you complete school visits and teach our youth proper respect for our flag?  Take credit for it.</a:t>
            </a:r>
          </a:p>
          <a:p>
            <a:pPr marL="171450" indent="-171450">
              <a:buFontTx/>
              <a:buChar char="-"/>
            </a:pPr>
            <a:r>
              <a:rPr lang="en-US" dirty="0"/>
              <a:t>Do you sponsor an American Legion Baseball team?  Take credit for it!</a:t>
            </a:r>
          </a:p>
          <a:p>
            <a:pPr marL="171450" indent="-171450">
              <a:buFontTx/>
              <a:buChar char="-"/>
            </a:pPr>
            <a:r>
              <a:rPr lang="en-US" dirty="0"/>
              <a:t>Do you sponsor a scout troop?</a:t>
            </a:r>
          </a:p>
          <a:p>
            <a:pPr marL="171450" indent="-171450">
              <a:buFontTx/>
              <a:buChar char="-"/>
            </a:pPr>
            <a:endParaRPr lang="en-US" dirty="0"/>
          </a:p>
          <a:p>
            <a:pPr marL="171450" indent="-171450">
              <a:buFontTx/>
              <a:buChar char="-"/>
            </a:pPr>
            <a:r>
              <a:rPr lang="en-US" dirty="0"/>
              <a:t>All of these programs fall under Americanism and if you are taking the time to do them, then you should also take a few minutes to take credit for it.</a:t>
            </a:r>
          </a:p>
          <a:p>
            <a:pPr marL="171450" indent="-171450">
              <a:buFontTx/>
              <a:buChar char="-"/>
            </a:pPr>
            <a:endParaRPr lang="en-US" dirty="0"/>
          </a:p>
          <a:p>
            <a:pPr marL="171450" indent="-171450">
              <a:buFontTx/>
              <a:buChar char="-"/>
            </a:pPr>
            <a:r>
              <a:rPr lang="en-US" dirty="0"/>
              <a:t>The report can be accessed on the sdlegion.org website.  Follow the directions on the slide.  Utilize the example of a winning report from the same location to prepare your report.</a:t>
            </a:r>
          </a:p>
        </p:txBody>
      </p:sp>
      <p:sp>
        <p:nvSpPr>
          <p:cNvPr id="4" name="Slide Number Placeholder 3"/>
          <p:cNvSpPr>
            <a:spLocks noGrp="1"/>
          </p:cNvSpPr>
          <p:nvPr>
            <p:ph type="sldNum" sz="quarter" idx="5"/>
          </p:nvPr>
        </p:nvSpPr>
        <p:spPr/>
        <p:txBody>
          <a:bodyPr/>
          <a:lstStyle/>
          <a:p>
            <a:fld id="{B482E3DE-0859-4FC1-A912-9C333098DA18}" type="slidenum">
              <a:rPr lang="en-US" smtClean="0"/>
              <a:t>11</a:t>
            </a:fld>
            <a:endParaRPr lang="en-US"/>
          </a:p>
        </p:txBody>
      </p:sp>
    </p:spTree>
    <p:extLst>
      <p:ext uri="{BB962C8B-B14F-4D97-AF65-F5344CB8AC3E}">
        <p14:creationId xmlns:p14="http://schemas.microsoft.com/office/powerpoint/2010/main" val="112564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12</a:t>
            </a:fld>
            <a:endParaRPr lang="en-US"/>
          </a:p>
        </p:txBody>
      </p:sp>
    </p:spTree>
    <p:extLst>
      <p:ext uri="{BB962C8B-B14F-4D97-AF65-F5344CB8AC3E}">
        <p14:creationId xmlns:p14="http://schemas.microsoft.com/office/powerpoint/2010/main" val="287891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roles/offices in any post is the role of the finance officer.  If you fail to remain financially viable, you fail as a post.  If however, you manage your finances responsibly you will have many opportunities to help your community and be a successful post.</a:t>
            </a:r>
          </a:p>
          <a:p>
            <a:endParaRPr lang="en-US" dirty="0"/>
          </a:p>
          <a:p>
            <a:r>
              <a:rPr lang="en-US" dirty="0"/>
              <a:t>These are the Roles and Responsibilities of a Post Finance Officer.</a:t>
            </a:r>
          </a:p>
        </p:txBody>
      </p:sp>
      <p:sp>
        <p:nvSpPr>
          <p:cNvPr id="4" name="Slide Number Placeholder 3"/>
          <p:cNvSpPr>
            <a:spLocks noGrp="1"/>
          </p:cNvSpPr>
          <p:nvPr>
            <p:ph type="sldNum" sz="quarter" idx="5"/>
          </p:nvPr>
        </p:nvSpPr>
        <p:spPr/>
        <p:txBody>
          <a:bodyPr/>
          <a:lstStyle/>
          <a:p>
            <a:fld id="{B482E3DE-0859-4FC1-A912-9C333098DA18}" type="slidenum">
              <a:rPr lang="en-US" smtClean="0"/>
              <a:t>13</a:t>
            </a:fld>
            <a:endParaRPr lang="en-US"/>
          </a:p>
        </p:txBody>
      </p:sp>
    </p:spTree>
    <p:extLst>
      <p:ext uri="{BB962C8B-B14F-4D97-AF65-F5344CB8AC3E}">
        <p14:creationId xmlns:p14="http://schemas.microsoft.com/office/powerpoint/2010/main" val="78389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Financial Controls you need to follow to make sure your post doesn’t lose track of it’s money.</a:t>
            </a:r>
          </a:p>
          <a:p>
            <a:endParaRPr lang="en-US" dirty="0"/>
          </a:p>
          <a:p>
            <a:r>
              <a:rPr lang="en-US" dirty="0"/>
              <a:t>It’s important to have several “sets of eyes” on your finances.  The first set is the finance officer and your bookkeeper if you have one.  They are responsible for getting that information to the second set of eyes, your Commander and the Executive Committee.  </a:t>
            </a:r>
          </a:p>
          <a:p>
            <a:endParaRPr lang="en-US" dirty="0"/>
          </a:p>
          <a:p>
            <a:r>
              <a:rPr lang="en-US" dirty="0"/>
              <a:t>My favorite term with finances is “Trust, but Verify”.  Make sure you find a knowledgeable finance officer with integrity and then get two signatures on all your checks/withdrawals.</a:t>
            </a:r>
          </a:p>
          <a:p>
            <a:endParaRPr lang="en-US" dirty="0"/>
          </a:p>
          <a:p>
            <a:r>
              <a:rPr lang="en-US" dirty="0"/>
              <a:t>You have to stay current on local tax requirements and laws especially if you have a bar/restaurant incorporated into your post.  All posts to remain a registered nonprofit entity must register with the state AND complete an IRS Form 990 (see below) with the IRS. If you fail to do this for a period of 3 years, you will lose your nonprofit status and be fined by the IRS.  </a:t>
            </a:r>
          </a:p>
          <a:p>
            <a:r>
              <a:rPr lang="en-US" dirty="0"/>
              <a:t>For those posts with other income, you may have to hire an accountant/CPA and a tax firm to complete and submit the 990 and 990-T (for the bar and restaurant).  </a:t>
            </a:r>
          </a:p>
          <a:p>
            <a:pPr marL="228600" indent="-228600">
              <a:buAutoNum type="arabicPeriod"/>
            </a:pPr>
            <a:r>
              <a:rPr lang="en-US" dirty="0"/>
              <a:t>990-N (Under $50 K): https://www.irs.gov/pub/irs-pdf/p5248.pdf</a:t>
            </a:r>
          </a:p>
          <a:p>
            <a:pPr marL="228600" indent="-228600">
              <a:buAutoNum type="arabicPeriod"/>
            </a:pPr>
            <a:r>
              <a:rPr lang="en-US" dirty="0"/>
              <a:t>990-EZ ($50 to $199,999, and total assets of less than $500K at end of tax year): https://www.irs.gov/pub/irs-pdf/i990ez.pdf</a:t>
            </a:r>
          </a:p>
          <a:p>
            <a:pPr marL="228600" indent="-228600">
              <a:buAutoNum type="arabicPeriod"/>
            </a:pPr>
            <a:r>
              <a:rPr lang="en-US" dirty="0"/>
              <a:t>990 (gross receipts $200,000 or greater and total assets of $500K or greater).  May need the 990-T for unrelated business taxable income (e.g. restaurant)</a:t>
            </a:r>
          </a:p>
          <a:p>
            <a:pPr marL="228600" indent="-228600">
              <a:buAutoNum type="arabicPeriod"/>
            </a:pPr>
            <a:endParaRPr lang="en-US" dirty="0"/>
          </a:p>
          <a:p>
            <a:pPr marL="228600" indent="-228600">
              <a:buAutoNum type="arabicPeriod"/>
            </a:pPr>
            <a:r>
              <a:rPr lang="en-US" dirty="0"/>
              <a:t>The state level registration is easy and can be completed online with a minor fee. Go to the SD Secretary of State website to complete your registration ($10)</a:t>
            </a:r>
          </a:p>
          <a:p>
            <a:endParaRPr lang="en-US" dirty="0"/>
          </a:p>
          <a:p>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14</a:t>
            </a:fld>
            <a:endParaRPr lang="en-US"/>
          </a:p>
        </p:txBody>
      </p:sp>
    </p:spTree>
    <p:extLst>
      <p:ext uri="{BB962C8B-B14F-4D97-AF65-F5344CB8AC3E}">
        <p14:creationId xmlns:p14="http://schemas.microsoft.com/office/powerpoint/2010/main" val="189766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records that should be kept by the Post.</a:t>
            </a:r>
          </a:p>
          <a:p>
            <a:pPr marL="228600" indent="-228600">
              <a:buAutoNum type="arabicPeriod"/>
            </a:pPr>
            <a:r>
              <a:rPr lang="en-US" dirty="0"/>
              <a:t>Your Constitution and By-Laws should be reviewed annually and if changed, voted on at your annual meeting.</a:t>
            </a:r>
          </a:p>
          <a:p>
            <a:pPr marL="228600" indent="-228600">
              <a:buAutoNum type="arabicPeriod"/>
            </a:pPr>
            <a:r>
              <a:rPr lang="en-US" dirty="0"/>
              <a:t>Meeting minutes are very important historical documents and help you keep track of what is happening at your Post.</a:t>
            </a:r>
          </a:p>
          <a:p>
            <a:pPr marL="228600" indent="-228600">
              <a:buAutoNum type="arabicPeriod"/>
            </a:pPr>
            <a:r>
              <a:rPr lang="en-US" dirty="0"/>
              <a:t>Financial reports give you an idea of your “financial health” and are required for doing your Tax reports.</a:t>
            </a:r>
          </a:p>
          <a:p>
            <a:pPr marL="228600" indent="-228600">
              <a:buAutoNum type="arabicPeriod"/>
            </a:pPr>
            <a:r>
              <a:rPr lang="en-US" dirty="0"/>
              <a:t>IRS Reporting must be done to maintain your tax exempt status.</a:t>
            </a:r>
          </a:p>
        </p:txBody>
      </p:sp>
      <p:sp>
        <p:nvSpPr>
          <p:cNvPr id="4" name="Slide Number Placeholder 3"/>
          <p:cNvSpPr>
            <a:spLocks noGrp="1"/>
          </p:cNvSpPr>
          <p:nvPr>
            <p:ph type="sldNum" sz="quarter" idx="5"/>
          </p:nvPr>
        </p:nvSpPr>
        <p:spPr/>
        <p:txBody>
          <a:bodyPr/>
          <a:lstStyle/>
          <a:p>
            <a:fld id="{B482E3DE-0859-4FC1-A912-9C333098DA18}" type="slidenum">
              <a:rPr lang="en-US" smtClean="0"/>
              <a:t>15</a:t>
            </a:fld>
            <a:endParaRPr lang="en-US"/>
          </a:p>
        </p:txBody>
      </p:sp>
    </p:spTree>
    <p:extLst>
      <p:ext uri="{BB962C8B-B14F-4D97-AF65-F5344CB8AC3E}">
        <p14:creationId xmlns:p14="http://schemas.microsoft.com/office/powerpoint/2010/main" val="36737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available in The American Legion Department of South Dakota Post Adjutant’s Administrative &amp; Awards Manual.</a:t>
            </a:r>
          </a:p>
          <a:p>
            <a:r>
              <a:rPr lang="en-US" dirty="0"/>
              <a:t>Available online at https://www.sdlegion.org/wp-content/uploads/2022/08/2022-2023-Adjutants-Administrative-and-Awards.pdf</a:t>
            </a:r>
          </a:p>
          <a:p>
            <a:endParaRPr lang="en-US" dirty="0"/>
          </a:p>
          <a:p>
            <a:r>
              <a:rPr lang="en-US" dirty="0"/>
              <a:t>It is very important to recognize those in your community who really make a difference.  When you do this, you also encourage the community to recognize the efforts of your Post and The American Legion.</a:t>
            </a:r>
          </a:p>
        </p:txBody>
      </p:sp>
      <p:sp>
        <p:nvSpPr>
          <p:cNvPr id="4" name="Slide Number Placeholder 3"/>
          <p:cNvSpPr>
            <a:spLocks noGrp="1"/>
          </p:cNvSpPr>
          <p:nvPr>
            <p:ph type="sldNum" sz="quarter" idx="5"/>
          </p:nvPr>
        </p:nvSpPr>
        <p:spPr/>
        <p:txBody>
          <a:bodyPr/>
          <a:lstStyle/>
          <a:p>
            <a:fld id="{B482E3DE-0859-4FC1-A912-9C333098DA18}" type="slidenum">
              <a:rPr lang="en-US" smtClean="0"/>
              <a:t>17</a:t>
            </a:fld>
            <a:endParaRPr lang="en-US"/>
          </a:p>
        </p:txBody>
      </p:sp>
    </p:spTree>
    <p:extLst>
      <p:ext uri="{BB962C8B-B14F-4D97-AF65-F5344CB8AC3E}">
        <p14:creationId xmlns:p14="http://schemas.microsoft.com/office/powerpoint/2010/main" val="373892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exist to ensure our 4 Pillars (Veterans, Defense, Americanism and Youth) are covered within our communities, state and nation.  </a:t>
            </a:r>
          </a:p>
          <a:p>
            <a:r>
              <a:rPr lang="en-US" dirty="0"/>
              <a:t>Each Post must decide how they can implement these pillars within their community.  All of them </a:t>
            </a:r>
            <a:r>
              <a:rPr lang="en-US"/>
              <a:t>are important and </a:t>
            </a:r>
            <a:r>
              <a:rPr lang="en-US" dirty="0"/>
              <a:t>must be tailored to fit </a:t>
            </a:r>
            <a:r>
              <a:rPr lang="en-US"/>
              <a:t>your circumstances.</a:t>
            </a:r>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18</a:t>
            </a:fld>
            <a:endParaRPr lang="en-US"/>
          </a:p>
        </p:txBody>
      </p:sp>
    </p:spTree>
    <p:extLst>
      <p:ext uri="{BB962C8B-B14F-4D97-AF65-F5344CB8AC3E}">
        <p14:creationId xmlns:p14="http://schemas.microsoft.com/office/powerpoint/2010/main" val="132614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19</a:t>
            </a:fld>
            <a:endParaRPr lang="en-US"/>
          </a:p>
        </p:txBody>
      </p:sp>
    </p:spTree>
    <p:extLst>
      <p:ext uri="{BB962C8B-B14F-4D97-AF65-F5344CB8AC3E}">
        <p14:creationId xmlns:p14="http://schemas.microsoft.com/office/powerpoint/2010/main" val="299247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Link to Officer’s Guide:  https://www.legion.org/publications/246556/2021-officers-guide</a:t>
            </a:r>
          </a:p>
          <a:p>
            <a:pPr marL="228600" indent="-228600">
              <a:buAutoNum type="arabicPeriod"/>
            </a:pPr>
            <a:endParaRPr lang="en-US" dirty="0"/>
          </a:p>
          <a:p>
            <a:pPr marL="228600" indent="-228600">
              <a:buAutoNum type="arabicPeriod"/>
            </a:pPr>
            <a:r>
              <a:rPr lang="en-US" dirty="0"/>
              <a:t>Link to Post Adjutants Admin: https://www.legion.org/publications/246560/2021-post-adjutants-manual</a:t>
            </a:r>
          </a:p>
          <a:p>
            <a:pPr marL="228600" indent="-228600">
              <a:buAutoNum type="arabicPeriod"/>
            </a:pPr>
            <a:endParaRPr lang="en-US" dirty="0"/>
          </a:p>
          <a:p>
            <a:pPr marL="228600" indent="-228600">
              <a:buAutoNum type="arabicPeriod"/>
            </a:pPr>
            <a:r>
              <a:rPr lang="en-US" dirty="0"/>
              <a:t>Link to Department Post Adjutant’s Manual:  https://www.legion.org/publications/160964/post-adjutants-manual</a:t>
            </a:r>
          </a:p>
          <a:p>
            <a:pPr marL="228600" indent="-228600">
              <a:buAutoNum type="arabicPeriod"/>
            </a:pPr>
            <a:endParaRPr lang="en-US" dirty="0"/>
          </a:p>
          <a:p>
            <a:pPr marL="228600" indent="-228600">
              <a:buAutoNum type="arabicPeriod"/>
            </a:pPr>
            <a:r>
              <a:rPr lang="en-US" dirty="0"/>
              <a:t>Post Finance Manual:  Found in the Post Operations Manual and Post Building Guide (very hard to find a copy).  Also use the National Level Post Adjutant’s Manual and the Officer’s Guide and manual of Ceremonies (see above for links)</a:t>
            </a:r>
          </a:p>
        </p:txBody>
      </p:sp>
      <p:sp>
        <p:nvSpPr>
          <p:cNvPr id="4" name="Slide Number Placeholder 3"/>
          <p:cNvSpPr>
            <a:spLocks noGrp="1"/>
          </p:cNvSpPr>
          <p:nvPr>
            <p:ph type="sldNum" sz="quarter" idx="5"/>
          </p:nvPr>
        </p:nvSpPr>
        <p:spPr/>
        <p:txBody>
          <a:bodyPr/>
          <a:lstStyle/>
          <a:p>
            <a:fld id="{B482E3DE-0859-4FC1-A912-9C333098DA18}" type="slidenum">
              <a:rPr lang="en-US" smtClean="0"/>
              <a:t>2</a:t>
            </a:fld>
            <a:endParaRPr lang="en-US"/>
          </a:p>
        </p:txBody>
      </p:sp>
    </p:spTree>
    <p:extLst>
      <p:ext uri="{BB962C8B-B14F-4D97-AF65-F5344CB8AC3E}">
        <p14:creationId xmlns:p14="http://schemas.microsoft.com/office/powerpoint/2010/main" val="169063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3</a:t>
            </a:fld>
            <a:endParaRPr lang="en-US"/>
          </a:p>
        </p:txBody>
      </p:sp>
    </p:spTree>
    <p:extLst>
      <p:ext uri="{BB962C8B-B14F-4D97-AF65-F5344CB8AC3E}">
        <p14:creationId xmlns:p14="http://schemas.microsoft.com/office/powerpoint/2010/main" val="331483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Constitution and Bylaws</a:t>
            </a:r>
            <a:r>
              <a:rPr lang="en-US" dirty="0"/>
              <a:t>:  Your basic guide to: 1) what your Post is about and 2) what your own rules are.  Model them on the National and Department Constitution and Bylaws and then make them specific to your Post through your By-Laws.  Examples can be found at these links: https://www.legion.org/publications/247099/national-constitution-and-laws  and https://www.sdlegion.org/constitution-bylaws/</a:t>
            </a:r>
          </a:p>
          <a:p>
            <a:pPr marL="228600" indent="-228600">
              <a:buFont typeface="+mj-lt"/>
              <a:buAutoNum type="arabicPeriod"/>
            </a:pPr>
            <a:r>
              <a:rPr lang="en-US" b="1" dirty="0"/>
              <a:t>Membership:</a:t>
            </a:r>
            <a:r>
              <a:rPr lang="en-US" dirty="0"/>
              <a:t>  No members, no Post.  This is where your Officers, volunteers, talents, passions, etc., are going to come from.  Recruit members from every area of a community.  That’s who you’re here to serve… (Veterans and Youth).</a:t>
            </a:r>
          </a:p>
          <a:p>
            <a:pPr marL="228600" indent="-228600">
              <a:buFont typeface="+mj-lt"/>
              <a:buAutoNum type="arabicPeriod"/>
            </a:pPr>
            <a:r>
              <a:rPr lang="en-US" b="1" dirty="0"/>
              <a:t>Reports</a:t>
            </a:r>
            <a:r>
              <a:rPr lang="en-US" dirty="0"/>
              <a:t>:  You and your members have determined which of the 4 Pillars/Programs you’re able to bring to your community.  Now that you’ve done that, take credit for your efforts.  Having a good Adjutant is absolutely vital for this.  You need someone who will help the membership track all the different things you’re doing; quantify them and then report them to State and National.  This is also how your post competes for recognition and awards.</a:t>
            </a:r>
          </a:p>
          <a:p>
            <a:pPr marL="228600" indent="-228600">
              <a:buFont typeface="+mj-lt"/>
              <a:buAutoNum type="arabicPeriod"/>
            </a:pPr>
            <a:r>
              <a:rPr lang="en-US" b="1" dirty="0"/>
              <a:t>Financials</a:t>
            </a:r>
            <a:r>
              <a:rPr lang="en-US" dirty="0"/>
              <a:t>:  If you fail to take the steps to remain financially viable then your history as an American Legion Post will be short.</a:t>
            </a:r>
          </a:p>
          <a:p>
            <a:pPr marL="228600" indent="-228600">
              <a:buFont typeface="+mj-lt"/>
              <a:buAutoNum type="arabicPeriod"/>
            </a:pPr>
            <a:r>
              <a:rPr lang="en-US" b="1" dirty="0"/>
              <a:t>Record Keeping</a:t>
            </a:r>
            <a:r>
              <a:rPr lang="en-US" dirty="0"/>
              <a:t>:  If your post keeps good records, it makes every other aspect easier.  1) Keeping your members informed.  2) Filing reports to take credit for the things you’ve done.  3) Filing your 990 (EZ or N) Tax report, etc.</a:t>
            </a:r>
          </a:p>
          <a:p>
            <a:pPr marL="228600" indent="-228600">
              <a:buFont typeface="+mj-lt"/>
              <a:buAutoNum type="arabicPeriod"/>
            </a:pPr>
            <a:r>
              <a:rPr lang="en-US" b="1" dirty="0"/>
              <a:t>Awards</a:t>
            </a:r>
            <a:r>
              <a:rPr lang="en-US" dirty="0"/>
              <a:t>:  The most important part of awards is making sure the members of your post are recognized for their efforts.  If you take care of your members and recognize them for the work they put in, it will ultimately lead to recognition in the form of awards for your Post from Department and National levels.</a:t>
            </a:r>
          </a:p>
          <a:p>
            <a:pPr marL="228600" indent="-228600">
              <a:buFont typeface="+mj-lt"/>
              <a:buAutoNum type="arabicPeriod"/>
            </a:pPr>
            <a:r>
              <a:rPr lang="en-US" b="1" dirty="0"/>
              <a:t>Legion Programs</a:t>
            </a:r>
            <a:r>
              <a:rPr lang="en-US" dirty="0"/>
              <a:t>:  This is what we are here for.  The 4 Pillars of The American Legion and the individual programs that fall under each.</a:t>
            </a:r>
          </a:p>
        </p:txBody>
      </p:sp>
      <p:sp>
        <p:nvSpPr>
          <p:cNvPr id="4" name="Slide Number Placeholder 3"/>
          <p:cNvSpPr>
            <a:spLocks noGrp="1"/>
          </p:cNvSpPr>
          <p:nvPr>
            <p:ph type="sldNum" sz="quarter" idx="5"/>
          </p:nvPr>
        </p:nvSpPr>
        <p:spPr/>
        <p:txBody>
          <a:bodyPr/>
          <a:lstStyle/>
          <a:p>
            <a:fld id="{B482E3DE-0859-4FC1-A912-9C333098DA18}" type="slidenum">
              <a:rPr lang="en-US" smtClean="0"/>
              <a:t>4</a:t>
            </a:fld>
            <a:endParaRPr lang="en-US"/>
          </a:p>
        </p:txBody>
      </p:sp>
    </p:spTree>
    <p:extLst>
      <p:ext uri="{BB962C8B-B14F-4D97-AF65-F5344CB8AC3E}">
        <p14:creationId xmlns:p14="http://schemas.microsoft.com/office/powerpoint/2010/main" val="175750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Membership Plan</a:t>
            </a:r>
            <a:r>
              <a:rPr lang="en-US" dirty="0"/>
              <a:t>: 1) determine the “make up” of your community.  2) What portion of your community are eligible to become </a:t>
            </a:r>
            <a:r>
              <a:rPr lang="en-US" b="1" dirty="0"/>
              <a:t>Legionnaires/SAL</a:t>
            </a:r>
            <a:r>
              <a:rPr lang="en-US" dirty="0"/>
              <a:t>?  3) When you recruit members are you also recruiting their spouses for your </a:t>
            </a:r>
            <a:r>
              <a:rPr lang="en-US" b="1" dirty="0"/>
              <a:t>Auxiliary</a:t>
            </a:r>
            <a:r>
              <a:rPr lang="en-US" dirty="0"/>
              <a:t>? </a:t>
            </a:r>
          </a:p>
          <a:p>
            <a:pPr lvl="1"/>
            <a:r>
              <a:rPr lang="en-US" dirty="0"/>
              <a:t>Use </a:t>
            </a:r>
            <a:r>
              <a:rPr lang="en-US" b="1" dirty="0"/>
              <a:t>MyLegion.org </a:t>
            </a:r>
            <a:r>
              <a:rPr lang="en-US" dirty="0"/>
              <a:t>to search for veterans in your area. Have your adjutant or membership officer do a search at this link: https://mylegion.org/PersonifyEbusiness, then choose a Group; then Reports/Labels; then under Membership, click on Find Members in my Area.</a:t>
            </a:r>
          </a:p>
          <a:p>
            <a:pPr lvl="1"/>
            <a:endParaRPr lang="en-US" dirty="0"/>
          </a:p>
          <a:p>
            <a:pPr lvl="1"/>
            <a:r>
              <a:rPr lang="en-US" b="1" dirty="0"/>
              <a:t>Recruiting</a:t>
            </a:r>
            <a:r>
              <a:rPr lang="en-US" dirty="0"/>
              <a:t>:  Now you have a plan and your pool of prospective new members.  Every current member is a recruiter, send them out to engage your prospective members.  If you don’t ask, you will never know if they have an interest or not.  Let prospective new members know what your post does for their community.  Use the tools available (brochures etc.)</a:t>
            </a:r>
          </a:p>
          <a:p>
            <a:pPr lvl="1"/>
            <a:endParaRPr lang="en-US" dirty="0"/>
          </a:p>
          <a:p>
            <a:pPr lvl="1"/>
            <a:r>
              <a:rPr lang="en-US" b="1" dirty="0"/>
              <a:t>Target Dates </a:t>
            </a:r>
            <a:r>
              <a:rPr lang="en-US" dirty="0"/>
              <a:t>– used only to determine eligibility in qualifying for Membership Awards</a:t>
            </a:r>
          </a:p>
          <a:p>
            <a:pPr lvl="1"/>
            <a:r>
              <a:rPr lang="en-US" b="1" dirty="0"/>
              <a:t>Cutoff Dates </a:t>
            </a:r>
            <a:r>
              <a:rPr lang="en-US" dirty="0"/>
              <a:t>– dates the membership data is extracted from the National membership database for the sole purpose of printing the next renewal notices</a:t>
            </a:r>
          </a:p>
          <a:p>
            <a:pPr lvl="1"/>
            <a:r>
              <a:rPr lang="en-US" b="1" dirty="0"/>
              <a:t>Renewal Dates </a:t>
            </a:r>
            <a:r>
              <a:rPr lang="en-US" dirty="0"/>
              <a:t>– renewal notices are sent out by National HQ if membership has not been processed by Cutoff Dates</a:t>
            </a:r>
          </a:p>
          <a:p>
            <a:endParaRPr lang="en-US" dirty="0"/>
          </a:p>
          <a:p>
            <a:r>
              <a:rPr lang="en-US" dirty="0"/>
              <a:t>            </a:t>
            </a:r>
            <a:r>
              <a:rPr lang="en-US" b="1" dirty="0"/>
              <a:t>Retention:</a:t>
            </a:r>
            <a:r>
              <a:rPr lang="en-US" dirty="0"/>
              <a:t> </a:t>
            </a:r>
            <a:r>
              <a:rPr lang="en-US" u="sng" dirty="0"/>
              <a:t>Engage your members</a:t>
            </a:r>
            <a:r>
              <a:rPr lang="en-US" dirty="0"/>
              <a:t>.  Get them involved in the efforts of your post.  If they like what is happening there, they will remain members.  Inform members through meeting minutes and quarterly newsletters. </a:t>
            </a:r>
          </a:p>
          <a:p>
            <a:endParaRPr lang="en-US" dirty="0"/>
          </a:p>
          <a:p>
            <a:pPr lvl="1"/>
            <a:r>
              <a:rPr lang="en-US" b="1" dirty="0"/>
              <a:t>Buddy Check </a:t>
            </a:r>
            <a:r>
              <a:rPr lang="en-US" dirty="0"/>
              <a:t>is a good way of “keeping in touch” with your members. Great ideas for doing this are talked about in a class on Buddy Checks that can be found at the web address above.   </a:t>
            </a:r>
          </a:p>
          <a:p>
            <a:pPr lvl="1"/>
            <a:r>
              <a:rPr lang="en-US" dirty="0"/>
              <a:t>Completing Buddy Checks is important because it lets your members know that they are more than just a number and that someone cares about them.  If they believe you care about them then they are more likely to help you recruit new members.</a:t>
            </a:r>
          </a:p>
          <a:p>
            <a:endParaRPr lang="en-US" dirty="0"/>
          </a:p>
          <a:p>
            <a:endParaRPr lang="en-US" dirty="0"/>
          </a:p>
        </p:txBody>
      </p:sp>
      <p:sp>
        <p:nvSpPr>
          <p:cNvPr id="4" name="Slide Number Placeholder 3"/>
          <p:cNvSpPr>
            <a:spLocks noGrp="1"/>
          </p:cNvSpPr>
          <p:nvPr>
            <p:ph type="sldNum" sz="quarter" idx="5"/>
          </p:nvPr>
        </p:nvSpPr>
        <p:spPr/>
        <p:txBody>
          <a:bodyPr/>
          <a:lstStyle/>
          <a:p>
            <a:fld id="{B482E3DE-0859-4FC1-A912-9C333098DA18}" type="slidenum">
              <a:rPr lang="en-US" smtClean="0"/>
              <a:t>5</a:t>
            </a:fld>
            <a:endParaRPr lang="en-US"/>
          </a:p>
        </p:txBody>
      </p:sp>
    </p:spTree>
    <p:extLst>
      <p:ext uri="{BB962C8B-B14F-4D97-AF65-F5344CB8AC3E}">
        <p14:creationId xmlns:p14="http://schemas.microsoft.com/office/powerpoint/2010/main" val="381287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dates and targets are in the Department Post Adjutant’s Administrative and Award Manual.  They are merely a guide to help you focus on where you should be during the membership year.</a:t>
            </a:r>
          </a:p>
        </p:txBody>
      </p:sp>
      <p:sp>
        <p:nvSpPr>
          <p:cNvPr id="4" name="Slide Number Placeholder 3"/>
          <p:cNvSpPr>
            <a:spLocks noGrp="1"/>
          </p:cNvSpPr>
          <p:nvPr>
            <p:ph type="sldNum" sz="quarter" idx="5"/>
          </p:nvPr>
        </p:nvSpPr>
        <p:spPr/>
        <p:txBody>
          <a:bodyPr/>
          <a:lstStyle/>
          <a:p>
            <a:fld id="{B482E3DE-0859-4FC1-A912-9C333098DA18}" type="slidenum">
              <a:rPr lang="en-US" smtClean="0"/>
              <a:t>6</a:t>
            </a:fld>
            <a:endParaRPr lang="en-US"/>
          </a:p>
        </p:txBody>
      </p:sp>
    </p:spTree>
    <p:extLst>
      <p:ext uri="{BB962C8B-B14F-4D97-AF65-F5344CB8AC3E}">
        <p14:creationId xmlns:p14="http://schemas.microsoft.com/office/powerpoint/2010/main" val="205454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Awards:  By Veterans Day each year, you should have a vast majority of your current members in the “renewed column”.  This allows you to really focus on recruiting new members.</a:t>
            </a:r>
          </a:p>
          <a:p>
            <a:endParaRPr lang="en-US" dirty="0"/>
          </a:p>
          <a:p>
            <a:r>
              <a:rPr lang="en-US" dirty="0"/>
              <a:t>Make sure you are recognizing those recruiters who are going above and beyond by putting them in for awards at the Post, Department and National Levels.</a:t>
            </a:r>
          </a:p>
          <a:p>
            <a:r>
              <a:rPr lang="en-US" dirty="0"/>
              <a:t>	</a:t>
            </a:r>
            <a:r>
              <a:rPr lang="en-US" b="1" dirty="0"/>
              <a:t>Post</a:t>
            </a:r>
            <a:r>
              <a:rPr lang="en-US" dirty="0"/>
              <a:t>:  establish an award in the form of a steak dinner when someone recruits three new members</a:t>
            </a:r>
          </a:p>
          <a:p>
            <a:r>
              <a:rPr lang="en-US" dirty="0"/>
              <a:t>	</a:t>
            </a:r>
            <a:r>
              <a:rPr lang="en-US" b="1" dirty="0"/>
              <a:t>Department</a:t>
            </a:r>
            <a:r>
              <a:rPr lang="en-US" dirty="0"/>
              <a:t>:  Recognize them through the “Go-getter” program at both Midwinter and State Conventions.</a:t>
            </a:r>
          </a:p>
          <a:p>
            <a:r>
              <a:rPr lang="en-US" dirty="0"/>
              <a:t>	</a:t>
            </a:r>
            <a:r>
              <a:rPr lang="en-US" b="1" dirty="0"/>
              <a:t>National:</a:t>
            </a:r>
            <a:r>
              <a:rPr lang="en-US" dirty="0"/>
              <a:t>  Put them in for the National Commander Membership Excellence cap pins</a:t>
            </a:r>
          </a:p>
        </p:txBody>
      </p:sp>
      <p:sp>
        <p:nvSpPr>
          <p:cNvPr id="4" name="Slide Number Placeholder 3"/>
          <p:cNvSpPr>
            <a:spLocks noGrp="1"/>
          </p:cNvSpPr>
          <p:nvPr>
            <p:ph type="sldNum" sz="quarter" idx="5"/>
          </p:nvPr>
        </p:nvSpPr>
        <p:spPr/>
        <p:txBody>
          <a:bodyPr/>
          <a:lstStyle/>
          <a:p>
            <a:fld id="{B482E3DE-0859-4FC1-A912-9C333098DA18}" type="slidenum">
              <a:rPr lang="en-US" smtClean="0"/>
              <a:t>7</a:t>
            </a:fld>
            <a:endParaRPr lang="en-US"/>
          </a:p>
        </p:txBody>
      </p:sp>
    </p:spTree>
    <p:extLst>
      <p:ext uri="{BB962C8B-B14F-4D97-AF65-F5344CB8AC3E}">
        <p14:creationId xmlns:p14="http://schemas.microsoft.com/office/powerpoint/2010/main" val="389927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get to this point in the membership year, you should have already been recognizing your best recruiters locally, now it’s time to get them involved at the state level.</a:t>
            </a:r>
          </a:p>
          <a:p>
            <a:pPr marL="171450" indent="-171450">
              <a:buFontTx/>
              <a:buChar char="-"/>
            </a:pPr>
            <a:r>
              <a:rPr lang="en-US" dirty="0"/>
              <a:t>“Go-Getters are recognized at the Midwinter convention through a special banquet in their honor.</a:t>
            </a:r>
          </a:p>
          <a:p>
            <a:pPr marL="171450" indent="-171450">
              <a:buFontTx/>
              <a:buChar char="-"/>
            </a:pPr>
            <a:endParaRPr lang="en-US" dirty="0"/>
          </a:p>
          <a:p>
            <a:pPr marL="171450" indent="-171450">
              <a:buFontTx/>
              <a:buChar char="-"/>
            </a:pPr>
            <a:r>
              <a:rPr lang="en-US" dirty="0"/>
              <a:t>First time Go-Getters are recognized at their Spring District Meetings, so make sure they know about it and plan to attend.  This of course requires the Post Adjutant to submit them as such.</a:t>
            </a:r>
          </a:p>
        </p:txBody>
      </p:sp>
      <p:sp>
        <p:nvSpPr>
          <p:cNvPr id="4" name="Slide Number Placeholder 3"/>
          <p:cNvSpPr>
            <a:spLocks noGrp="1"/>
          </p:cNvSpPr>
          <p:nvPr>
            <p:ph type="sldNum" sz="quarter" idx="5"/>
          </p:nvPr>
        </p:nvSpPr>
        <p:spPr/>
        <p:txBody>
          <a:bodyPr/>
          <a:lstStyle/>
          <a:p>
            <a:fld id="{B482E3DE-0859-4FC1-A912-9C333098DA18}" type="slidenum">
              <a:rPr lang="en-US" smtClean="0"/>
              <a:t>8</a:t>
            </a:fld>
            <a:endParaRPr lang="en-US"/>
          </a:p>
        </p:txBody>
      </p:sp>
    </p:spTree>
    <p:extLst>
      <p:ext uri="{BB962C8B-B14F-4D97-AF65-F5344CB8AC3E}">
        <p14:creationId xmlns:p14="http://schemas.microsoft.com/office/powerpoint/2010/main" val="246138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ultimate year end Membership award.  If you’ve been recognizing and rewarding your recruiters throughout the year, their success becomes the Post’s success.  There’s more involved in receiving this trophy than just membership though.  It is also a test of who has done the best overall job of keeping track of everything their post does and reporting it.  </a:t>
            </a:r>
            <a:r>
              <a:rPr lang="en-US" b="1" dirty="0"/>
              <a:t>Your Adjutant must be the king of paperwork</a:t>
            </a:r>
            <a:r>
              <a:rPr lang="en-US" dirty="0"/>
              <a:t>.</a:t>
            </a:r>
          </a:p>
          <a:p>
            <a:endParaRPr lang="en-US" dirty="0"/>
          </a:p>
          <a:p>
            <a:r>
              <a:rPr lang="en-US" dirty="0"/>
              <a:t>Specially designed plaque will be presented at the Department Convention to the Post in each of the six goal size groups which have the highest percent average of membership over the past 2 years and meet the administrative requirements in the </a:t>
            </a:r>
            <a:r>
              <a:rPr lang="en-US" b="1" u="sng" dirty="0"/>
              <a:t>Department Adjutant’s Manual </a:t>
            </a:r>
            <a:r>
              <a:rPr lang="en-US" dirty="0"/>
              <a:t>(</a:t>
            </a:r>
            <a:r>
              <a:rPr lang="en-US" dirty="0" err="1"/>
              <a:t>pg</a:t>
            </a:r>
            <a:r>
              <a:rPr lang="en-US" dirty="0"/>
              <a:t> 13)</a:t>
            </a:r>
          </a:p>
          <a:p>
            <a:r>
              <a:rPr lang="en-US" dirty="0"/>
              <a:t>1. Submitted the Post Data Report</a:t>
            </a:r>
          </a:p>
          <a:p>
            <a:r>
              <a:rPr lang="en-US" dirty="0"/>
              <a:t>2. Submitted the Consolidated Post Report</a:t>
            </a:r>
          </a:p>
          <a:p>
            <a:r>
              <a:rPr lang="en-US" dirty="0"/>
              <a:t>3. Certified their officers for the next year</a:t>
            </a:r>
          </a:p>
          <a:p>
            <a:r>
              <a:rPr lang="en-US" dirty="0"/>
              <a:t>4. Submitted the Post Americanism Report</a:t>
            </a:r>
          </a:p>
          <a:p>
            <a:r>
              <a:rPr lang="en-US" dirty="0"/>
              <a:t>5. Submitted a Legionnaire of the Year package to their District Commander</a:t>
            </a:r>
          </a:p>
        </p:txBody>
      </p:sp>
      <p:sp>
        <p:nvSpPr>
          <p:cNvPr id="4" name="Slide Number Placeholder 3"/>
          <p:cNvSpPr>
            <a:spLocks noGrp="1"/>
          </p:cNvSpPr>
          <p:nvPr>
            <p:ph type="sldNum" sz="quarter" idx="5"/>
          </p:nvPr>
        </p:nvSpPr>
        <p:spPr/>
        <p:txBody>
          <a:bodyPr/>
          <a:lstStyle/>
          <a:p>
            <a:fld id="{B482E3DE-0859-4FC1-A912-9C333098DA18}" type="slidenum">
              <a:rPr lang="en-US" smtClean="0"/>
              <a:t>9</a:t>
            </a:fld>
            <a:endParaRPr lang="en-US"/>
          </a:p>
        </p:txBody>
      </p:sp>
    </p:spTree>
    <p:extLst>
      <p:ext uri="{BB962C8B-B14F-4D97-AF65-F5344CB8AC3E}">
        <p14:creationId xmlns:p14="http://schemas.microsoft.com/office/powerpoint/2010/main" val="150656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92B72C-7549-4BE6-8754-FE37DCD9FB16}" type="datetimeFigureOut">
              <a:rPr lang="en-US" smtClean="0"/>
              <a:t>1/31/2023</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9E51A57-1662-4057-B8DE-4625C2B86D30}"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16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B72C-7549-4BE6-8754-FE37DCD9FB1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51A57-1662-4057-B8DE-4625C2B86D30}"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898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B72C-7549-4BE6-8754-FE37DCD9FB1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51A57-1662-4057-B8DE-4625C2B86D30}"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790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2B72C-7549-4BE6-8754-FE37DCD9FB1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51A57-1662-4057-B8DE-4625C2B86D30}"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344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92B72C-7549-4BE6-8754-FE37DCD9FB1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51A57-1662-4057-B8DE-4625C2B86D30}"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378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92B72C-7549-4BE6-8754-FE37DCD9FB16}"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51A57-1662-4057-B8DE-4625C2B86D30}"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153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2B72C-7549-4BE6-8754-FE37DCD9FB16}"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51A57-1662-4057-B8DE-4625C2B86D30}"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36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92B72C-7549-4BE6-8754-FE37DCD9FB16}"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51A57-1662-4057-B8DE-4625C2B86D30}"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807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2B72C-7549-4BE6-8754-FE37DCD9FB16}"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51A57-1662-4057-B8DE-4625C2B86D30}" type="slidenum">
              <a:rPr lang="en-US" smtClean="0"/>
              <a:t>‹#›</a:t>
            </a:fld>
            <a:endParaRPr lang="en-US"/>
          </a:p>
        </p:txBody>
      </p:sp>
    </p:spTree>
    <p:extLst>
      <p:ext uri="{BB962C8B-B14F-4D97-AF65-F5344CB8AC3E}">
        <p14:creationId xmlns:p14="http://schemas.microsoft.com/office/powerpoint/2010/main" val="288851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92B72C-7549-4BE6-8754-FE37DCD9FB16}"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51A57-1662-4057-B8DE-4625C2B86D30}"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483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F292B72C-7549-4BE6-8754-FE37DCD9FB16}" type="datetimeFigureOut">
              <a:rPr lang="en-US" smtClean="0"/>
              <a:t>1/31/2023</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09E51A57-1662-4057-B8DE-4625C2B86D30}"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508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292B72C-7549-4BE6-8754-FE37DCD9FB16}" type="datetimeFigureOut">
              <a:rPr lang="en-US" smtClean="0"/>
              <a:t>1/31/2023</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9E51A57-1662-4057-B8DE-4625C2B86D30}"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3075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en.wikipedia.org/wiki/South_Dakota_Highway_8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167C-B52F-4D82-BDB5-BDBEEC6A3AD5}"/>
              </a:ext>
            </a:extLst>
          </p:cNvPr>
          <p:cNvSpPr>
            <a:spLocks noGrp="1"/>
          </p:cNvSpPr>
          <p:nvPr>
            <p:ph type="ctrTitle"/>
          </p:nvPr>
        </p:nvSpPr>
        <p:spPr>
          <a:xfrm>
            <a:off x="3175819" y="1042219"/>
            <a:ext cx="7964129" cy="1415846"/>
          </a:xfrm>
        </p:spPr>
        <p:txBody>
          <a:bodyPr>
            <a:normAutofit/>
          </a:bodyPr>
          <a:lstStyle/>
          <a:p>
            <a:r>
              <a:rPr lang="en-US" b="1" dirty="0"/>
              <a:t>Successful Posts</a:t>
            </a:r>
          </a:p>
        </p:txBody>
      </p:sp>
      <p:sp>
        <p:nvSpPr>
          <p:cNvPr id="3" name="Subtitle 2">
            <a:extLst>
              <a:ext uri="{FF2B5EF4-FFF2-40B4-BE49-F238E27FC236}">
                <a16:creationId xmlns:a16="http://schemas.microsoft.com/office/drawing/2014/main" id="{15082E43-6578-4052-8630-2518941FBC97}"/>
              </a:ext>
            </a:extLst>
          </p:cNvPr>
          <p:cNvSpPr>
            <a:spLocks noGrp="1"/>
          </p:cNvSpPr>
          <p:nvPr>
            <p:ph type="subTitle" idx="1"/>
          </p:nvPr>
        </p:nvSpPr>
        <p:spPr>
          <a:xfrm>
            <a:off x="4050890" y="2851355"/>
            <a:ext cx="7344697" cy="2406445"/>
          </a:xfrm>
          <a:noFill/>
        </p:spPr>
        <p:txBody>
          <a:bodyPr>
            <a:normAutofit/>
          </a:bodyPr>
          <a:lstStyle/>
          <a:p>
            <a:r>
              <a:rPr lang="en-US" b="1" dirty="0"/>
              <a:t>Overview of Reports and Awards and the Why</a:t>
            </a:r>
          </a:p>
        </p:txBody>
      </p:sp>
      <p:pic>
        <p:nvPicPr>
          <p:cNvPr id="6" name="Picture 5">
            <a:extLst>
              <a:ext uri="{FF2B5EF4-FFF2-40B4-BE49-F238E27FC236}">
                <a16:creationId xmlns:a16="http://schemas.microsoft.com/office/drawing/2014/main" id="{5FA65187-7590-4BF7-9838-4203A8553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731" y="3260436"/>
            <a:ext cx="4041605" cy="2549050"/>
          </a:xfrm>
          <a:prstGeom prst="rect">
            <a:avLst/>
          </a:prstGeom>
        </p:spPr>
      </p:pic>
    </p:spTree>
    <p:extLst>
      <p:ext uri="{BB962C8B-B14F-4D97-AF65-F5344CB8AC3E}">
        <p14:creationId xmlns:p14="http://schemas.microsoft.com/office/powerpoint/2010/main" val="85317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DC20-03D8-4D89-B148-D0B4352D30DC}"/>
              </a:ext>
            </a:extLst>
          </p:cNvPr>
          <p:cNvSpPr>
            <a:spLocks noGrp="1"/>
          </p:cNvSpPr>
          <p:nvPr>
            <p:ph type="title"/>
          </p:nvPr>
        </p:nvSpPr>
        <p:spPr/>
        <p:txBody>
          <a:bodyPr>
            <a:normAutofit/>
          </a:bodyPr>
          <a:lstStyle/>
          <a:p>
            <a:r>
              <a:rPr lang="en-US" sz="4800" dirty="0"/>
              <a:t>Reports</a:t>
            </a:r>
          </a:p>
        </p:txBody>
      </p:sp>
      <p:sp>
        <p:nvSpPr>
          <p:cNvPr id="3" name="Content Placeholder 2">
            <a:extLst>
              <a:ext uri="{FF2B5EF4-FFF2-40B4-BE49-F238E27FC236}">
                <a16:creationId xmlns:a16="http://schemas.microsoft.com/office/drawing/2014/main" id="{819C32A9-1E84-4C6A-B9D1-FE76161A0081}"/>
              </a:ext>
            </a:extLst>
          </p:cNvPr>
          <p:cNvSpPr>
            <a:spLocks noGrp="1"/>
          </p:cNvSpPr>
          <p:nvPr>
            <p:ph idx="1"/>
          </p:nvPr>
        </p:nvSpPr>
        <p:spPr/>
        <p:txBody>
          <a:bodyPr>
            <a:normAutofit/>
          </a:bodyPr>
          <a:lstStyle/>
          <a:p>
            <a:r>
              <a:rPr lang="en-US" sz="2800" dirty="0"/>
              <a:t>Post Data Report</a:t>
            </a:r>
          </a:p>
          <a:p>
            <a:r>
              <a:rPr lang="en-US" sz="2800" dirty="0"/>
              <a:t>Consolidated Post Report</a:t>
            </a:r>
          </a:p>
          <a:p>
            <a:r>
              <a:rPr lang="en-US" sz="2800" dirty="0"/>
              <a:t>Officer Certification Report </a:t>
            </a:r>
          </a:p>
          <a:p>
            <a:r>
              <a:rPr lang="en-US" sz="2800" dirty="0"/>
              <a:t>Post Americanism Report </a:t>
            </a:r>
          </a:p>
          <a:p>
            <a:endParaRPr lang="en-US" sz="2800" dirty="0"/>
          </a:p>
        </p:txBody>
      </p:sp>
      <p:pic>
        <p:nvPicPr>
          <p:cNvPr id="4" name="Picture 3">
            <a:extLst>
              <a:ext uri="{FF2B5EF4-FFF2-40B4-BE49-F238E27FC236}">
                <a16:creationId xmlns:a16="http://schemas.microsoft.com/office/drawing/2014/main" id="{3179FD1C-535A-4D29-A479-D0FABDC0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227614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DE02-F608-468C-94B0-0E030CDE17FF}"/>
              </a:ext>
            </a:extLst>
          </p:cNvPr>
          <p:cNvSpPr>
            <a:spLocks noGrp="1"/>
          </p:cNvSpPr>
          <p:nvPr>
            <p:ph type="title"/>
          </p:nvPr>
        </p:nvSpPr>
        <p:spPr/>
        <p:txBody>
          <a:bodyPr>
            <a:normAutofit/>
          </a:bodyPr>
          <a:lstStyle/>
          <a:p>
            <a:r>
              <a:rPr lang="en-US" sz="4800" dirty="0"/>
              <a:t>Americanism Report</a:t>
            </a:r>
          </a:p>
        </p:txBody>
      </p:sp>
      <p:sp>
        <p:nvSpPr>
          <p:cNvPr id="3" name="Content Placeholder 2">
            <a:extLst>
              <a:ext uri="{FF2B5EF4-FFF2-40B4-BE49-F238E27FC236}">
                <a16:creationId xmlns:a16="http://schemas.microsoft.com/office/drawing/2014/main" id="{B815F104-01C4-4C8F-A434-11286988E2A0}"/>
              </a:ext>
            </a:extLst>
          </p:cNvPr>
          <p:cNvSpPr>
            <a:spLocks noGrp="1"/>
          </p:cNvSpPr>
          <p:nvPr>
            <p:ph idx="1"/>
          </p:nvPr>
        </p:nvSpPr>
        <p:spPr/>
        <p:txBody>
          <a:bodyPr/>
          <a:lstStyle/>
          <a:p>
            <a:r>
              <a:rPr lang="en-US" dirty="0"/>
              <a:t>Deadline for Submission to Department  -  May 1</a:t>
            </a:r>
          </a:p>
          <a:p>
            <a:r>
              <a:rPr lang="en-US" dirty="0"/>
              <a:t>Form is found online at the Department Website:</a:t>
            </a:r>
          </a:p>
          <a:p>
            <a:pPr lvl="1"/>
            <a:r>
              <a:rPr lang="en-US" dirty="0"/>
              <a:t>Go to sdlegion.org </a:t>
            </a:r>
            <a:r>
              <a:rPr lang="en-US" dirty="0">
                <a:sym typeface="Wingdings" panose="05000000000000000000" pitchFamily="2" charset="2"/>
              </a:rPr>
              <a:t> Forms  Post Adjutant Manual Forms for the form and more information on how to complete</a:t>
            </a:r>
          </a:p>
          <a:p>
            <a:pPr lvl="1"/>
            <a:r>
              <a:rPr lang="en-US" dirty="0">
                <a:sym typeface="Wingdings" panose="05000000000000000000" pitchFamily="2" charset="2"/>
              </a:rPr>
              <a:t>There’s also an example of how to present your results when competing for the Americanism trophy.</a:t>
            </a:r>
          </a:p>
        </p:txBody>
      </p:sp>
      <p:pic>
        <p:nvPicPr>
          <p:cNvPr id="4" name="Picture 3">
            <a:extLst>
              <a:ext uri="{FF2B5EF4-FFF2-40B4-BE49-F238E27FC236}">
                <a16:creationId xmlns:a16="http://schemas.microsoft.com/office/drawing/2014/main" id="{DA53F2B4-FFFA-4827-A9A9-E79C501C9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330236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0582-D336-45B3-8E2A-58B2AA118733}"/>
              </a:ext>
            </a:extLst>
          </p:cNvPr>
          <p:cNvSpPr>
            <a:spLocks noGrp="1"/>
          </p:cNvSpPr>
          <p:nvPr>
            <p:ph type="title"/>
          </p:nvPr>
        </p:nvSpPr>
        <p:spPr/>
        <p:txBody>
          <a:bodyPr>
            <a:normAutofit/>
          </a:bodyPr>
          <a:lstStyle/>
          <a:p>
            <a:r>
              <a:rPr lang="en-US" sz="4000" dirty="0"/>
              <a:t>Americanism Report (cont.)</a:t>
            </a:r>
          </a:p>
        </p:txBody>
      </p:sp>
      <p:sp>
        <p:nvSpPr>
          <p:cNvPr id="3" name="Content Placeholder 2">
            <a:extLst>
              <a:ext uri="{FF2B5EF4-FFF2-40B4-BE49-F238E27FC236}">
                <a16:creationId xmlns:a16="http://schemas.microsoft.com/office/drawing/2014/main" id="{D5E96CFF-51B7-4F00-A6E8-52E73F9062FE}"/>
              </a:ext>
            </a:extLst>
          </p:cNvPr>
          <p:cNvSpPr>
            <a:spLocks noGrp="1"/>
          </p:cNvSpPr>
          <p:nvPr>
            <p:ph idx="1"/>
          </p:nvPr>
        </p:nvSpPr>
        <p:spPr/>
        <p:txBody>
          <a:bodyPr/>
          <a:lstStyle/>
          <a:p>
            <a:r>
              <a:rPr lang="en-US" dirty="0">
                <a:sym typeface="Wingdings" panose="05000000000000000000" pitchFamily="2" charset="2"/>
              </a:rPr>
              <a:t>Americanism Programs on the Form</a:t>
            </a:r>
          </a:p>
          <a:p>
            <a:pPr lvl="1"/>
            <a:r>
              <a:rPr lang="en-US" dirty="0">
                <a:sym typeface="Wingdings" panose="05000000000000000000" pitchFamily="2" charset="2"/>
              </a:rPr>
              <a:t>Community Service and Safety</a:t>
            </a:r>
          </a:p>
          <a:p>
            <a:pPr lvl="1"/>
            <a:r>
              <a:rPr lang="en-US" dirty="0">
                <a:sym typeface="Wingdings" panose="05000000000000000000" pitchFamily="2" charset="2"/>
              </a:rPr>
              <a:t>Education Activities</a:t>
            </a:r>
          </a:p>
          <a:p>
            <a:pPr lvl="1"/>
            <a:r>
              <a:rPr lang="en-US" dirty="0">
                <a:sym typeface="Wingdings" panose="05000000000000000000" pitchFamily="2" charset="2"/>
              </a:rPr>
              <a:t>Youth Activities</a:t>
            </a:r>
          </a:p>
          <a:p>
            <a:pPr lvl="1"/>
            <a:r>
              <a:rPr lang="en-US" dirty="0">
                <a:sym typeface="Wingdings" panose="05000000000000000000" pitchFamily="2" charset="2"/>
              </a:rPr>
              <a:t>Patriotic Holiday Programs</a:t>
            </a:r>
          </a:p>
          <a:p>
            <a:pPr lvl="1"/>
            <a:r>
              <a:rPr lang="en-US" dirty="0">
                <a:sym typeface="Wingdings" panose="05000000000000000000" pitchFamily="2" charset="2"/>
              </a:rPr>
              <a:t>Flag Education</a:t>
            </a:r>
          </a:p>
          <a:p>
            <a:pPr lvl="1"/>
            <a:r>
              <a:rPr lang="en-US" dirty="0">
                <a:sym typeface="Wingdings" panose="05000000000000000000" pitchFamily="2" charset="2"/>
              </a:rPr>
              <a:t>Service to God and Country</a:t>
            </a:r>
          </a:p>
          <a:p>
            <a:pPr lvl="1"/>
            <a:r>
              <a:rPr lang="en-US" dirty="0">
                <a:sym typeface="Wingdings" panose="05000000000000000000" pitchFamily="2" charset="2"/>
              </a:rPr>
              <a:t>Counter Subversive Activities</a:t>
            </a:r>
          </a:p>
          <a:p>
            <a:endParaRPr lang="en-US" dirty="0"/>
          </a:p>
        </p:txBody>
      </p:sp>
      <p:pic>
        <p:nvPicPr>
          <p:cNvPr id="4" name="Picture 3">
            <a:extLst>
              <a:ext uri="{FF2B5EF4-FFF2-40B4-BE49-F238E27FC236}">
                <a16:creationId xmlns:a16="http://schemas.microsoft.com/office/drawing/2014/main" id="{8163C6AD-706F-46A6-B0C9-ABD8957B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0" y="4843517"/>
            <a:ext cx="1918439" cy="1209964"/>
          </a:xfrm>
          <a:prstGeom prst="rect">
            <a:avLst/>
          </a:prstGeom>
        </p:spPr>
      </p:pic>
    </p:spTree>
    <p:extLst>
      <p:ext uri="{BB962C8B-B14F-4D97-AF65-F5344CB8AC3E}">
        <p14:creationId xmlns:p14="http://schemas.microsoft.com/office/powerpoint/2010/main" val="153709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0CEA-4405-4432-A0BF-F48C85080A50}"/>
              </a:ext>
            </a:extLst>
          </p:cNvPr>
          <p:cNvSpPr>
            <a:spLocks noGrp="1"/>
          </p:cNvSpPr>
          <p:nvPr>
            <p:ph type="title"/>
          </p:nvPr>
        </p:nvSpPr>
        <p:spPr/>
        <p:txBody>
          <a:bodyPr>
            <a:normAutofit/>
          </a:bodyPr>
          <a:lstStyle/>
          <a:p>
            <a:r>
              <a:rPr lang="en-US" sz="4000" dirty="0"/>
              <a:t>Post Finance Officer</a:t>
            </a:r>
          </a:p>
        </p:txBody>
      </p:sp>
      <p:sp>
        <p:nvSpPr>
          <p:cNvPr id="3" name="Content Placeholder 2">
            <a:extLst>
              <a:ext uri="{FF2B5EF4-FFF2-40B4-BE49-F238E27FC236}">
                <a16:creationId xmlns:a16="http://schemas.microsoft.com/office/drawing/2014/main" id="{705215C6-2A7C-47AC-A6C5-C254849B823C}"/>
              </a:ext>
            </a:extLst>
          </p:cNvPr>
          <p:cNvSpPr>
            <a:spLocks noGrp="1"/>
          </p:cNvSpPr>
          <p:nvPr>
            <p:ph idx="1"/>
          </p:nvPr>
        </p:nvSpPr>
        <p:spPr/>
        <p:txBody>
          <a:bodyPr>
            <a:normAutofit/>
          </a:bodyPr>
          <a:lstStyle/>
          <a:p>
            <a:r>
              <a:rPr lang="en-US" sz="2800" dirty="0"/>
              <a:t>Roles and Responsibilities</a:t>
            </a:r>
          </a:p>
          <a:p>
            <a:pPr lvl="1"/>
            <a:r>
              <a:rPr lang="en-US" sz="2800" dirty="0"/>
              <a:t>Chair Finance Committee</a:t>
            </a:r>
          </a:p>
          <a:p>
            <a:pPr lvl="1"/>
            <a:r>
              <a:rPr lang="en-US" sz="2800" dirty="0"/>
              <a:t>Maintain Records</a:t>
            </a:r>
          </a:p>
          <a:p>
            <a:pPr lvl="1"/>
            <a:r>
              <a:rPr lang="en-US" sz="2800" dirty="0"/>
              <a:t>Develop Budget</a:t>
            </a:r>
          </a:p>
          <a:p>
            <a:pPr lvl="1"/>
            <a:r>
              <a:rPr lang="en-US" sz="2800" dirty="0"/>
              <a:t>Pay Obligations</a:t>
            </a:r>
          </a:p>
        </p:txBody>
      </p:sp>
      <p:pic>
        <p:nvPicPr>
          <p:cNvPr id="4" name="Picture 3">
            <a:extLst>
              <a:ext uri="{FF2B5EF4-FFF2-40B4-BE49-F238E27FC236}">
                <a16:creationId xmlns:a16="http://schemas.microsoft.com/office/drawing/2014/main" id="{EF617403-BCFE-40BA-B50A-DBC0831CA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8" y="4848691"/>
            <a:ext cx="1918439" cy="1209964"/>
          </a:xfrm>
          <a:prstGeom prst="rect">
            <a:avLst/>
          </a:prstGeom>
        </p:spPr>
      </p:pic>
    </p:spTree>
    <p:extLst>
      <p:ext uri="{BB962C8B-B14F-4D97-AF65-F5344CB8AC3E}">
        <p14:creationId xmlns:p14="http://schemas.microsoft.com/office/powerpoint/2010/main" val="385630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4494-D879-450A-BF00-FF8DE56329EF}"/>
              </a:ext>
            </a:extLst>
          </p:cNvPr>
          <p:cNvSpPr>
            <a:spLocks noGrp="1"/>
          </p:cNvSpPr>
          <p:nvPr>
            <p:ph type="title"/>
          </p:nvPr>
        </p:nvSpPr>
        <p:spPr/>
        <p:txBody>
          <a:bodyPr>
            <a:normAutofit/>
          </a:bodyPr>
          <a:lstStyle/>
          <a:p>
            <a:r>
              <a:rPr lang="en-US" sz="4800" dirty="0"/>
              <a:t>Financial Controls</a:t>
            </a:r>
          </a:p>
        </p:txBody>
      </p:sp>
      <p:sp>
        <p:nvSpPr>
          <p:cNvPr id="3" name="Content Placeholder 2">
            <a:extLst>
              <a:ext uri="{FF2B5EF4-FFF2-40B4-BE49-F238E27FC236}">
                <a16:creationId xmlns:a16="http://schemas.microsoft.com/office/drawing/2014/main" id="{1C1E77AF-8CE0-4D27-A4CB-80D9A33A5E28}"/>
              </a:ext>
            </a:extLst>
          </p:cNvPr>
          <p:cNvSpPr>
            <a:spLocks noGrp="1"/>
          </p:cNvSpPr>
          <p:nvPr>
            <p:ph idx="1"/>
          </p:nvPr>
        </p:nvSpPr>
        <p:spPr>
          <a:xfrm>
            <a:off x="2244382" y="2015732"/>
            <a:ext cx="8291692" cy="3450613"/>
          </a:xfrm>
        </p:spPr>
        <p:txBody>
          <a:bodyPr/>
          <a:lstStyle/>
          <a:p>
            <a:r>
              <a:rPr lang="en-US" dirty="0"/>
              <a:t>Email reports to the Executive Committee</a:t>
            </a:r>
          </a:p>
          <a:p>
            <a:r>
              <a:rPr lang="en-US" dirty="0"/>
              <a:t>Present monthly finance report – attach bank statement to report</a:t>
            </a:r>
          </a:p>
          <a:p>
            <a:r>
              <a:rPr lang="en-US" dirty="0"/>
              <a:t>Ask Commander to review all bank statements</a:t>
            </a:r>
          </a:p>
          <a:p>
            <a:r>
              <a:rPr lang="en-US" dirty="0"/>
              <a:t>Require more than one signature on checks and withdrawals</a:t>
            </a:r>
          </a:p>
          <a:p>
            <a:r>
              <a:rPr lang="en-US" dirty="0"/>
              <a:t>Ask that the chair of an event sign for charitable expenses</a:t>
            </a:r>
          </a:p>
          <a:p>
            <a:r>
              <a:rPr lang="en-US" dirty="0"/>
              <a:t>Stay current on local tax requirements and laws – IRS Form 990</a:t>
            </a:r>
          </a:p>
          <a:p>
            <a:r>
              <a:rPr lang="en-US" dirty="0"/>
              <a:t>Appoint a finance committee to provide oversight</a:t>
            </a:r>
          </a:p>
          <a:p>
            <a:endParaRPr lang="en-US" dirty="0"/>
          </a:p>
        </p:txBody>
      </p:sp>
      <p:pic>
        <p:nvPicPr>
          <p:cNvPr id="4" name="Picture 3">
            <a:extLst>
              <a:ext uri="{FF2B5EF4-FFF2-40B4-BE49-F238E27FC236}">
                <a16:creationId xmlns:a16="http://schemas.microsoft.com/office/drawing/2014/main" id="{AE8A3174-D36D-4C24-8E7C-3ED227732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27" y="4861363"/>
            <a:ext cx="1918439" cy="1209964"/>
          </a:xfrm>
          <a:prstGeom prst="rect">
            <a:avLst/>
          </a:prstGeom>
        </p:spPr>
      </p:pic>
    </p:spTree>
    <p:extLst>
      <p:ext uri="{BB962C8B-B14F-4D97-AF65-F5344CB8AC3E}">
        <p14:creationId xmlns:p14="http://schemas.microsoft.com/office/powerpoint/2010/main" val="220701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69C0-33B5-4DF1-BD3E-14343AB1E672}"/>
              </a:ext>
            </a:extLst>
          </p:cNvPr>
          <p:cNvSpPr>
            <a:spLocks noGrp="1"/>
          </p:cNvSpPr>
          <p:nvPr>
            <p:ph type="title"/>
          </p:nvPr>
        </p:nvSpPr>
        <p:spPr/>
        <p:txBody>
          <a:bodyPr>
            <a:normAutofit/>
          </a:bodyPr>
          <a:lstStyle/>
          <a:p>
            <a:r>
              <a:rPr lang="en-US" sz="5400" dirty="0"/>
              <a:t>Record Keeping</a:t>
            </a:r>
          </a:p>
        </p:txBody>
      </p:sp>
      <p:sp>
        <p:nvSpPr>
          <p:cNvPr id="3" name="Content Placeholder 2">
            <a:extLst>
              <a:ext uri="{FF2B5EF4-FFF2-40B4-BE49-F238E27FC236}">
                <a16:creationId xmlns:a16="http://schemas.microsoft.com/office/drawing/2014/main" id="{B492499D-015F-4FAC-9547-E3784CD02F4A}"/>
              </a:ext>
            </a:extLst>
          </p:cNvPr>
          <p:cNvSpPr>
            <a:spLocks noGrp="1"/>
          </p:cNvSpPr>
          <p:nvPr>
            <p:ph idx="1"/>
          </p:nvPr>
        </p:nvSpPr>
        <p:spPr/>
        <p:txBody>
          <a:bodyPr>
            <a:normAutofit/>
          </a:bodyPr>
          <a:lstStyle/>
          <a:p>
            <a:r>
              <a:rPr lang="en-US" sz="2400" dirty="0"/>
              <a:t>Charter and By-laws</a:t>
            </a:r>
          </a:p>
          <a:p>
            <a:r>
              <a:rPr lang="en-US" sz="2400" dirty="0"/>
              <a:t>Incorporation Documents</a:t>
            </a:r>
          </a:p>
          <a:p>
            <a:r>
              <a:rPr lang="en-US" sz="2400" dirty="0"/>
              <a:t>Meeting Minutes</a:t>
            </a:r>
          </a:p>
          <a:p>
            <a:r>
              <a:rPr lang="en-US" sz="2400" dirty="0"/>
              <a:t>Financial Reports</a:t>
            </a:r>
          </a:p>
          <a:p>
            <a:r>
              <a:rPr lang="en-US" sz="2400" dirty="0"/>
              <a:t>IRS Reporting</a:t>
            </a:r>
          </a:p>
        </p:txBody>
      </p:sp>
      <p:pic>
        <p:nvPicPr>
          <p:cNvPr id="4" name="Picture 3">
            <a:extLst>
              <a:ext uri="{FF2B5EF4-FFF2-40B4-BE49-F238E27FC236}">
                <a16:creationId xmlns:a16="http://schemas.microsoft.com/office/drawing/2014/main" id="{AE2566A5-D7A8-4D11-A4DE-88D08BC53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6" y="4848691"/>
            <a:ext cx="1918439" cy="1209964"/>
          </a:xfrm>
          <a:prstGeom prst="rect">
            <a:avLst/>
          </a:prstGeom>
        </p:spPr>
      </p:pic>
    </p:spTree>
    <p:extLst>
      <p:ext uri="{BB962C8B-B14F-4D97-AF65-F5344CB8AC3E}">
        <p14:creationId xmlns:p14="http://schemas.microsoft.com/office/powerpoint/2010/main" val="266615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B064-A3CD-4E89-BE36-2EFF7801460B}"/>
              </a:ext>
            </a:extLst>
          </p:cNvPr>
          <p:cNvSpPr>
            <a:spLocks noGrp="1"/>
          </p:cNvSpPr>
          <p:nvPr>
            <p:ph type="title"/>
          </p:nvPr>
        </p:nvSpPr>
        <p:spPr/>
        <p:txBody>
          <a:bodyPr>
            <a:normAutofit/>
          </a:bodyPr>
          <a:lstStyle/>
          <a:p>
            <a:r>
              <a:rPr lang="en-US" sz="4800" dirty="0"/>
              <a:t>Legionnaire of the Year</a:t>
            </a:r>
          </a:p>
        </p:txBody>
      </p:sp>
      <p:sp>
        <p:nvSpPr>
          <p:cNvPr id="3" name="Content Placeholder 2">
            <a:extLst>
              <a:ext uri="{FF2B5EF4-FFF2-40B4-BE49-F238E27FC236}">
                <a16:creationId xmlns:a16="http://schemas.microsoft.com/office/drawing/2014/main" id="{8D90DD71-1823-41E8-868D-BB8D36C3C8FB}"/>
              </a:ext>
            </a:extLst>
          </p:cNvPr>
          <p:cNvSpPr>
            <a:spLocks noGrp="1"/>
          </p:cNvSpPr>
          <p:nvPr>
            <p:ph idx="1"/>
          </p:nvPr>
        </p:nvSpPr>
        <p:spPr/>
        <p:txBody>
          <a:bodyPr/>
          <a:lstStyle/>
          <a:p>
            <a:r>
              <a:rPr lang="en-US" dirty="0"/>
              <a:t>Each Post is authorized to select a Post Legionnaire of the Year and submit that recommendation to the District Commander 15 days prior to the Spring District Convention. </a:t>
            </a:r>
          </a:p>
          <a:p>
            <a:r>
              <a:rPr lang="en-US" dirty="0"/>
              <a:t>District Executive Committee makes a selection for District Legionnaire of the Year.</a:t>
            </a:r>
          </a:p>
          <a:p>
            <a:pPr lvl="1"/>
            <a:r>
              <a:rPr lang="en-US" dirty="0"/>
              <a:t>Nominees must attend District Convention to remain eligible.</a:t>
            </a:r>
          </a:p>
          <a:p>
            <a:r>
              <a:rPr lang="en-US" dirty="0"/>
              <a:t>District submits their selection to the Department.</a:t>
            </a:r>
          </a:p>
        </p:txBody>
      </p:sp>
      <p:pic>
        <p:nvPicPr>
          <p:cNvPr id="4" name="Picture 3">
            <a:extLst>
              <a:ext uri="{FF2B5EF4-FFF2-40B4-BE49-F238E27FC236}">
                <a16:creationId xmlns:a16="http://schemas.microsoft.com/office/drawing/2014/main" id="{A96A1FF1-9B57-4F8F-AF40-855259087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8" y="4930579"/>
            <a:ext cx="1918439" cy="1209964"/>
          </a:xfrm>
          <a:prstGeom prst="rect">
            <a:avLst/>
          </a:prstGeom>
        </p:spPr>
      </p:pic>
    </p:spTree>
    <p:extLst>
      <p:ext uri="{BB962C8B-B14F-4D97-AF65-F5344CB8AC3E}">
        <p14:creationId xmlns:p14="http://schemas.microsoft.com/office/powerpoint/2010/main" val="179629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91E4-B150-49AF-83C9-10C3CBBBD9A8}"/>
              </a:ext>
            </a:extLst>
          </p:cNvPr>
          <p:cNvSpPr>
            <a:spLocks noGrp="1"/>
          </p:cNvSpPr>
          <p:nvPr>
            <p:ph type="title"/>
          </p:nvPr>
        </p:nvSpPr>
        <p:spPr/>
        <p:txBody>
          <a:bodyPr>
            <a:noAutofit/>
          </a:bodyPr>
          <a:lstStyle/>
          <a:p>
            <a:r>
              <a:rPr lang="en-US" sz="4000" dirty="0"/>
              <a:t>South Dakota American Legion Community Awards</a:t>
            </a:r>
          </a:p>
        </p:txBody>
      </p:sp>
      <p:sp>
        <p:nvSpPr>
          <p:cNvPr id="3" name="Content Placeholder 2">
            <a:extLst>
              <a:ext uri="{FF2B5EF4-FFF2-40B4-BE49-F238E27FC236}">
                <a16:creationId xmlns:a16="http://schemas.microsoft.com/office/drawing/2014/main" id="{1A9B9553-B731-4CDA-B632-E1131814E55A}"/>
              </a:ext>
            </a:extLst>
          </p:cNvPr>
          <p:cNvSpPr>
            <a:spLocks noGrp="1"/>
          </p:cNvSpPr>
          <p:nvPr>
            <p:ph idx="1"/>
          </p:nvPr>
        </p:nvSpPr>
        <p:spPr/>
        <p:txBody>
          <a:bodyPr/>
          <a:lstStyle/>
          <a:p>
            <a:r>
              <a:rPr lang="en-US" dirty="0"/>
              <a:t>Educator of the Year Award</a:t>
            </a:r>
          </a:p>
          <a:p>
            <a:r>
              <a:rPr lang="en-US" dirty="0"/>
              <a:t>Good Samaritan Award</a:t>
            </a:r>
          </a:p>
          <a:p>
            <a:r>
              <a:rPr lang="en-US" dirty="0"/>
              <a:t>National Firefighter/EMT of the Year (NFY)</a:t>
            </a:r>
          </a:p>
          <a:p>
            <a:r>
              <a:rPr lang="en-US" dirty="0"/>
              <a:t>National Law Enforcement Officer of the Year (NLEOY)</a:t>
            </a:r>
          </a:p>
          <a:p>
            <a:r>
              <a:rPr lang="en-US" dirty="0"/>
              <a:t>National Veterans Employment &amp; Education Commission Awards</a:t>
            </a:r>
          </a:p>
          <a:p>
            <a:endParaRPr lang="en-US" dirty="0"/>
          </a:p>
        </p:txBody>
      </p:sp>
      <p:pic>
        <p:nvPicPr>
          <p:cNvPr id="4" name="Picture 3">
            <a:extLst>
              <a:ext uri="{FF2B5EF4-FFF2-40B4-BE49-F238E27FC236}">
                <a16:creationId xmlns:a16="http://schemas.microsoft.com/office/drawing/2014/main" id="{36D11583-81D1-4E0F-8CAA-E9333A823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8010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F32D-ADD0-402A-BD58-4FF5D59E20D6}"/>
              </a:ext>
            </a:extLst>
          </p:cNvPr>
          <p:cNvSpPr>
            <a:spLocks noGrp="1"/>
          </p:cNvSpPr>
          <p:nvPr>
            <p:ph type="title"/>
          </p:nvPr>
        </p:nvSpPr>
        <p:spPr/>
        <p:txBody>
          <a:bodyPr/>
          <a:lstStyle/>
          <a:p>
            <a:r>
              <a:rPr lang="en-US" dirty="0"/>
              <a:t>Legion Programs</a:t>
            </a:r>
          </a:p>
        </p:txBody>
      </p:sp>
      <p:sp>
        <p:nvSpPr>
          <p:cNvPr id="3" name="Content Placeholder 2">
            <a:extLst>
              <a:ext uri="{FF2B5EF4-FFF2-40B4-BE49-F238E27FC236}">
                <a16:creationId xmlns:a16="http://schemas.microsoft.com/office/drawing/2014/main" id="{2A89B40E-E31F-4BAC-AAD0-ABE97700825F}"/>
              </a:ext>
            </a:extLst>
          </p:cNvPr>
          <p:cNvSpPr>
            <a:spLocks noGrp="1"/>
          </p:cNvSpPr>
          <p:nvPr>
            <p:ph idx="1"/>
          </p:nvPr>
        </p:nvSpPr>
        <p:spPr/>
        <p:txBody>
          <a:bodyPr/>
          <a:lstStyle/>
          <a:p>
            <a:r>
              <a:rPr lang="en-US" dirty="0"/>
              <a:t>Veterans</a:t>
            </a:r>
          </a:p>
          <a:p>
            <a:r>
              <a:rPr lang="en-US" dirty="0"/>
              <a:t>Americanism</a:t>
            </a:r>
          </a:p>
          <a:p>
            <a:r>
              <a:rPr lang="en-US" dirty="0"/>
              <a:t>Children and Youth</a:t>
            </a:r>
          </a:p>
          <a:p>
            <a:endParaRPr lang="en-US" dirty="0"/>
          </a:p>
        </p:txBody>
      </p:sp>
      <p:pic>
        <p:nvPicPr>
          <p:cNvPr id="4" name="Picture 3">
            <a:extLst>
              <a:ext uri="{FF2B5EF4-FFF2-40B4-BE49-F238E27FC236}">
                <a16:creationId xmlns:a16="http://schemas.microsoft.com/office/drawing/2014/main" id="{52F100D7-B47B-41C3-9290-9AB85EFBB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81274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167C-B52F-4D82-BDB5-BDBEEC6A3AD5}"/>
              </a:ext>
            </a:extLst>
          </p:cNvPr>
          <p:cNvSpPr>
            <a:spLocks noGrp="1"/>
          </p:cNvSpPr>
          <p:nvPr>
            <p:ph type="ctrTitle"/>
          </p:nvPr>
        </p:nvSpPr>
        <p:spPr>
          <a:xfrm>
            <a:off x="3175819" y="1042219"/>
            <a:ext cx="7964129" cy="1415846"/>
          </a:xfrm>
        </p:spPr>
        <p:txBody>
          <a:bodyPr>
            <a:normAutofit/>
          </a:bodyPr>
          <a:lstStyle/>
          <a:p>
            <a:r>
              <a:rPr lang="en-US" b="1" dirty="0"/>
              <a:t>Successful Posts</a:t>
            </a:r>
          </a:p>
        </p:txBody>
      </p:sp>
      <p:sp>
        <p:nvSpPr>
          <p:cNvPr id="3" name="Subtitle 2">
            <a:extLst>
              <a:ext uri="{FF2B5EF4-FFF2-40B4-BE49-F238E27FC236}">
                <a16:creationId xmlns:a16="http://schemas.microsoft.com/office/drawing/2014/main" id="{15082E43-6578-4052-8630-2518941FBC97}"/>
              </a:ext>
            </a:extLst>
          </p:cNvPr>
          <p:cNvSpPr>
            <a:spLocks noGrp="1"/>
          </p:cNvSpPr>
          <p:nvPr>
            <p:ph type="subTitle" idx="1"/>
          </p:nvPr>
        </p:nvSpPr>
        <p:spPr>
          <a:xfrm>
            <a:off x="5864892" y="2851355"/>
            <a:ext cx="3863723" cy="2406445"/>
          </a:xfrm>
          <a:noFill/>
        </p:spPr>
        <p:txBody>
          <a:bodyPr>
            <a:normAutofit/>
          </a:bodyPr>
          <a:lstStyle/>
          <a:p>
            <a:r>
              <a:rPr lang="en-US" sz="4000" b="1" dirty="0"/>
              <a:t>Questions?</a:t>
            </a:r>
          </a:p>
        </p:txBody>
      </p:sp>
      <p:pic>
        <p:nvPicPr>
          <p:cNvPr id="6" name="Picture 5">
            <a:extLst>
              <a:ext uri="{FF2B5EF4-FFF2-40B4-BE49-F238E27FC236}">
                <a16:creationId xmlns:a16="http://schemas.microsoft.com/office/drawing/2014/main" id="{5FA65187-7590-4BF7-9838-4203A8553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3288" y="3266731"/>
            <a:ext cx="4041605" cy="2549050"/>
          </a:xfrm>
          <a:prstGeom prst="rect">
            <a:avLst/>
          </a:prstGeom>
        </p:spPr>
      </p:pic>
    </p:spTree>
    <p:extLst>
      <p:ext uri="{BB962C8B-B14F-4D97-AF65-F5344CB8AC3E}">
        <p14:creationId xmlns:p14="http://schemas.microsoft.com/office/powerpoint/2010/main" val="309276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1A30-4C72-4B83-826D-8F66DF048D60}"/>
              </a:ext>
            </a:extLst>
          </p:cNvPr>
          <p:cNvSpPr>
            <a:spLocks noGrp="1"/>
          </p:cNvSpPr>
          <p:nvPr>
            <p:ph type="title"/>
          </p:nvPr>
        </p:nvSpPr>
        <p:spPr/>
        <p:txBody>
          <a:bodyPr>
            <a:normAutofit/>
          </a:bodyPr>
          <a:lstStyle/>
          <a:p>
            <a:r>
              <a:rPr lang="en-US" sz="3600" b="1" dirty="0"/>
              <a:t>Primary Resources for a Successful Post </a:t>
            </a:r>
          </a:p>
        </p:txBody>
      </p:sp>
      <p:sp>
        <p:nvSpPr>
          <p:cNvPr id="9" name="Text Placeholder 8">
            <a:extLst>
              <a:ext uri="{FF2B5EF4-FFF2-40B4-BE49-F238E27FC236}">
                <a16:creationId xmlns:a16="http://schemas.microsoft.com/office/drawing/2014/main" id="{9864E76C-F12F-4EB9-9ED7-45E08A4FEEEC}"/>
              </a:ext>
            </a:extLst>
          </p:cNvPr>
          <p:cNvSpPr>
            <a:spLocks noGrp="1"/>
          </p:cNvSpPr>
          <p:nvPr>
            <p:ph idx="1"/>
          </p:nvPr>
        </p:nvSpPr>
        <p:spPr/>
        <p:txBody>
          <a:bodyPr>
            <a:normAutofit/>
          </a:bodyPr>
          <a:lstStyle/>
          <a:p>
            <a:pPr marL="0" indent="0">
              <a:buNone/>
            </a:pPr>
            <a:r>
              <a:rPr lang="en-US" sz="2400" dirty="0"/>
              <a:t>The American Legion Officer’s Guide and Manual of Ceremonies </a:t>
            </a:r>
          </a:p>
          <a:p>
            <a:pPr marL="0" indent="0">
              <a:buNone/>
            </a:pPr>
            <a:r>
              <a:rPr lang="en-US" sz="2400" dirty="0"/>
              <a:t>Post Adjutant’s Administrative &amp; Award Manual</a:t>
            </a:r>
          </a:p>
          <a:p>
            <a:pPr marL="0" indent="0">
              <a:buNone/>
            </a:pPr>
            <a:r>
              <a:rPr lang="en-US" sz="2400" dirty="0"/>
              <a:t>Department Post Adjutant’s Manual</a:t>
            </a:r>
          </a:p>
          <a:p>
            <a:pPr marL="0" indent="0">
              <a:buNone/>
            </a:pPr>
            <a:r>
              <a:rPr lang="en-US" sz="2400" dirty="0"/>
              <a:t>Post Finance Manual</a:t>
            </a:r>
          </a:p>
          <a:p>
            <a:endParaRPr lang="en-US" dirty="0"/>
          </a:p>
        </p:txBody>
      </p:sp>
      <p:pic>
        <p:nvPicPr>
          <p:cNvPr id="6" name="Picture 5">
            <a:extLst>
              <a:ext uri="{FF2B5EF4-FFF2-40B4-BE49-F238E27FC236}">
                <a16:creationId xmlns:a16="http://schemas.microsoft.com/office/drawing/2014/main" id="{6CE8A424-D7E8-4606-A75C-5297839FD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311538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5696-887C-4F36-84ED-FBA58A9902F9}"/>
              </a:ext>
            </a:extLst>
          </p:cNvPr>
          <p:cNvSpPr>
            <a:spLocks noGrp="1"/>
          </p:cNvSpPr>
          <p:nvPr>
            <p:ph type="title"/>
          </p:nvPr>
        </p:nvSpPr>
        <p:spPr/>
        <p:txBody>
          <a:bodyPr>
            <a:normAutofit/>
          </a:bodyPr>
          <a:lstStyle/>
          <a:p>
            <a:r>
              <a:rPr lang="en-US" sz="5400" dirty="0"/>
              <a:t>Objectives</a:t>
            </a:r>
          </a:p>
        </p:txBody>
      </p:sp>
      <p:sp>
        <p:nvSpPr>
          <p:cNvPr id="3" name="Content Placeholder 2">
            <a:extLst>
              <a:ext uri="{FF2B5EF4-FFF2-40B4-BE49-F238E27FC236}">
                <a16:creationId xmlns:a16="http://schemas.microsoft.com/office/drawing/2014/main" id="{A318B36C-4C1A-44FB-91AD-E4C940039359}"/>
              </a:ext>
            </a:extLst>
          </p:cNvPr>
          <p:cNvSpPr>
            <a:spLocks noGrp="1"/>
          </p:cNvSpPr>
          <p:nvPr>
            <p:ph idx="1"/>
          </p:nvPr>
        </p:nvSpPr>
        <p:spPr/>
        <p:txBody>
          <a:bodyPr>
            <a:normAutofit/>
          </a:bodyPr>
          <a:lstStyle/>
          <a:p>
            <a:r>
              <a:rPr lang="en-US" sz="2800" dirty="0"/>
              <a:t>Help Commanders to know what will make their Posts more successful.</a:t>
            </a:r>
          </a:p>
          <a:p>
            <a:r>
              <a:rPr lang="en-US" sz="2800" dirty="0"/>
              <a:t>Assist in providing essential information for Post Adjutants</a:t>
            </a:r>
          </a:p>
          <a:p>
            <a:r>
              <a:rPr lang="en-US" sz="2800" dirty="0"/>
              <a:t>Assist Posts in their financial operations.</a:t>
            </a:r>
          </a:p>
        </p:txBody>
      </p:sp>
      <p:pic>
        <p:nvPicPr>
          <p:cNvPr id="4" name="Picture 3">
            <a:extLst>
              <a:ext uri="{FF2B5EF4-FFF2-40B4-BE49-F238E27FC236}">
                <a16:creationId xmlns:a16="http://schemas.microsoft.com/office/drawing/2014/main" id="{9734DD2B-D7CB-4DB7-A6BD-54D5E085F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5" y="5004247"/>
            <a:ext cx="1918439" cy="1209964"/>
          </a:xfrm>
          <a:prstGeom prst="rect">
            <a:avLst/>
          </a:prstGeom>
        </p:spPr>
      </p:pic>
    </p:spTree>
    <p:extLst>
      <p:ext uri="{BB962C8B-B14F-4D97-AF65-F5344CB8AC3E}">
        <p14:creationId xmlns:p14="http://schemas.microsoft.com/office/powerpoint/2010/main" val="73753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07DFCF-B50B-4C98-ACA3-91699EDFC7F2}"/>
              </a:ext>
            </a:extLst>
          </p:cNvPr>
          <p:cNvSpPr>
            <a:spLocks noGrp="1"/>
          </p:cNvSpPr>
          <p:nvPr>
            <p:ph type="title"/>
          </p:nvPr>
        </p:nvSpPr>
        <p:spPr/>
        <p:txBody>
          <a:bodyPr>
            <a:normAutofit/>
          </a:bodyPr>
          <a:lstStyle/>
          <a:p>
            <a:r>
              <a:rPr lang="en-US" sz="4400" dirty="0"/>
              <a:t>Things to Focus on at the Post Level</a:t>
            </a:r>
          </a:p>
        </p:txBody>
      </p:sp>
      <p:sp>
        <p:nvSpPr>
          <p:cNvPr id="6" name="Content Placeholder 5">
            <a:extLst>
              <a:ext uri="{FF2B5EF4-FFF2-40B4-BE49-F238E27FC236}">
                <a16:creationId xmlns:a16="http://schemas.microsoft.com/office/drawing/2014/main" id="{E342ACC0-CD4A-4547-9BAA-8B68CE03AB02}"/>
              </a:ext>
            </a:extLst>
          </p:cNvPr>
          <p:cNvSpPr>
            <a:spLocks noGrp="1"/>
          </p:cNvSpPr>
          <p:nvPr>
            <p:ph idx="1"/>
          </p:nvPr>
        </p:nvSpPr>
        <p:spPr>
          <a:xfrm>
            <a:off x="3342806" y="2015732"/>
            <a:ext cx="8273772" cy="4037749"/>
          </a:xfrm>
        </p:spPr>
        <p:txBody>
          <a:bodyPr>
            <a:normAutofit fontScale="32500" lnSpcReduction="20000"/>
          </a:bodyPr>
          <a:lstStyle/>
          <a:p>
            <a:r>
              <a:rPr lang="en-US" sz="8600" dirty="0"/>
              <a:t>Constitution/By-Laws</a:t>
            </a:r>
          </a:p>
          <a:p>
            <a:r>
              <a:rPr lang="en-US" sz="8600" dirty="0"/>
              <a:t>Membership</a:t>
            </a:r>
          </a:p>
          <a:p>
            <a:r>
              <a:rPr lang="en-US" sz="8600" dirty="0"/>
              <a:t>Reports</a:t>
            </a:r>
          </a:p>
          <a:p>
            <a:r>
              <a:rPr lang="en-US" sz="8600" dirty="0"/>
              <a:t>Financials</a:t>
            </a:r>
          </a:p>
          <a:p>
            <a:r>
              <a:rPr lang="en-US" sz="8600" dirty="0"/>
              <a:t>Record Keeping</a:t>
            </a:r>
          </a:p>
          <a:p>
            <a:r>
              <a:rPr lang="en-US" sz="8600" dirty="0"/>
              <a:t>Awards</a:t>
            </a:r>
          </a:p>
          <a:p>
            <a:r>
              <a:rPr lang="en-US" sz="8600" dirty="0"/>
              <a:t>Legion Programs</a:t>
            </a:r>
          </a:p>
          <a:p>
            <a:pPr marL="0" indent="0">
              <a:buNone/>
            </a:pPr>
            <a:endParaRPr lang="en-US" sz="3200" dirty="0"/>
          </a:p>
        </p:txBody>
      </p:sp>
      <p:pic>
        <p:nvPicPr>
          <p:cNvPr id="4" name="Picture 3">
            <a:extLst>
              <a:ext uri="{FF2B5EF4-FFF2-40B4-BE49-F238E27FC236}">
                <a16:creationId xmlns:a16="http://schemas.microsoft.com/office/drawing/2014/main" id="{3FEB3CC3-24FF-4C23-A073-F373127E6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129975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582-ECEA-46DC-AEA4-B5D7A097A320}"/>
              </a:ext>
            </a:extLst>
          </p:cNvPr>
          <p:cNvSpPr>
            <a:spLocks noGrp="1"/>
          </p:cNvSpPr>
          <p:nvPr>
            <p:ph type="title"/>
          </p:nvPr>
        </p:nvSpPr>
        <p:spPr/>
        <p:txBody>
          <a:bodyPr>
            <a:normAutofit/>
          </a:bodyPr>
          <a:lstStyle/>
          <a:p>
            <a:r>
              <a:rPr lang="en-US" sz="5400" dirty="0"/>
              <a:t>Membership</a:t>
            </a:r>
          </a:p>
        </p:txBody>
      </p:sp>
      <p:sp>
        <p:nvSpPr>
          <p:cNvPr id="3" name="Content Placeholder 2">
            <a:extLst>
              <a:ext uri="{FF2B5EF4-FFF2-40B4-BE49-F238E27FC236}">
                <a16:creationId xmlns:a16="http://schemas.microsoft.com/office/drawing/2014/main" id="{03411088-04F3-415D-898C-C3339403BC93}"/>
              </a:ext>
            </a:extLst>
          </p:cNvPr>
          <p:cNvSpPr>
            <a:spLocks noGrp="1"/>
          </p:cNvSpPr>
          <p:nvPr>
            <p:ph idx="1"/>
          </p:nvPr>
        </p:nvSpPr>
        <p:spPr/>
        <p:txBody>
          <a:bodyPr>
            <a:normAutofit lnSpcReduction="10000"/>
          </a:bodyPr>
          <a:lstStyle/>
          <a:p>
            <a:r>
              <a:rPr lang="en-US" sz="2400" dirty="0"/>
              <a:t>Create a membership plan (Membership Committee)</a:t>
            </a:r>
          </a:p>
          <a:p>
            <a:r>
              <a:rPr lang="en-US" sz="2400" dirty="0"/>
              <a:t>Recruiting (every member’s job)</a:t>
            </a:r>
          </a:p>
          <a:p>
            <a:r>
              <a:rPr lang="en-US" sz="2400" dirty="0"/>
              <a:t>Target Dates, Cutoff Dates, and Renewal Dates are established by National</a:t>
            </a:r>
          </a:p>
          <a:p>
            <a:r>
              <a:rPr lang="en-US" sz="2400" dirty="0"/>
              <a:t>Retention – how to do it?</a:t>
            </a:r>
          </a:p>
          <a:p>
            <a:r>
              <a:rPr lang="en-US" sz="2400" dirty="0"/>
              <a:t>Buddy Check – good video at: 	https://www.legion.org/training/training-tuesdays</a:t>
            </a:r>
          </a:p>
        </p:txBody>
      </p:sp>
      <p:pic>
        <p:nvPicPr>
          <p:cNvPr id="4" name="Picture 3">
            <a:extLst>
              <a:ext uri="{FF2B5EF4-FFF2-40B4-BE49-F238E27FC236}">
                <a16:creationId xmlns:a16="http://schemas.microsoft.com/office/drawing/2014/main" id="{37C7BBDA-2ED6-40BA-BE61-984E913FB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76" y="5466345"/>
            <a:ext cx="1918439" cy="1209964"/>
          </a:xfrm>
          <a:prstGeom prst="rect">
            <a:avLst/>
          </a:prstGeom>
        </p:spPr>
      </p:pic>
    </p:spTree>
    <p:extLst>
      <p:ext uri="{BB962C8B-B14F-4D97-AF65-F5344CB8AC3E}">
        <p14:creationId xmlns:p14="http://schemas.microsoft.com/office/powerpoint/2010/main" val="326537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9D21-98DF-40F3-AA6B-D6DF19FE119B}"/>
              </a:ext>
            </a:extLst>
          </p:cNvPr>
          <p:cNvSpPr>
            <a:spLocks noGrp="1"/>
          </p:cNvSpPr>
          <p:nvPr>
            <p:ph type="title"/>
          </p:nvPr>
        </p:nvSpPr>
        <p:spPr/>
        <p:txBody>
          <a:bodyPr>
            <a:normAutofit/>
          </a:bodyPr>
          <a:lstStyle/>
          <a:p>
            <a:r>
              <a:rPr lang="en-US" sz="4800" dirty="0"/>
              <a:t>Membership Target Dates</a:t>
            </a:r>
          </a:p>
        </p:txBody>
      </p:sp>
      <p:sp>
        <p:nvSpPr>
          <p:cNvPr id="5" name="Content Placeholder 4">
            <a:extLst>
              <a:ext uri="{FF2B5EF4-FFF2-40B4-BE49-F238E27FC236}">
                <a16:creationId xmlns:a16="http://schemas.microsoft.com/office/drawing/2014/main" id="{CE2E7280-833E-497F-85BB-BD4F6654B639}"/>
              </a:ext>
            </a:extLst>
          </p:cNvPr>
          <p:cNvSpPr>
            <a:spLocks noGrp="1"/>
          </p:cNvSpPr>
          <p:nvPr>
            <p:ph sz="half" idx="1"/>
          </p:nvPr>
        </p:nvSpPr>
        <p:spPr/>
        <p:txBody>
          <a:bodyPr/>
          <a:lstStyle/>
          <a:p>
            <a:r>
              <a:rPr lang="en-US" sz="2400" dirty="0"/>
              <a:t>Early Bird/NEF Kickoff - -50%</a:t>
            </a:r>
          </a:p>
          <a:p>
            <a:r>
              <a:rPr lang="en-US" sz="2400" dirty="0"/>
              <a:t>Fall District Meetings – 55%</a:t>
            </a:r>
          </a:p>
          <a:p>
            <a:r>
              <a:rPr lang="en-US" sz="2400" dirty="0"/>
              <a:t>Veteran’s Day – 65%</a:t>
            </a:r>
          </a:p>
          <a:p>
            <a:r>
              <a:rPr lang="en-US" sz="2400" dirty="0"/>
              <a:t>Mid-Winter – 80%</a:t>
            </a:r>
          </a:p>
          <a:p>
            <a:endParaRPr lang="en-US" dirty="0"/>
          </a:p>
          <a:p>
            <a:endParaRPr lang="en-US" dirty="0"/>
          </a:p>
        </p:txBody>
      </p:sp>
      <p:sp>
        <p:nvSpPr>
          <p:cNvPr id="8" name="Content Placeholder 7">
            <a:extLst>
              <a:ext uri="{FF2B5EF4-FFF2-40B4-BE49-F238E27FC236}">
                <a16:creationId xmlns:a16="http://schemas.microsoft.com/office/drawing/2014/main" id="{39E0E370-FAFF-448B-9EE0-3A355A424AB2}"/>
              </a:ext>
            </a:extLst>
          </p:cNvPr>
          <p:cNvSpPr>
            <a:spLocks noGrp="1"/>
          </p:cNvSpPr>
          <p:nvPr>
            <p:ph sz="half" idx="2"/>
          </p:nvPr>
        </p:nvSpPr>
        <p:spPr/>
        <p:txBody>
          <a:bodyPr>
            <a:normAutofit/>
          </a:bodyPr>
          <a:lstStyle/>
          <a:p>
            <a:r>
              <a:rPr lang="en-US" sz="2400" dirty="0"/>
              <a:t>President’s Day – 85%</a:t>
            </a:r>
          </a:p>
          <a:p>
            <a:r>
              <a:rPr lang="en-US" sz="2400" dirty="0"/>
              <a:t>Legion Birthday – 90%</a:t>
            </a:r>
          </a:p>
          <a:p>
            <a:r>
              <a:rPr lang="en-US" sz="2400" dirty="0"/>
              <a:t>Children &amp; Youth – 95%</a:t>
            </a:r>
          </a:p>
          <a:p>
            <a:r>
              <a:rPr lang="en-US" sz="2400" dirty="0"/>
              <a:t>Armed Forces Day – 100%</a:t>
            </a:r>
          </a:p>
        </p:txBody>
      </p:sp>
      <p:pic>
        <p:nvPicPr>
          <p:cNvPr id="3" name="Picture 2">
            <a:extLst>
              <a:ext uri="{FF2B5EF4-FFF2-40B4-BE49-F238E27FC236}">
                <a16:creationId xmlns:a16="http://schemas.microsoft.com/office/drawing/2014/main" id="{D40D32B4-34B8-7BE1-1DB5-FE8F693EA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15" y="4843147"/>
            <a:ext cx="1918439" cy="1209964"/>
          </a:xfrm>
          <a:prstGeom prst="rect">
            <a:avLst/>
          </a:prstGeom>
        </p:spPr>
      </p:pic>
    </p:spTree>
    <p:extLst>
      <p:ext uri="{BB962C8B-B14F-4D97-AF65-F5344CB8AC3E}">
        <p14:creationId xmlns:p14="http://schemas.microsoft.com/office/powerpoint/2010/main" val="284516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0E9A-6C56-47FF-A5FF-AF02E534B73D}"/>
              </a:ext>
            </a:extLst>
          </p:cNvPr>
          <p:cNvSpPr>
            <a:spLocks noGrp="1"/>
          </p:cNvSpPr>
          <p:nvPr>
            <p:ph type="title"/>
          </p:nvPr>
        </p:nvSpPr>
        <p:spPr>
          <a:xfrm>
            <a:off x="1534696" y="795282"/>
            <a:ext cx="9520158" cy="1049235"/>
          </a:xfrm>
        </p:spPr>
        <p:txBody>
          <a:bodyPr/>
          <a:lstStyle/>
          <a:p>
            <a:r>
              <a:rPr lang="en-US" dirty="0"/>
              <a:t>Membership Awards</a:t>
            </a:r>
          </a:p>
        </p:txBody>
      </p:sp>
      <p:sp>
        <p:nvSpPr>
          <p:cNvPr id="3" name="Content Placeholder 2">
            <a:extLst>
              <a:ext uri="{FF2B5EF4-FFF2-40B4-BE49-F238E27FC236}">
                <a16:creationId xmlns:a16="http://schemas.microsoft.com/office/drawing/2014/main" id="{8392EE6A-5CB8-4204-A11C-CBDB9943396C}"/>
              </a:ext>
            </a:extLst>
          </p:cNvPr>
          <p:cNvSpPr>
            <a:spLocks noGrp="1"/>
          </p:cNvSpPr>
          <p:nvPr>
            <p:ph idx="1"/>
          </p:nvPr>
        </p:nvSpPr>
        <p:spPr/>
        <p:txBody>
          <a:bodyPr/>
          <a:lstStyle/>
          <a:p>
            <a:r>
              <a:rPr lang="en-US" sz="2800" dirty="0"/>
              <a:t>Target Date – Veteran’s Day</a:t>
            </a:r>
          </a:p>
          <a:p>
            <a:pPr lvl="1"/>
            <a:r>
              <a:rPr lang="en-US" sz="2800" dirty="0"/>
              <a:t>Post level Award</a:t>
            </a:r>
          </a:p>
          <a:p>
            <a:pPr lvl="1"/>
            <a:r>
              <a:rPr lang="en-US" sz="2800" dirty="0"/>
              <a:t>Department level Award</a:t>
            </a:r>
          </a:p>
          <a:p>
            <a:pPr lvl="1"/>
            <a:r>
              <a:rPr lang="en-US" sz="2800" dirty="0"/>
              <a:t>National level Award</a:t>
            </a:r>
          </a:p>
          <a:p>
            <a:pPr marL="457200" lvl="1" indent="0">
              <a:buNone/>
            </a:pPr>
            <a:endParaRPr lang="en-US" dirty="0"/>
          </a:p>
        </p:txBody>
      </p:sp>
      <p:pic>
        <p:nvPicPr>
          <p:cNvPr id="5" name="Picture 4">
            <a:extLst>
              <a:ext uri="{FF2B5EF4-FFF2-40B4-BE49-F238E27FC236}">
                <a16:creationId xmlns:a16="http://schemas.microsoft.com/office/drawing/2014/main" id="{31324FEC-A0A6-46E2-A523-4C6375FA35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0788" y="1672190"/>
            <a:ext cx="4950738" cy="2852733"/>
          </a:xfrm>
          <a:prstGeom prst="rect">
            <a:avLst/>
          </a:prstGeom>
        </p:spPr>
      </p:pic>
      <p:pic>
        <p:nvPicPr>
          <p:cNvPr id="6" name="Picture 5">
            <a:extLst>
              <a:ext uri="{FF2B5EF4-FFF2-40B4-BE49-F238E27FC236}">
                <a16:creationId xmlns:a16="http://schemas.microsoft.com/office/drawing/2014/main" id="{91D53F2C-0B89-4B53-84F3-B2C2E6C14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25322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C3A7-E852-4EB5-B9EE-42E0A46747ED}"/>
              </a:ext>
            </a:extLst>
          </p:cNvPr>
          <p:cNvSpPr>
            <a:spLocks noGrp="1"/>
          </p:cNvSpPr>
          <p:nvPr>
            <p:ph type="title"/>
          </p:nvPr>
        </p:nvSpPr>
        <p:spPr>
          <a:xfrm>
            <a:off x="1535113" y="1130300"/>
            <a:ext cx="5448300" cy="747661"/>
          </a:xfrm>
        </p:spPr>
        <p:txBody>
          <a:bodyPr>
            <a:normAutofit/>
          </a:bodyPr>
          <a:lstStyle/>
          <a:p>
            <a:r>
              <a:rPr lang="en-US" sz="3600" dirty="0"/>
              <a:t>Department Mid-Winter</a:t>
            </a:r>
          </a:p>
        </p:txBody>
      </p:sp>
      <p:sp>
        <p:nvSpPr>
          <p:cNvPr id="10" name="Text Placeholder 9">
            <a:extLst>
              <a:ext uri="{FF2B5EF4-FFF2-40B4-BE49-F238E27FC236}">
                <a16:creationId xmlns:a16="http://schemas.microsoft.com/office/drawing/2014/main" id="{F3F0F273-5A5A-43A8-9F6B-EDB5E9C89B96}"/>
              </a:ext>
            </a:extLst>
          </p:cNvPr>
          <p:cNvSpPr>
            <a:spLocks noGrp="1"/>
          </p:cNvSpPr>
          <p:nvPr>
            <p:ph type="body" sz="half" idx="2"/>
          </p:nvPr>
        </p:nvSpPr>
        <p:spPr>
          <a:xfrm>
            <a:off x="1534695" y="2035277"/>
            <a:ext cx="5440037" cy="3114457"/>
          </a:xfrm>
        </p:spPr>
        <p:txBody>
          <a:bodyPr>
            <a:noAutofit/>
          </a:bodyPr>
          <a:lstStyle/>
          <a:p>
            <a:pPr marL="285750" indent="-285750">
              <a:buFont typeface="Wingdings" panose="05000000000000000000" pitchFamily="2" charset="2"/>
              <a:buChar char="ü"/>
            </a:pPr>
            <a:r>
              <a:rPr lang="en-US" sz="2200" dirty="0"/>
              <a:t>Special Recognition for early Go-Getters</a:t>
            </a:r>
          </a:p>
          <a:p>
            <a:pPr marL="285750" indent="-285750">
              <a:buFont typeface="Wingdings" panose="05000000000000000000" pitchFamily="2" charset="2"/>
              <a:buChar char="ü"/>
            </a:pPr>
            <a:r>
              <a:rPr lang="en-US" sz="2200" dirty="0"/>
              <a:t>First Time Go-Getters</a:t>
            </a:r>
          </a:p>
          <a:p>
            <a:pPr marL="285750" indent="-285750">
              <a:buFont typeface="Wingdings" panose="05000000000000000000" pitchFamily="2" charset="2"/>
              <a:buChar char="ü"/>
            </a:pPr>
            <a:r>
              <a:rPr lang="en-US" sz="2200" dirty="0"/>
              <a:t>Post Award</a:t>
            </a:r>
          </a:p>
          <a:p>
            <a:pPr marL="285750" indent="-285750">
              <a:buFont typeface="Wingdings" panose="05000000000000000000" pitchFamily="2" charset="2"/>
              <a:buChar char="ü"/>
            </a:pPr>
            <a:r>
              <a:rPr lang="en-US" sz="2200" dirty="0"/>
              <a:t>Honor Ribbon Award</a:t>
            </a:r>
          </a:p>
          <a:p>
            <a:pPr marL="285750" indent="-285750">
              <a:buFont typeface="Wingdings" panose="05000000000000000000" pitchFamily="2" charset="2"/>
              <a:buChar char="ü"/>
            </a:pPr>
            <a:r>
              <a:rPr lang="en-US" sz="2200" dirty="0"/>
              <a:t>Meritorious Service Certificates</a:t>
            </a:r>
          </a:p>
        </p:txBody>
      </p:sp>
      <p:pic>
        <p:nvPicPr>
          <p:cNvPr id="20" name="Picture 19">
            <a:extLst>
              <a:ext uri="{FF2B5EF4-FFF2-40B4-BE49-F238E27FC236}">
                <a16:creationId xmlns:a16="http://schemas.microsoft.com/office/drawing/2014/main" id="{047D1AA6-0C82-4B8D-BE29-2C7F5EE1D3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1500" y="1130300"/>
            <a:ext cx="2584655" cy="3915752"/>
          </a:xfrm>
          <a:prstGeom prst="rect">
            <a:avLst/>
          </a:prstGeom>
        </p:spPr>
      </p:pic>
      <p:pic>
        <p:nvPicPr>
          <p:cNvPr id="5" name="Picture 4">
            <a:extLst>
              <a:ext uri="{FF2B5EF4-FFF2-40B4-BE49-F238E27FC236}">
                <a16:creationId xmlns:a16="http://schemas.microsoft.com/office/drawing/2014/main" id="{0A69E2C6-5B6C-4A3A-BDA8-F38CEF949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377255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A39F-0A73-4EFF-8360-796649C58ACC}"/>
              </a:ext>
            </a:extLst>
          </p:cNvPr>
          <p:cNvSpPr>
            <a:spLocks noGrp="1"/>
          </p:cNvSpPr>
          <p:nvPr>
            <p:ph type="title"/>
          </p:nvPr>
        </p:nvSpPr>
        <p:spPr/>
        <p:txBody>
          <a:bodyPr>
            <a:normAutofit/>
          </a:bodyPr>
          <a:lstStyle/>
          <a:p>
            <a:r>
              <a:rPr lang="en-US" sz="4800" dirty="0"/>
              <a:t>Final Award</a:t>
            </a:r>
          </a:p>
        </p:txBody>
      </p:sp>
      <p:sp>
        <p:nvSpPr>
          <p:cNvPr id="3" name="Content Placeholder 2">
            <a:extLst>
              <a:ext uri="{FF2B5EF4-FFF2-40B4-BE49-F238E27FC236}">
                <a16:creationId xmlns:a16="http://schemas.microsoft.com/office/drawing/2014/main" id="{D83DFF55-A661-433C-9C70-0CA8EB140CDA}"/>
              </a:ext>
            </a:extLst>
          </p:cNvPr>
          <p:cNvSpPr>
            <a:spLocks noGrp="1"/>
          </p:cNvSpPr>
          <p:nvPr>
            <p:ph idx="1"/>
          </p:nvPr>
        </p:nvSpPr>
        <p:spPr>
          <a:xfrm>
            <a:off x="1534696" y="2015732"/>
            <a:ext cx="6744065" cy="3450613"/>
          </a:xfrm>
        </p:spPr>
        <p:txBody>
          <a:bodyPr/>
          <a:lstStyle/>
          <a:p>
            <a:pPr marL="0" indent="0">
              <a:buNone/>
            </a:pPr>
            <a:r>
              <a:rPr lang="en-US" sz="3200" dirty="0"/>
              <a:t>“Pride of the Prairie Post Excellence Award”</a:t>
            </a:r>
          </a:p>
          <a:p>
            <a:pPr marL="0" indent="0">
              <a:buNone/>
            </a:pPr>
            <a:r>
              <a:rPr lang="en-US" sz="3200" dirty="0"/>
              <a:t>	</a:t>
            </a:r>
          </a:p>
        </p:txBody>
      </p:sp>
      <p:pic>
        <p:nvPicPr>
          <p:cNvPr id="5" name="Picture 4">
            <a:extLst>
              <a:ext uri="{FF2B5EF4-FFF2-40B4-BE49-F238E27FC236}">
                <a16:creationId xmlns:a16="http://schemas.microsoft.com/office/drawing/2014/main" id="{F53F70A3-54D9-4ADA-A775-A15ACF6B338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6019" y="2796123"/>
            <a:ext cx="4242742" cy="2832200"/>
          </a:xfrm>
          <a:prstGeom prst="rect">
            <a:avLst/>
          </a:prstGeom>
        </p:spPr>
      </p:pic>
      <p:pic>
        <p:nvPicPr>
          <p:cNvPr id="6" name="Picture 5">
            <a:extLst>
              <a:ext uri="{FF2B5EF4-FFF2-40B4-BE49-F238E27FC236}">
                <a16:creationId xmlns:a16="http://schemas.microsoft.com/office/drawing/2014/main" id="{E30FA7D2-8BC3-47A9-ABA8-61FA19986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22" y="4848691"/>
            <a:ext cx="1918439" cy="1209964"/>
          </a:xfrm>
          <a:prstGeom prst="rect">
            <a:avLst/>
          </a:prstGeom>
        </p:spPr>
      </p:pic>
    </p:spTree>
    <p:extLst>
      <p:ext uri="{BB962C8B-B14F-4D97-AF65-F5344CB8AC3E}">
        <p14:creationId xmlns:p14="http://schemas.microsoft.com/office/powerpoint/2010/main" val="327952332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2562</TotalTime>
  <Words>2899</Words>
  <Application>Microsoft Office PowerPoint</Application>
  <PresentationFormat>Widescreen</PresentationFormat>
  <Paragraphs>213</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Palatino Linotype</vt:lpstr>
      <vt:lpstr>Wingdings</vt:lpstr>
      <vt:lpstr>Gallery</vt:lpstr>
      <vt:lpstr>Successful Posts</vt:lpstr>
      <vt:lpstr>Primary Resources for a Successful Post </vt:lpstr>
      <vt:lpstr>Objectives</vt:lpstr>
      <vt:lpstr>Things to Focus on at the Post Level</vt:lpstr>
      <vt:lpstr>Membership</vt:lpstr>
      <vt:lpstr>Membership Target Dates</vt:lpstr>
      <vt:lpstr>Membership Awards</vt:lpstr>
      <vt:lpstr>Department Mid-Winter</vt:lpstr>
      <vt:lpstr>Final Award</vt:lpstr>
      <vt:lpstr>Reports</vt:lpstr>
      <vt:lpstr>Americanism Report</vt:lpstr>
      <vt:lpstr>Americanism Report (cont.)</vt:lpstr>
      <vt:lpstr>Post Finance Officer</vt:lpstr>
      <vt:lpstr>Financial Controls</vt:lpstr>
      <vt:lpstr>Record Keeping</vt:lpstr>
      <vt:lpstr>Legionnaire of the Year</vt:lpstr>
      <vt:lpstr>South Dakota American Legion Community Awards</vt:lpstr>
      <vt:lpstr>Legion Programs</vt:lpstr>
      <vt:lpstr>Successful Posts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Posts</dc:title>
  <dc:creator>Krisma</dc:creator>
  <cp:lastModifiedBy>Doug Harris</cp:lastModifiedBy>
  <cp:revision>33</cp:revision>
  <cp:lastPrinted>2021-06-23T16:45:46Z</cp:lastPrinted>
  <dcterms:created xsi:type="dcterms:W3CDTF">2020-10-19T15:57:30Z</dcterms:created>
  <dcterms:modified xsi:type="dcterms:W3CDTF">2023-01-31T21:44:04Z</dcterms:modified>
</cp:coreProperties>
</file>