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0"/>
  </p:notesMasterIdLst>
  <p:sldIdLst>
    <p:sldId id="269" r:id="rId2"/>
    <p:sldId id="304" r:id="rId3"/>
    <p:sldId id="300" r:id="rId4"/>
    <p:sldId id="286" r:id="rId5"/>
    <p:sldId id="281" r:id="rId6"/>
    <p:sldId id="28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808" autoAdjust="0"/>
  </p:normalViewPr>
  <p:slideViewPr>
    <p:cSldViewPr>
      <p:cViewPr varScale="1">
        <p:scale>
          <a:sx n="43" d="100"/>
          <a:sy n="43" d="100"/>
        </p:scale>
        <p:origin x="253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34" tIns="45717" rIns="91434" bIns="45717"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34" tIns="45717" rIns="91434" bIns="45717" rtlCol="0"/>
          <a:lstStyle>
            <a:lvl1pPr algn="r">
              <a:defRPr sz="1200"/>
            </a:lvl1pPr>
          </a:lstStyle>
          <a:p>
            <a:fld id="{9F9575C2-D2FB-45D9-AC4A-C1F67824FB50}" type="datetimeFigureOut">
              <a:rPr lang="en-US" smtClean="0"/>
              <a:pPr/>
              <a:t>1/25/2023</a:t>
            </a:fld>
            <a:endParaRPr lang="en-US"/>
          </a:p>
        </p:txBody>
      </p:sp>
      <p:sp>
        <p:nvSpPr>
          <p:cNvPr id="4" name="Slide Image Placeholder 3"/>
          <p:cNvSpPr>
            <a:spLocks noGrp="1" noRot="1" noChangeAspect="1"/>
          </p:cNvSpPr>
          <p:nvPr>
            <p:ph type="sldImg" idx="2"/>
          </p:nvPr>
        </p:nvSpPr>
        <p:spPr>
          <a:xfrm>
            <a:off x="1373188" y="1144588"/>
            <a:ext cx="4111625" cy="3084512"/>
          </a:xfrm>
          <a:prstGeom prst="rect">
            <a:avLst/>
          </a:prstGeom>
          <a:noFill/>
          <a:ln w="12700">
            <a:solidFill>
              <a:prstClr val="black"/>
            </a:solidFill>
          </a:ln>
        </p:spPr>
        <p:txBody>
          <a:bodyPr vert="horz" lIns="91434" tIns="45717" rIns="91434" bIns="45717" rtlCol="0" anchor="ctr"/>
          <a:lstStyle/>
          <a:p>
            <a:endParaRPr lang="en-US"/>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34" tIns="45717" rIns="91434"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34" tIns="45717" rIns="91434"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34" tIns="45717" rIns="91434" bIns="45717" rtlCol="0" anchor="b"/>
          <a:lstStyle>
            <a:lvl1pPr algn="r">
              <a:defRPr sz="1200"/>
            </a:lvl1pPr>
          </a:lstStyle>
          <a:p>
            <a:fld id="{35C5D0D7-ABC6-4FF9-B105-2B0B5BF8A9D8}" type="slidenum">
              <a:rPr lang="en-US" smtClean="0"/>
              <a:pPr/>
              <a:t>‹#›</a:t>
            </a:fld>
            <a:endParaRPr lang="en-US"/>
          </a:p>
        </p:txBody>
      </p:sp>
    </p:spTree>
    <p:extLst>
      <p:ext uri="{BB962C8B-B14F-4D97-AF65-F5344CB8AC3E}">
        <p14:creationId xmlns:p14="http://schemas.microsoft.com/office/powerpoint/2010/main" val="1106886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introduce yourself, and  discuss purpose of this class. </a:t>
            </a:r>
          </a:p>
          <a:p>
            <a:r>
              <a:rPr lang="en-US" dirty="0"/>
              <a:t>One of the important tasks of leaders is to be able to conduct the business of the Post, District, County or Department. This is most often done during meeting various organizations of the Legion. The purpose of this class is to cover the proper and appropriate method of conducting such a meeting.</a:t>
            </a:r>
          </a:p>
        </p:txBody>
      </p:sp>
      <p:sp>
        <p:nvSpPr>
          <p:cNvPr id="4" name="Slide Number Placeholder 3"/>
          <p:cNvSpPr>
            <a:spLocks noGrp="1"/>
          </p:cNvSpPr>
          <p:nvPr>
            <p:ph type="sldNum" sz="quarter" idx="5"/>
          </p:nvPr>
        </p:nvSpPr>
        <p:spPr/>
        <p:txBody>
          <a:bodyPr/>
          <a:lstStyle/>
          <a:p>
            <a:fld id="{35C5D0D7-ABC6-4FF9-B105-2B0B5BF8A9D8}" type="slidenum">
              <a:rPr lang="en-US" smtClean="0"/>
              <a:pPr/>
              <a:t>1</a:t>
            </a:fld>
            <a:endParaRPr lang="en-US"/>
          </a:p>
        </p:txBody>
      </p:sp>
    </p:spTree>
    <p:extLst>
      <p:ext uri="{BB962C8B-B14F-4D97-AF65-F5344CB8AC3E}">
        <p14:creationId xmlns:p14="http://schemas.microsoft.com/office/powerpoint/2010/main" val="657511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11</a:t>
            </a:fld>
            <a:endParaRPr lang="en-US"/>
          </a:p>
        </p:txBody>
      </p:sp>
    </p:spTree>
    <p:extLst>
      <p:ext uri="{BB962C8B-B14F-4D97-AF65-F5344CB8AC3E}">
        <p14:creationId xmlns:p14="http://schemas.microsoft.com/office/powerpoint/2010/main" val="887205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Regular meeting </a:t>
            </a:r>
            <a:r>
              <a:rPr lang="en-US" dirty="0" err="1"/>
              <a:t>pg</a:t>
            </a:r>
            <a:r>
              <a:rPr lang="en-US" dirty="0"/>
              <a:t> 41 Officer’s Guide</a:t>
            </a:r>
          </a:p>
          <a:p>
            <a:r>
              <a:rPr lang="en-US" dirty="0"/>
              <a:t>Remind all in attendance to mute phones</a:t>
            </a:r>
          </a:p>
          <a:p>
            <a:r>
              <a:rPr lang="en-US" dirty="0"/>
              <a:t>Opening Ceremonies should always be done in this order (may be exceptions for education or training)</a:t>
            </a:r>
          </a:p>
          <a:p>
            <a:r>
              <a:rPr lang="en-US" dirty="0"/>
              <a:t>No one should enter the meeting until after the Opening Ceremonies have been concluded.</a:t>
            </a:r>
          </a:p>
        </p:txBody>
      </p:sp>
      <p:sp>
        <p:nvSpPr>
          <p:cNvPr id="4" name="Slide Number Placeholder 3"/>
          <p:cNvSpPr>
            <a:spLocks noGrp="1"/>
          </p:cNvSpPr>
          <p:nvPr>
            <p:ph type="sldNum" sz="quarter" idx="5"/>
          </p:nvPr>
        </p:nvSpPr>
        <p:spPr/>
        <p:txBody>
          <a:bodyPr/>
          <a:lstStyle/>
          <a:p>
            <a:fld id="{35C5D0D7-ABC6-4FF9-B105-2B0B5BF8A9D8}" type="slidenum">
              <a:rPr lang="en-US" smtClean="0"/>
              <a:pPr/>
              <a:t>12</a:t>
            </a:fld>
            <a:endParaRPr lang="en-US"/>
          </a:p>
        </p:txBody>
      </p:sp>
    </p:spTree>
    <p:extLst>
      <p:ext uri="{BB962C8B-B14F-4D97-AF65-F5344CB8AC3E}">
        <p14:creationId xmlns:p14="http://schemas.microsoft.com/office/powerpoint/2010/main" val="3215534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 of Business, unless otherwise provided in by-laws on </a:t>
            </a:r>
            <a:r>
              <a:rPr lang="en-US" dirty="0" err="1"/>
              <a:t>pg</a:t>
            </a:r>
            <a:r>
              <a:rPr lang="en-US" dirty="0"/>
              <a:t> 100 of Office’s Guide</a:t>
            </a:r>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000" dirty="0"/>
              <a:t>Please note that NOT ALL Posts/Districts/Counties have share the same order of business; however they should have a prescribed order.</a:t>
            </a:r>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200" dirty="0"/>
              <a:t>Roll Call is sometimes called for prior to the reading of minutes or the introduction of guests, but often it is found better to do this just before commencement of the business of the meeting.</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200" dirty="0"/>
              <a:t>In district meetings, it is always well to introduce past district commanders and never overlook past department commanders or National Executive Committeemen. When making introductions, do not ask those introduced for remarks at that time. Later, it may be in order to hear from certain distinguished guests</a:t>
            </a:r>
            <a:endParaRPr lang="en-US" sz="1000" dirty="0"/>
          </a:p>
          <a:p>
            <a:pPr marL="0" marR="0" lvl="0" indent="0">
              <a:lnSpc>
                <a:spcPct val="100000"/>
              </a:lnSpc>
              <a:spcBef>
                <a:spcPts val="0"/>
              </a:spcBef>
              <a:spcAft>
                <a:spcPts val="0"/>
              </a:spcAft>
              <a:tabLst>
                <a:tab pos="457200" algn="l"/>
              </a:tabLst>
            </a:pPr>
            <a:r>
              <a:rPr lang="en-US" sz="1200" dirty="0"/>
              <a:t>If department officers are present, they should be given special recognition and the opportunity to extend greetings. This should be done by the district commander, who will invite such officers to take their place for their remarks. </a:t>
            </a:r>
          </a:p>
          <a:p>
            <a:pPr marL="0" marR="0" lvl="0" indent="0">
              <a:lnSpc>
                <a:spcPct val="100000"/>
              </a:lnSpc>
              <a:spcBef>
                <a:spcPts val="0"/>
              </a:spcBef>
              <a:spcAft>
                <a:spcPts val="0"/>
              </a:spcAft>
              <a:tabLst>
                <a:tab pos="457200" algn="l"/>
              </a:tabLst>
            </a:pPr>
            <a:r>
              <a:rPr lang="en-US" sz="1200" dirty="0"/>
              <a:t>If the department commander is present, he/ she should be introduced with respect and dignity and given the floor for such period as may be desired.</a:t>
            </a:r>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000" dirty="0"/>
              <a:t>Auditing procedures can be found in the Constitution &amp; By-Laws</a:t>
            </a:r>
          </a:p>
          <a:p>
            <a:pPr marL="0" marR="0" lvl="0" indent="0">
              <a:lnSpc>
                <a:spcPct val="100000"/>
              </a:lnSpc>
              <a:spcBef>
                <a:spcPts val="0"/>
              </a:spcBef>
              <a:spcAft>
                <a:spcPts val="0"/>
              </a:spcAft>
              <a:tabLst>
                <a:tab pos="457200" algn="l"/>
              </a:tabLst>
            </a:pPr>
            <a:r>
              <a:rPr lang="en-US" sz="1200" dirty="0"/>
              <a:t>Chairperson Reports - Persons making reports should be called upon by their name, post number and title of the office for which they are reporting and then requested to come to the front and address the meeting. If the district commander knows an official or committee chair has no report, then it is better to not call upon that person.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13</a:t>
            </a:fld>
            <a:endParaRPr lang="en-US"/>
          </a:p>
        </p:txBody>
      </p:sp>
    </p:spTree>
    <p:extLst>
      <p:ext uri="{BB962C8B-B14F-4D97-AF65-F5344CB8AC3E}">
        <p14:creationId xmlns:p14="http://schemas.microsoft.com/office/powerpoint/2010/main" val="538155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800" dirty="0"/>
              <a:t>If chairpersons / post commanders are to report to the meeting it is important they are informed in advance of expectations to report and an outline provided on what the report is expected to cover.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200" b="1" dirty="0"/>
              <a:t>Post Commanders / District Commander Report:</a:t>
            </a:r>
            <a:r>
              <a:rPr lang="en-US" sz="1200" dirty="0"/>
              <a:t> Commanders should by all means have a personal report to make, and time should be spent in its preparation so the program may be properly presented. It would be well to give special recognition to posts or officers doing an outstanding job, as an encouragement to them and a stimulation to others</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en-US" sz="1000" b="1" dirty="0"/>
              <a:t>Announcements:</a:t>
            </a:r>
            <a:r>
              <a:rPr lang="en-US" sz="1000" dirty="0"/>
              <a:t> No meeting should ever be concluded without announcement of coming events, such as department conferences, special programs or forthcoming observances. At all such meetings, reminders of membership deadlines and active programs should be announced.</a:t>
            </a:r>
            <a:endParaRPr lang="en-US" sz="800" dirty="0"/>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14</a:t>
            </a:fld>
            <a:endParaRPr lang="en-US"/>
          </a:p>
        </p:txBody>
      </p:sp>
    </p:spTree>
    <p:extLst>
      <p:ext uri="{BB962C8B-B14F-4D97-AF65-F5344CB8AC3E}">
        <p14:creationId xmlns:p14="http://schemas.microsoft.com/office/powerpoint/2010/main" val="929151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15</a:t>
            </a:fld>
            <a:endParaRPr lang="en-US"/>
          </a:p>
        </p:txBody>
      </p:sp>
    </p:spTree>
    <p:extLst>
      <p:ext uri="{BB962C8B-B14F-4D97-AF65-F5344CB8AC3E}">
        <p14:creationId xmlns:p14="http://schemas.microsoft.com/office/powerpoint/2010/main" val="1818082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17</a:t>
            </a:fld>
            <a:endParaRPr lang="en-US"/>
          </a:p>
        </p:txBody>
      </p:sp>
    </p:spTree>
    <p:extLst>
      <p:ext uri="{BB962C8B-B14F-4D97-AF65-F5344CB8AC3E}">
        <p14:creationId xmlns:p14="http://schemas.microsoft.com/office/powerpoint/2010/main" val="646463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motion – introduces a subject for consideration</a:t>
            </a:r>
          </a:p>
          <a:p>
            <a:r>
              <a:rPr lang="en-US" dirty="0"/>
              <a:t>Subsidiary motion – change or impact the original motion – must be voted on before the main motion</a:t>
            </a:r>
          </a:p>
          <a:p>
            <a:r>
              <a:rPr lang="en-US" dirty="0"/>
              <a:t>Privileged motion – pertains to important matters not related to general business</a:t>
            </a:r>
          </a:p>
          <a:p>
            <a:r>
              <a:rPr lang="en-US" dirty="0"/>
              <a:t>Incidental motion – question of procedures that arises out of previous motions</a:t>
            </a:r>
          </a:p>
          <a:p>
            <a:r>
              <a:rPr lang="en-US" dirty="0"/>
              <a:t>Motions that bring a question again before the assembly – matters to be reconsidered</a:t>
            </a:r>
          </a:p>
        </p:txBody>
      </p:sp>
      <p:sp>
        <p:nvSpPr>
          <p:cNvPr id="4" name="Slide Number Placeholder 3"/>
          <p:cNvSpPr>
            <a:spLocks noGrp="1"/>
          </p:cNvSpPr>
          <p:nvPr>
            <p:ph type="sldNum" sz="quarter" idx="5"/>
          </p:nvPr>
        </p:nvSpPr>
        <p:spPr/>
        <p:txBody>
          <a:bodyPr/>
          <a:lstStyle/>
          <a:p>
            <a:fld id="{35C5D0D7-ABC6-4FF9-B105-2B0B5BF8A9D8}" type="slidenum">
              <a:rPr lang="en-US" smtClean="0"/>
              <a:pPr/>
              <a:t>18</a:t>
            </a:fld>
            <a:endParaRPr lang="en-US"/>
          </a:p>
        </p:txBody>
      </p:sp>
    </p:spTree>
    <p:extLst>
      <p:ext uri="{BB962C8B-B14F-4D97-AF65-F5344CB8AC3E}">
        <p14:creationId xmlns:p14="http://schemas.microsoft.com/office/powerpoint/2010/main" val="2197337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motion is not seconded motion lost</a:t>
            </a:r>
          </a:p>
        </p:txBody>
      </p:sp>
      <p:sp>
        <p:nvSpPr>
          <p:cNvPr id="4" name="Slide Number Placeholder 3"/>
          <p:cNvSpPr>
            <a:spLocks noGrp="1"/>
          </p:cNvSpPr>
          <p:nvPr>
            <p:ph type="sldNum" sz="quarter" idx="5"/>
          </p:nvPr>
        </p:nvSpPr>
        <p:spPr/>
        <p:txBody>
          <a:bodyPr/>
          <a:lstStyle/>
          <a:p>
            <a:fld id="{35C5D0D7-ABC6-4FF9-B105-2B0B5BF8A9D8}" type="slidenum">
              <a:rPr lang="en-US" smtClean="0"/>
              <a:pPr/>
              <a:t>19</a:t>
            </a:fld>
            <a:endParaRPr lang="en-US"/>
          </a:p>
        </p:txBody>
      </p:sp>
    </p:spTree>
    <p:extLst>
      <p:ext uri="{BB962C8B-B14F-4D97-AF65-F5344CB8AC3E}">
        <p14:creationId xmlns:p14="http://schemas.microsoft.com/office/powerpoint/2010/main" val="2378146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speaking time is 2 minutes unless otherwise set by Commander/By-laws, </a:t>
            </a:r>
            <a:r>
              <a:rPr lang="en-US" dirty="0" err="1"/>
              <a:t>etc</a:t>
            </a:r>
            <a:endParaRPr lang="en-US" dirty="0"/>
          </a:p>
          <a:p>
            <a:r>
              <a:rPr lang="en-US" dirty="0"/>
              <a:t>Full discussion of recommendation should take place before each vote</a:t>
            </a:r>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20</a:t>
            </a:fld>
            <a:endParaRPr lang="en-US"/>
          </a:p>
        </p:txBody>
      </p:sp>
    </p:spTree>
    <p:extLst>
      <p:ext uri="{BB962C8B-B14F-4D97-AF65-F5344CB8AC3E}">
        <p14:creationId xmlns:p14="http://schemas.microsoft.com/office/powerpoint/2010/main" val="1193654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Everyone is entitled to speak and express their opinion. However if your perspective has already been stated by someone else, it is not necessary to go to the mike and say it again.</a:t>
            </a:r>
          </a:p>
          <a:p>
            <a:r>
              <a:rPr lang="en-US" dirty="0"/>
              <a:t>Premature actions (e.g.) amending motions early in the discussion or hastily calling the question) can divert attention from the subject at hand, thus confusing and/or delaying organizational business.</a:t>
            </a:r>
          </a:p>
        </p:txBody>
      </p:sp>
      <p:sp>
        <p:nvSpPr>
          <p:cNvPr id="4" name="Slide Number Placeholder 3"/>
          <p:cNvSpPr>
            <a:spLocks noGrp="1"/>
          </p:cNvSpPr>
          <p:nvPr>
            <p:ph type="sldNum" sz="quarter" idx="5"/>
          </p:nvPr>
        </p:nvSpPr>
        <p:spPr/>
        <p:txBody>
          <a:bodyPr/>
          <a:lstStyle/>
          <a:p>
            <a:fld id="{35C5D0D7-ABC6-4FF9-B105-2B0B5BF8A9D8}" type="slidenum">
              <a:rPr lang="en-US" smtClean="0"/>
              <a:pPr/>
              <a:t>21</a:t>
            </a:fld>
            <a:endParaRPr lang="en-US"/>
          </a:p>
        </p:txBody>
      </p:sp>
    </p:spTree>
    <p:extLst>
      <p:ext uri="{BB962C8B-B14F-4D97-AF65-F5344CB8AC3E}">
        <p14:creationId xmlns:p14="http://schemas.microsoft.com/office/powerpoint/2010/main" val="1404284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topics that will be covered in this presentation. </a:t>
            </a:r>
          </a:p>
        </p:txBody>
      </p:sp>
      <p:sp>
        <p:nvSpPr>
          <p:cNvPr id="4" name="Slide Number Placeholder 3"/>
          <p:cNvSpPr>
            <a:spLocks noGrp="1"/>
          </p:cNvSpPr>
          <p:nvPr>
            <p:ph type="sldNum" sz="quarter" idx="5"/>
          </p:nvPr>
        </p:nvSpPr>
        <p:spPr/>
        <p:txBody>
          <a:bodyPr/>
          <a:lstStyle/>
          <a:p>
            <a:fld id="{35C5D0D7-ABC6-4FF9-B105-2B0B5BF8A9D8}" type="slidenum">
              <a:rPr lang="en-US" smtClean="0"/>
              <a:pPr/>
              <a:t>2</a:t>
            </a:fld>
            <a:endParaRPr lang="en-US"/>
          </a:p>
        </p:txBody>
      </p:sp>
    </p:spTree>
    <p:extLst>
      <p:ext uri="{BB962C8B-B14F-4D97-AF65-F5344CB8AC3E}">
        <p14:creationId xmlns:p14="http://schemas.microsoft.com/office/powerpoint/2010/main" val="3960055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Voice – verbal “aye” or “nay”</a:t>
            </a:r>
          </a:p>
          <a:p>
            <a:r>
              <a:rPr lang="en-US" dirty="0"/>
              <a:t>Show of Hands</a:t>
            </a:r>
          </a:p>
          <a:p>
            <a:r>
              <a:rPr lang="en-US" dirty="0"/>
              <a:t>Roll Call – record of each vote with response of yes, no, or present (indicates a decision not to vote)</a:t>
            </a:r>
          </a:p>
          <a:p>
            <a:r>
              <a:rPr lang="en-US" dirty="0"/>
              <a:t>Ballot – written record on slip of paper when secrecy is desired</a:t>
            </a:r>
          </a:p>
          <a:p>
            <a:r>
              <a:rPr lang="en-US" dirty="0"/>
              <a:t>General Consent – when motion is not likely to be opposed “if there n no objection … “ members consent by silence</a:t>
            </a:r>
          </a:p>
          <a:p>
            <a:r>
              <a:rPr lang="en-US" dirty="0"/>
              <a:t>The question (a motion) is pending when it has been stated by the chair but not yet voted on</a:t>
            </a:r>
          </a:p>
        </p:txBody>
      </p:sp>
      <p:sp>
        <p:nvSpPr>
          <p:cNvPr id="4" name="Slide Number Placeholder 3"/>
          <p:cNvSpPr>
            <a:spLocks noGrp="1"/>
          </p:cNvSpPr>
          <p:nvPr>
            <p:ph type="sldNum" sz="quarter" idx="5"/>
          </p:nvPr>
        </p:nvSpPr>
        <p:spPr/>
        <p:txBody>
          <a:bodyPr/>
          <a:lstStyle/>
          <a:p>
            <a:fld id="{35C5D0D7-ABC6-4FF9-B105-2B0B5BF8A9D8}" type="slidenum">
              <a:rPr lang="en-US" smtClean="0"/>
              <a:pPr/>
              <a:t>22</a:t>
            </a:fld>
            <a:endParaRPr lang="en-US"/>
          </a:p>
        </p:txBody>
      </p:sp>
    </p:spTree>
    <p:extLst>
      <p:ext uri="{BB962C8B-B14F-4D97-AF65-F5344CB8AC3E}">
        <p14:creationId xmlns:p14="http://schemas.microsoft.com/office/powerpoint/2010/main" val="3814629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23</a:t>
            </a:fld>
            <a:endParaRPr lang="en-US"/>
          </a:p>
        </p:txBody>
      </p:sp>
    </p:spTree>
    <p:extLst>
      <p:ext uri="{BB962C8B-B14F-4D97-AF65-F5344CB8AC3E}">
        <p14:creationId xmlns:p14="http://schemas.microsoft.com/office/powerpoint/2010/main" val="991562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24</a:t>
            </a:fld>
            <a:endParaRPr lang="en-US"/>
          </a:p>
        </p:txBody>
      </p:sp>
    </p:spTree>
    <p:extLst>
      <p:ext uri="{BB962C8B-B14F-4D97-AF65-F5344CB8AC3E}">
        <p14:creationId xmlns:p14="http://schemas.microsoft.com/office/powerpoint/2010/main" val="1808479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Point of order – a question about process, or an objection and suggestion of an alternative process, may include a request for the Chair to rule on the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Point of information – a request for Information on Process or about the content of the Motion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Point of Personal Privilege - q</a:t>
            </a:r>
            <a:r>
              <a:rPr lang="en-US" b="0" i="0" dirty="0">
                <a:solidFill>
                  <a:srgbClr val="202124"/>
                </a:solidFill>
                <a:effectLst/>
                <a:latin typeface="Roboto" panose="020B0604020202020204" pitchFamily="2" charset="0"/>
              </a:rPr>
              <a:t>uestions of privilege affecting the assembly may include matters of comfort, amplification, or safety. For example, it may be difficult to hear the speaker. In this case, a question of privilege could be raised to close the doors and windows.</a:t>
            </a:r>
            <a:r>
              <a:rPr lang="en-US" dirty="0"/>
              <a:t> </a:t>
            </a:r>
          </a:p>
        </p:txBody>
      </p:sp>
      <p:sp>
        <p:nvSpPr>
          <p:cNvPr id="4" name="Slide Number Placeholder 3"/>
          <p:cNvSpPr>
            <a:spLocks noGrp="1"/>
          </p:cNvSpPr>
          <p:nvPr>
            <p:ph type="sldNum" sz="quarter" idx="5"/>
          </p:nvPr>
        </p:nvSpPr>
        <p:spPr/>
        <p:txBody>
          <a:bodyPr/>
          <a:lstStyle/>
          <a:p>
            <a:fld id="{35C5D0D7-ABC6-4FF9-B105-2B0B5BF8A9D8}" type="slidenum">
              <a:rPr lang="en-US" smtClean="0"/>
              <a:pPr/>
              <a:t>25</a:t>
            </a:fld>
            <a:endParaRPr lang="en-US"/>
          </a:p>
        </p:txBody>
      </p:sp>
    </p:spTree>
    <p:extLst>
      <p:ext uri="{BB962C8B-B14F-4D97-AF65-F5344CB8AC3E}">
        <p14:creationId xmlns:p14="http://schemas.microsoft.com/office/powerpoint/2010/main" val="2766161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motion to reconsider a vote may be made only by a member who voted with the prevailing side, but it can be seconded by anyone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a simple majority is needed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majority votes to reconsider, full debate, pro and con is resumed. Members are urged to limit discussion to new considerations of the question under debate.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action can be reconsidered twice.</a:t>
            </a:r>
          </a:p>
        </p:txBody>
      </p:sp>
      <p:sp>
        <p:nvSpPr>
          <p:cNvPr id="4" name="Slide Number Placeholder 3"/>
          <p:cNvSpPr>
            <a:spLocks noGrp="1"/>
          </p:cNvSpPr>
          <p:nvPr>
            <p:ph type="sldNum" sz="quarter" idx="5"/>
          </p:nvPr>
        </p:nvSpPr>
        <p:spPr/>
        <p:txBody>
          <a:bodyPr/>
          <a:lstStyle/>
          <a:p>
            <a:fld id="{35C5D0D7-ABC6-4FF9-B105-2B0B5BF8A9D8}" type="slidenum">
              <a:rPr lang="en-US" smtClean="0"/>
              <a:pPr/>
              <a:t>26</a:t>
            </a:fld>
            <a:endParaRPr lang="en-US"/>
          </a:p>
        </p:txBody>
      </p:sp>
    </p:spTree>
    <p:extLst>
      <p:ext uri="{BB962C8B-B14F-4D97-AF65-F5344CB8AC3E}">
        <p14:creationId xmlns:p14="http://schemas.microsoft.com/office/powerpoint/2010/main" val="4244303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27</a:t>
            </a:fld>
            <a:endParaRPr lang="en-US"/>
          </a:p>
        </p:txBody>
      </p:sp>
    </p:spTree>
    <p:extLst>
      <p:ext uri="{BB962C8B-B14F-4D97-AF65-F5344CB8AC3E}">
        <p14:creationId xmlns:p14="http://schemas.microsoft.com/office/powerpoint/2010/main" val="1882347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28</a:t>
            </a:fld>
            <a:endParaRPr lang="en-US"/>
          </a:p>
        </p:txBody>
      </p:sp>
    </p:spTree>
    <p:extLst>
      <p:ext uri="{BB962C8B-B14F-4D97-AF65-F5344CB8AC3E}">
        <p14:creationId xmlns:p14="http://schemas.microsoft.com/office/powerpoint/2010/main" val="57694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3</a:t>
            </a:fld>
            <a:endParaRPr lang="en-US"/>
          </a:p>
        </p:txBody>
      </p:sp>
    </p:spTree>
    <p:extLst>
      <p:ext uri="{BB962C8B-B14F-4D97-AF65-F5344CB8AC3E}">
        <p14:creationId xmlns:p14="http://schemas.microsoft.com/office/powerpoint/2010/main" val="25921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Officers Guide &amp; Manual of Ceremonies is available at Department Headquarters or at legion.org under the Internal Affairs Tab </a:t>
            </a:r>
          </a:p>
          <a:p>
            <a:r>
              <a:rPr lang="en-US" dirty="0"/>
              <a:t>Ceremonies guide for Regular meeting ceremony on pages 41-45</a:t>
            </a:r>
          </a:p>
          <a:p>
            <a:r>
              <a:rPr lang="en-US" dirty="0"/>
              <a:t>District/County Commander’s Guide – pages 8-9 – how to run a district meeting</a:t>
            </a:r>
          </a:p>
          <a:p>
            <a:r>
              <a:rPr lang="en-US" dirty="0"/>
              <a:t>Robert’s Rules of Order – latest edition is </a:t>
            </a:r>
          </a:p>
        </p:txBody>
      </p:sp>
      <p:sp>
        <p:nvSpPr>
          <p:cNvPr id="4" name="Slide Number Placeholder 3"/>
          <p:cNvSpPr>
            <a:spLocks noGrp="1"/>
          </p:cNvSpPr>
          <p:nvPr>
            <p:ph type="sldNum" sz="quarter" idx="5"/>
          </p:nvPr>
        </p:nvSpPr>
        <p:spPr/>
        <p:txBody>
          <a:bodyPr/>
          <a:lstStyle/>
          <a:p>
            <a:fld id="{35C5D0D7-ABC6-4FF9-B105-2B0B5BF8A9D8}" type="slidenum">
              <a:rPr lang="en-US" smtClean="0"/>
              <a:pPr/>
              <a:t>4</a:t>
            </a:fld>
            <a:endParaRPr lang="en-US"/>
          </a:p>
        </p:txBody>
      </p:sp>
    </p:spTree>
    <p:extLst>
      <p:ext uri="{BB962C8B-B14F-4D97-AF65-F5344CB8AC3E}">
        <p14:creationId xmlns:p14="http://schemas.microsoft.com/office/powerpoint/2010/main" val="9926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Preparation and execution of the agenda are important to having a successful meeting. Be sure to check the previous meeting minutes to ensure that any unfinished business or items that were moved forward for the next meeting are included in the agenda. </a:t>
            </a:r>
          </a:p>
          <a:p>
            <a:r>
              <a:rPr lang="en-US" dirty="0"/>
              <a:t>Getting the agenda out to individuals who may be needed for the meeting is important. All Chairman of committees or activities should receive one. </a:t>
            </a:r>
          </a:p>
          <a:p>
            <a:r>
              <a:rPr lang="en-US" dirty="0"/>
              <a:t>Contacting the individuals that may be needed for the meeting is essential for ensuring that business can be conducted and completed.</a:t>
            </a:r>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5</a:t>
            </a:fld>
            <a:endParaRPr lang="en-US"/>
          </a:p>
        </p:txBody>
      </p:sp>
    </p:spTree>
    <p:extLst>
      <p:ext uri="{BB962C8B-B14F-4D97-AF65-F5344CB8AC3E}">
        <p14:creationId xmlns:p14="http://schemas.microsoft.com/office/powerpoint/2010/main" val="18364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Plan of a Post Meeting Room / Plan of Post Meeting Room for Special Ceremonies can be found on Page 36 – 37 of 2022 Officers Guide &amp; Manual of Ceremonies on Legion.org / Internal Affairs Tab</a:t>
            </a:r>
          </a:p>
          <a:p>
            <a:endParaRPr lang="en-US" sz="1200" dirty="0"/>
          </a:p>
          <a:p>
            <a:r>
              <a:rPr lang="en-US" sz="1200" dirty="0"/>
              <a:t>Set up is generally done by the Sgt-At-Arms &amp; must be setup prior to the meeting.</a:t>
            </a:r>
          </a:p>
          <a:p>
            <a:r>
              <a:rPr lang="en-US" sz="1200" dirty="0"/>
              <a:t>This arrangement is practical for regular post meetings.  Always</a:t>
            </a:r>
            <a:r>
              <a:rPr lang="en-US" sz="1200" baseline="0" dirty="0"/>
              <a:t> include the ‘empty chair for POW/MIA portion of your meeting.  </a:t>
            </a:r>
            <a:endParaRPr lang="en-US" sz="1200" dirty="0"/>
          </a:p>
          <a:p>
            <a:r>
              <a:rPr lang="en-US" sz="1200" dirty="0"/>
              <a:t>The room should be comfortable for all attendees</a:t>
            </a:r>
            <a:r>
              <a:rPr lang="en-US" sz="1200" baseline="0" dirty="0"/>
              <a:t> with enough seating a available.</a:t>
            </a:r>
          </a:p>
          <a:p>
            <a:r>
              <a:rPr lang="en-US" sz="1200" baseline="0" dirty="0"/>
              <a:t>Sergeant-at-Arms should ensure there is a table at the entrance to the meeting room with a sign-in log.  </a:t>
            </a:r>
            <a:endParaRPr lang="en-US" sz="1200" dirty="0"/>
          </a:p>
          <a:p>
            <a:r>
              <a:rPr lang="en-US" sz="1200" dirty="0"/>
              <a:t>Every District should adjust their setup to meet their particular needs and/or physical limitations.  </a:t>
            </a:r>
          </a:p>
          <a:p>
            <a:endParaRPr lang="en-US" sz="1200" dirty="0">
              <a:latin typeface="Arial Black" pitchFamily="34" charset="0"/>
            </a:endParaRPr>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6</a:t>
            </a:fld>
            <a:endParaRPr lang="en-US"/>
          </a:p>
        </p:txBody>
      </p:sp>
    </p:spTree>
    <p:extLst>
      <p:ext uri="{BB962C8B-B14F-4D97-AF65-F5344CB8AC3E}">
        <p14:creationId xmlns:p14="http://schemas.microsoft.com/office/powerpoint/2010/main" val="183142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Officer’s Guide &amp; Manual of Ceremonies Pg 99-105</a:t>
            </a:r>
          </a:p>
          <a:p>
            <a:pPr marL="0" marR="0" lvl="0" indent="0">
              <a:lnSpc>
                <a:spcPct val="100000"/>
              </a:lnSpc>
              <a:spcBef>
                <a:spcPts val="0"/>
              </a:spcBef>
              <a:spcAft>
                <a:spcPts val="0"/>
              </a:spcAft>
              <a:tabLst>
                <a:tab pos="457200" algn="l"/>
              </a:tabLst>
            </a:pPr>
            <a:r>
              <a:rPr lang="en-US" dirty="0"/>
              <a:t>PARLIAMENTARY PROCEDURE is the application of parliamentary law to the conduct of an organization. It is wise for all leaders to familiarize themselves with the technique of conducting a meeting. While it is important that the members understand the fundamental </a:t>
            </a:r>
          </a:p>
          <a:p>
            <a:pPr marL="0" marR="0" lvl="0" indent="0">
              <a:lnSpc>
                <a:spcPct val="100000"/>
              </a:lnSpc>
              <a:spcBef>
                <a:spcPts val="0"/>
              </a:spcBef>
              <a:spcAft>
                <a:spcPts val="0"/>
              </a:spcAft>
              <a:tabLst>
                <a:tab pos="457200" algn="l"/>
              </a:tabLst>
            </a:pPr>
            <a:r>
              <a:rPr lang="en-US" dirty="0"/>
              <a:t>rules of parliamentary procedure, this knowledge should be used only to ensure order, to expedite business, and to develop an organization that will cleave to the objects for which it was organized.</a:t>
            </a:r>
          </a:p>
          <a:p>
            <a:pPr marL="0" marR="0" lvl="0" indent="0">
              <a:lnSpc>
                <a:spcPct val="100000"/>
              </a:lnSpc>
              <a:spcBef>
                <a:spcPts val="0"/>
              </a:spcBef>
              <a:spcAft>
                <a:spcPts val="0"/>
              </a:spcAft>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Robert’s Rules of Order – provides a standard order of business for large meetings to operate and function effectively.</a:t>
            </a:r>
          </a:p>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7</a:t>
            </a:fld>
            <a:endParaRPr lang="en-US"/>
          </a:p>
        </p:txBody>
      </p:sp>
    </p:spTree>
    <p:extLst>
      <p:ext uri="{BB962C8B-B14F-4D97-AF65-F5344CB8AC3E}">
        <p14:creationId xmlns:p14="http://schemas.microsoft.com/office/powerpoint/2010/main" val="121681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C5D0D7-ABC6-4FF9-B105-2B0B5BF8A9D8}" type="slidenum">
              <a:rPr lang="en-US" smtClean="0"/>
              <a:pPr/>
              <a:t>8</a:t>
            </a:fld>
            <a:endParaRPr lang="en-US"/>
          </a:p>
        </p:txBody>
      </p:sp>
    </p:spTree>
    <p:extLst>
      <p:ext uri="{BB962C8B-B14F-4D97-AF65-F5344CB8AC3E}">
        <p14:creationId xmlns:p14="http://schemas.microsoft.com/office/powerpoint/2010/main" val="3152692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Uniform – a Legionnaire is considered in uniform when wearing the Official American Legion Cap. </a:t>
            </a:r>
          </a:p>
          <a:p>
            <a:r>
              <a:rPr lang="en-US" dirty="0"/>
              <a:t>That is your blue “cover, or garrison cap” </a:t>
            </a:r>
          </a:p>
          <a:p>
            <a:r>
              <a:rPr lang="en-US" dirty="0"/>
              <a:t>Leadership should wear appropriate color caps/nametags with their name, title, and post during the meeting and official Legion events.</a:t>
            </a:r>
          </a:p>
          <a:p>
            <a:r>
              <a:rPr lang="en-US" dirty="0"/>
              <a:t>If you are late, you should not enter, the Sgt at Arms should not allow entry during the initiation of or close of any meeting. </a:t>
            </a:r>
          </a:p>
          <a:p>
            <a:r>
              <a:rPr lang="en-US" dirty="0"/>
              <a:t>If you are late and enter once the meeting has begun, you should enter the room, salute the colors and quietly take your seat.</a:t>
            </a:r>
          </a:p>
          <a:p>
            <a:r>
              <a:rPr lang="en-US" dirty="0"/>
              <a:t>Etiquette – remind membership to turn off or silence their phones during the meetings</a:t>
            </a:r>
          </a:p>
        </p:txBody>
      </p:sp>
      <p:sp>
        <p:nvSpPr>
          <p:cNvPr id="4" name="Slide Number Placeholder 3"/>
          <p:cNvSpPr>
            <a:spLocks noGrp="1"/>
          </p:cNvSpPr>
          <p:nvPr>
            <p:ph type="sldNum" sz="quarter" idx="5"/>
          </p:nvPr>
        </p:nvSpPr>
        <p:spPr/>
        <p:txBody>
          <a:bodyPr/>
          <a:lstStyle/>
          <a:p>
            <a:fld id="{35C5D0D7-ABC6-4FF9-B105-2B0B5BF8A9D8}" type="slidenum">
              <a:rPr lang="en-US" smtClean="0"/>
              <a:pPr/>
              <a:t>10</a:t>
            </a:fld>
            <a:endParaRPr lang="en-US"/>
          </a:p>
        </p:txBody>
      </p:sp>
    </p:spTree>
    <p:extLst>
      <p:ext uri="{BB962C8B-B14F-4D97-AF65-F5344CB8AC3E}">
        <p14:creationId xmlns:p14="http://schemas.microsoft.com/office/powerpoint/2010/main" val="1479754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68B5233C-C017-4DD6-AB6F-6E584EA7B3DD}"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8190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88B3D-B648-404E-AC6B-FEEC29674461}"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26340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25353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195820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3121528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505373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796127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049067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72900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52689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88B3D-B648-404E-AC6B-FEEC29674461}"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6802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88B3D-B648-404E-AC6B-FEEC29674461}"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47986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88B3D-B648-404E-AC6B-FEEC29674461}" type="datetimeFigureOut">
              <a:rPr lang="en-US" smtClean="0"/>
              <a:pPr/>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32278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88B3D-B648-404E-AC6B-FEEC29674461}" type="datetimeFigureOut">
              <a:rPr lang="en-US" smtClean="0"/>
              <a:pPr/>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37894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88B3D-B648-404E-AC6B-FEEC29674461}" type="datetimeFigureOut">
              <a:rPr lang="en-US" smtClean="0"/>
              <a:pPr/>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200147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88B3D-B648-404E-AC6B-FEEC29674461}"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49627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88B3D-B648-404E-AC6B-FEEC29674461}"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5233C-C017-4DD6-AB6F-6E584EA7B3DD}" type="slidenum">
              <a:rPr lang="en-US" smtClean="0"/>
              <a:pPr/>
              <a:t>‹#›</a:t>
            </a:fld>
            <a:endParaRPr lang="en-US"/>
          </a:p>
        </p:txBody>
      </p:sp>
    </p:spTree>
    <p:extLst>
      <p:ext uri="{BB962C8B-B14F-4D97-AF65-F5344CB8AC3E}">
        <p14:creationId xmlns:p14="http://schemas.microsoft.com/office/powerpoint/2010/main" val="422701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F88B3D-B648-404E-AC6B-FEEC29674461}" type="datetimeFigureOut">
              <a:rPr lang="en-US" smtClean="0"/>
              <a:pPr/>
              <a:t>1/25/2023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B5233C-C017-4DD6-AB6F-6E584EA7B3DD}" type="slidenum">
              <a:rPr lang="en-US" smtClean="0"/>
              <a:pPr/>
              <a:t>‹#›</a:t>
            </a:fld>
            <a:endParaRPr lang="en-US"/>
          </a:p>
        </p:txBody>
      </p:sp>
    </p:spTree>
    <p:extLst>
      <p:ext uri="{BB962C8B-B14F-4D97-AF65-F5344CB8AC3E}">
        <p14:creationId xmlns:p14="http://schemas.microsoft.com/office/powerpoint/2010/main" val="236749449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1" y="2061088"/>
            <a:ext cx="6400800" cy="3488266"/>
          </a:xfrm>
        </p:spPr>
        <p:txBody>
          <a:bodyPr>
            <a:normAutofit/>
          </a:bodyPr>
          <a:lstStyle/>
          <a:p>
            <a:pPr algn="ctr"/>
            <a:r>
              <a:rPr lang="en-US" sz="4000" b="1" dirty="0"/>
              <a:t>How to Run an Effective Meeting</a:t>
            </a:r>
            <a:br>
              <a:rPr lang="en-US" sz="4000" b="1" dirty="0"/>
            </a:br>
            <a:br>
              <a:rPr lang="en-US" sz="4000" b="1" dirty="0"/>
            </a:br>
            <a:r>
              <a:rPr lang="en-US" sz="4000" b="1" dirty="0"/>
              <a:t>MidWinter 2023</a:t>
            </a:r>
            <a:endParaRPr lang="en-US" sz="2800" b="1" dirty="0"/>
          </a:p>
        </p:txBody>
      </p:sp>
      <p:pic>
        <p:nvPicPr>
          <p:cNvPr id="11" name="Picture 10">
            <a:extLst>
              <a:ext uri="{FF2B5EF4-FFF2-40B4-BE49-F238E27FC236}">
                <a16:creationId xmlns:a16="http://schemas.microsoft.com/office/drawing/2014/main" id="{59264EA2-CB48-4A93-8D7B-882AAF03679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937657" y="1135673"/>
            <a:ext cx="2934554" cy="18508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933-F312-EF0B-BF6F-2DDE9F99DF06}"/>
              </a:ext>
            </a:extLst>
          </p:cNvPr>
          <p:cNvSpPr>
            <a:spLocks noGrp="1"/>
          </p:cNvSpPr>
          <p:nvPr>
            <p:ph type="title"/>
          </p:nvPr>
        </p:nvSpPr>
        <p:spPr/>
        <p:txBody>
          <a:bodyPr/>
          <a:lstStyle/>
          <a:p>
            <a:r>
              <a:rPr lang="en-US" b="1" dirty="0"/>
              <a:t>Conduct of Members During the Meeting</a:t>
            </a:r>
          </a:p>
        </p:txBody>
      </p:sp>
      <p:sp>
        <p:nvSpPr>
          <p:cNvPr id="3" name="Content Placeholder 2">
            <a:extLst>
              <a:ext uri="{FF2B5EF4-FFF2-40B4-BE49-F238E27FC236}">
                <a16:creationId xmlns:a16="http://schemas.microsoft.com/office/drawing/2014/main" id="{C12DA14D-C931-F8CE-8D53-58CF22FE0D3E}"/>
              </a:ext>
            </a:extLst>
          </p:cNvPr>
          <p:cNvSpPr>
            <a:spLocks noGrp="1"/>
          </p:cNvSpPr>
          <p:nvPr>
            <p:ph idx="1"/>
          </p:nvPr>
        </p:nvSpPr>
        <p:spPr>
          <a:xfrm>
            <a:off x="2667000" y="1752600"/>
            <a:ext cx="6019800" cy="4247216"/>
          </a:xfrm>
        </p:spPr>
        <p:txBody>
          <a:bodyPr>
            <a:noAutofit/>
          </a:bodyPr>
          <a:lstStyle/>
          <a:p>
            <a:r>
              <a:rPr lang="en-US" sz="3600" dirty="0"/>
              <a:t>Uniform</a:t>
            </a:r>
          </a:p>
          <a:p>
            <a:r>
              <a:rPr lang="en-US" sz="3600" dirty="0"/>
              <a:t>Late arrival</a:t>
            </a:r>
          </a:p>
          <a:p>
            <a:r>
              <a:rPr lang="en-US" sz="3600" dirty="0"/>
              <a:t>Cell Phone Etiquette</a:t>
            </a:r>
          </a:p>
          <a:p>
            <a:r>
              <a:rPr lang="en-US" sz="3600" dirty="0"/>
              <a:t>How to ask questions or make comments</a:t>
            </a:r>
          </a:p>
        </p:txBody>
      </p:sp>
      <p:pic>
        <p:nvPicPr>
          <p:cNvPr id="4" name="Picture 3">
            <a:extLst>
              <a:ext uri="{FF2B5EF4-FFF2-40B4-BE49-F238E27FC236}">
                <a16:creationId xmlns:a16="http://schemas.microsoft.com/office/drawing/2014/main" id="{D79060B4-B013-25B0-FC54-8060D75E87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343373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2716F-2093-4FC4-F3E5-E992D8D40DBF}"/>
              </a:ext>
            </a:extLst>
          </p:cNvPr>
          <p:cNvSpPr>
            <a:spLocks noGrp="1"/>
          </p:cNvSpPr>
          <p:nvPr>
            <p:ph type="title"/>
          </p:nvPr>
        </p:nvSpPr>
        <p:spPr>
          <a:xfrm>
            <a:off x="982133" y="-152400"/>
            <a:ext cx="7704667" cy="2590801"/>
          </a:xfrm>
        </p:spPr>
        <p:txBody>
          <a:bodyPr/>
          <a:lstStyle/>
          <a:p>
            <a:r>
              <a:rPr lang="en-US" b="1" dirty="0"/>
              <a:t>The Commander’s Role</a:t>
            </a:r>
          </a:p>
        </p:txBody>
      </p:sp>
      <p:sp>
        <p:nvSpPr>
          <p:cNvPr id="3" name="Content Placeholder 2">
            <a:extLst>
              <a:ext uri="{FF2B5EF4-FFF2-40B4-BE49-F238E27FC236}">
                <a16:creationId xmlns:a16="http://schemas.microsoft.com/office/drawing/2014/main" id="{E3FD2056-1F8B-A8A7-5FDD-768595A2616F}"/>
              </a:ext>
            </a:extLst>
          </p:cNvPr>
          <p:cNvSpPr>
            <a:spLocks noGrp="1"/>
          </p:cNvSpPr>
          <p:nvPr>
            <p:ph idx="1"/>
          </p:nvPr>
        </p:nvSpPr>
        <p:spPr>
          <a:xfrm>
            <a:off x="982133" y="1524000"/>
            <a:ext cx="7704667" cy="4475816"/>
          </a:xfrm>
        </p:spPr>
        <p:txBody>
          <a:bodyPr>
            <a:normAutofit/>
          </a:bodyPr>
          <a:lstStyle/>
          <a:p>
            <a:r>
              <a:rPr lang="en-US" sz="3200" dirty="0"/>
              <a:t>Runs the meeting and ensures they maintain control of the process</a:t>
            </a:r>
          </a:p>
          <a:p>
            <a:r>
              <a:rPr lang="en-US" sz="3200" dirty="0"/>
              <a:t>Ensure everyone is allowed to speak</a:t>
            </a:r>
          </a:p>
          <a:p>
            <a:r>
              <a:rPr lang="en-US" sz="3200" dirty="0"/>
              <a:t>Keep discussion on track</a:t>
            </a:r>
          </a:p>
          <a:p>
            <a:r>
              <a:rPr lang="en-US" sz="3200" dirty="0"/>
              <a:t>Save new or unrelated issues for the final part of the meeting under “For the Good of the Legion”</a:t>
            </a:r>
          </a:p>
        </p:txBody>
      </p:sp>
      <p:pic>
        <p:nvPicPr>
          <p:cNvPr id="4" name="Picture 3">
            <a:extLst>
              <a:ext uri="{FF2B5EF4-FFF2-40B4-BE49-F238E27FC236}">
                <a16:creationId xmlns:a16="http://schemas.microsoft.com/office/drawing/2014/main" id="{6E4C72D3-1F85-FB9C-A5CE-7FC10296151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96538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50DC9-5DBE-513E-05FD-289CD45322FF}"/>
              </a:ext>
            </a:extLst>
          </p:cNvPr>
          <p:cNvSpPr>
            <a:spLocks noGrp="1"/>
          </p:cNvSpPr>
          <p:nvPr>
            <p:ph type="title"/>
          </p:nvPr>
        </p:nvSpPr>
        <p:spPr>
          <a:xfrm>
            <a:off x="982133" y="457201"/>
            <a:ext cx="7704667" cy="1460409"/>
          </a:xfrm>
        </p:spPr>
        <p:txBody>
          <a:bodyPr/>
          <a:lstStyle/>
          <a:p>
            <a:r>
              <a:rPr lang="en-US" b="1" dirty="0"/>
              <a:t>Opening Ceremonies</a:t>
            </a:r>
          </a:p>
        </p:txBody>
      </p:sp>
      <p:sp>
        <p:nvSpPr>
          <p:cNvPr id="3" name="Content Placeholder 2">
            <a:extLst>
              <a:ext uri="{FF2B5EF4-FFF2-40B4-BE49-F238E27FC236}">
                <a16:creationId xmlns:a16="http://schemas.microsoft.com/office/drawing/2014/main" id="{FC20403F-51EA-E9A4-49A5-5226C79694BB}"/>
              </a:ext>
            </a:extLst>
          </p:cNvPr>
          <p:cNvSpPr>
            <a:spLocks noGrp="1"/>
          </p:cNvSpPr>
          <p:nvPr>
            <p:ph idx="1"/>
          </p:nvPr>
        </p:nvSpPr>
        <p:spPr>
          <a:xfrm>
            <a:off x="1828800" y="1524000"/>
            <a:ext cx="6858000" cy="4475816"/>
          </a:xfrm>
        </p:spPr>
        <p:txBody>
          <a:bodyPr>
            <a:normAutofit/>
          </a:bodyPr>
          <a:lstStyle/>
          <a:p>
            <a:r>
              <a:rPr lang="en-US" sz="3200" dirty="0"/>
              <a:t>Salute the Colors</a:t>
            </a:r>
          </a:p>
          <a:p>
            <a:r>
              <a:rPr lang="en-US" sz="3200" dirty="0"/>
              <a:t>Prayer</a:t>
            </a:r>
          </a:p>
          <a:p>
            <a:r>
              <a:rPr lang="en-US" sz="3200" dirty="0"/>
              <a:t>POW/MIA remembrance</a:t>
            </a:r>
          </a:p>
          <a:p>
            <a:r>
              <a:rPr lang="en-US" sz="3200" dirty="0"/>
              <a:t>Pledge of Allegiance</a:t>
            </a:r>
          </a:p>
          <a:p>
            <a:r>
              <a:rPr lang="en-US" sz="3200" dirty="0"/>
              <a:t>Recite Preamble to The American Legion Constitution </a:t>
            </a:r>
          </a:p>
        </p:txBody>
      </p:sp>
      <p:pic>
        <p:nvPicPr>
          <p:cNvPr id="4" name="Picture 3">
            <a:extLst>
              <a:ext uri="{FF2B5EF4-FFF2-40B4-BE49-F238E27FC236}">
                <a16:creationId xmlns:a16="http://schemas.microsoft.com/office/drawing/2014/main" id="{A23FB181-64D9-F6AF-5BCE-12B26C8E5D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3231301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53DD-18DB-21BD-B877-BE1B3ED8EF1C}"/>
              </a:ext>
            </a:extLst>
          </p:cNvPr>
          <p:cNvSpPr>
            <a:spLocks noGrp="1"/>
          </p:cNvSpPr>
          <p:nvPr>
            <p:ph type="title"/>
          </p:nvPr>
        </p:nvSpPr>
        <p:spPr/>
        <p:txBody>
          <a:bodyPr/>
          <a:lstStyle/>
          <a:p>
            <a:r>
              <a:rPr lang="en-US" b="1" dirty="0"/>
              <a:t>Order of Business</a:t>
            </a:r>
          </a:p>
        </p:txBody>
      </p:sp>
      <p:sp>
        <p:nvSpPr>
          <p:cNvPr id="3" name="Content Placeholder 2">
            <a:extLst>
              <a:ext uri="{FF2B5EF4-FFF2-40B4-BE49-F238E27FC236}">
                <a16:creationId xmlns:a16="http://schemas.microsoft.com/office/drawing/2014/main" id="{CB473F9E-BC4D-ABF2-44A3-5A9902F189F8}"/>
              </a:ext>
            </a:extLst>
          </p:cNvPr>
          <p:cNvSpPr>
            <a:spLocks noGrp="1"/>
          </p:cNvSpPr>
          <p:nvPr>
            <p:ph idx="1"/>
          </p:nvPr>
        </p:nvSpPr>
        <p:spPr>
          <a:xfrm>
            <a:off x="982133" y="1524000"/>
            <a:ext cx="7704667" cy="4475816"/>
          </a:xfrm>
        </p:spPr>
        <p:txBody>
          <a:bodyPr>
            <a:normAutofit/>
          </a:bodyPr>
          <a:lstStyle/>
          <a:p>
            <a:r>
              <a:rPr lang="en-US" sz="3200" dirty="0"/>
              <a:t>Call to Order (Opening Ceremony, Roll Call, Minutes, Correspondence)</a:t>
            </a:r>
          </a:p>
          <a:p>
            <a:r>
              <a:rPr lang="en-US" sz="3200" dirty="0"/>
              <a:t>Introduction of Guests/Officers</a:t>
            </a:r>
          </a:p>
          <a:p>
            <a:r>
              <a:rPr lang="en-US" sz="3200" dirty="0"/>
              <a:t>Finance Report</a:t>
            </a:r>
          </a:p>
          <a:p>
            <a:r>
              <a:rPr lang="en-US" sz="3200" dirty="0"/>
              <a:t>Standing Committee Reports</a:t>
            </a:r>
          </a:p>
        </p:txBody>
      </p:sp>
      <p:pic>
        <p:nvPicPr>
          <p:cNvPr id="4" name="Picture 3">
            <a:extLst>
              <a:ext uri="{FF2B5EF4-FFF2-40B4-BE49-F238E27FC236}">
                <a16:creationId xmlns:a16="http://schemas.microsoft.com/office/drawing/2014/main" id="{BE70DD3F-3A75-AE87-7E33-D23807F582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91707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2A09-D9D1-2FBB-3839-5CF467442D38}"/>
              </a:ext>
            </a:extLst>
          </p:cNvPr>
          <p:cNvSpPr>
            <a:spLocks noGrp="1"/>
          </p:cNvSpPr>
          <p:nvPr>
            <p:ph type="title"/>
          </p:nvPr>
        </p:nvSpPr>
        <p:spPr>
          <a:xfrm>
            <a:off x="982133" y="457201"/>
            <a:ext cx="7704667" cy="1066799"/>
          </a:xfrm>
        </p:spPr>
        <p:txBody>
          <a:bodyPr/>
          <a:lstStyle/>
          <a:p>
            <a:r>
              <a:rPr lang="en-US" b="1" dirty="0"/>
              <a:t>Order of Business (cont.)</a:t>
            </a:r>
          </a:p>
        </p:txBody>
      </p:sp>
      <p:sp>
        <p:nvSpPr>
          <p:cNvPr id="3" name="Content Placeholder 2">
            <a:extLst>
              <a:ext uri="{FF2B5EF4-FFF2-40B4-BE49-F238E27FC236}">
                <a16:creationId xmlns:a16="http://schemas.microsoft.com/office/drawing/2014/main" id="{8899DC9C-3D76-EE72-7D36-241C12F58BF9}"/>
              </a:ext>
            </a:extLst>
          </p:cNvPr>
          <p:cNvSpPr>
            <a:spLocks noGrp="1"/>
          </p:cNvSpPr>
          <p:nvPr>
            <p:ph idx="1"/>
          </p:nvPr>
        </p:nvSpPr>
        <p:spPr>
          <a:xfrm>
            <a:off x="1752600" y="1143000"/>
            <a:ext cx="6934200" cy="4856816"/>
          </a:xfrm>
        </p:spPr>
        <p:txBody>
          <a:bodyPr>
            <a:normAutofit/>
          </a:bodyPr>
          <a:lstStyle/>
          <a:p>
            <a:r>
              <a:rPr lang="en-US" sz="3200" dirty="0"/>
              <a:t>Special Committee Reports</a:t>
            </a:r>
          </a:p>
          <a:p>
            <a:r>
              <a:rPr lang="en-US" sz="3200" dirty="0"/>
              <a:t>Unfinished Business</a:t>
            </a:r>
          </a:p>
          <a:p>
            <a:r>
              <a:rPr lang="en-US" sz="3200" dirty="0"/>
              <a:t>New Business</a:t>
            </a:r>
          </a:p>
          <a:p>
            <a:r>
              <a:rPr lang="en-US" sz="3200" dirty="0"/>
              <a:t>Program, Training/Presentation, etc.</a:t>
            </a:r>
          </a:p>
          <a:p>
            <a:r>
              <a:rPr lang="en-US" sz="3200" dirty="0"/>
              <a:t>For the Good of the Legion</a:t>
            </a:r>
          </a:p>
          <a:p>
            <a:r>
              <a:rPr lang="en-US" sz="3200" dirty="0"/>
              <a:t>Adjournment</a:t>
            </a:r>
          </a:p>
        </p:txBody>
      </p:sp>
      <p:pic>
        <p:nvPicPr>
          <p:cNvPr id="4" name="Picture 3">
            <a:extLst>
              <a:ext uri="{FF2B5EF4-FFF2-40B4-BE49-F238E27FC236}">
                <a16:creationId xmlns:a16="http://schemas.microsoft.com/office/drawing/2014/main" id="{2760A3F0-14E7-B0B5-A11E-22A67760267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316388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086B-7D5D-8E95-B47D-F0A575A342CA}"/>
              </a:ext>
            </a:extLst>
          </p:cNvPr>
          <p:cNvSpPr>
            <a:spLocks noGrp="1"/>
          </p:cNvSpPr>
          <p:nvPr>
            <p:ph type="title"/>
          </p:nvPr>
        </p:nvSpPr>
        <p:spPr>
          <a:xfrm>
            <a:off x="982133" y="457201"/>
            <a:ext cx="7704667" cy="1066799"/>
          </a:xfrm>
        </p:spPr>
        <p:txBody>
          <a:bodyPr/>
          <a:lstStyle/>
          <a:p>
            <a:r>
              <a:rPr lang="en-US" b="1" dirty="0"/>
              <a:t>Closing the Meeting</a:t>
            </a:r>
          </a:p>
        </p:txBody>
      </p:sp>
      <p:sp>
        <p:nvSpPr>
          <p:cNvPr id="3" name="Content Placeholder 2">
            <a:extLst>
              <a:ext uri="{FF2B5EF4-FFF2-40B4-BE49-F238E27FC236}">
                <a16:creationId xmlns:a16="http://schemas.microsoft.com/office/drawing/2014/main" id="{8F5F11E3-780C-10C0-03A8-AC85017A93C9}"/>
              </a:ext>
            </a:extLst>
          </p:cNvPr>
          <p:cNvSpPr>
            <a:spLocks noGrp="1"/>
          </p:cNvSpPr>
          <p:nvPr>
            <p:ph idx="1"/>
          </p:nvPr>
        </p:nvSpPr>
        <p:spPr>
          <a:xfrm>
            <a:off x="2209800" y="1676400"/>
            <a:ext cx="6477000" cy="4323416"/>
          </a:xfrm>
        </p:spPr>
        <p:txBody>
          <a:bodyPr>
            <a:normAutofit/>
          </a:bodyPr>
          <a:lstStyle/>
          <a:p>
            <a:r>
              <a:rPr lang="en-US" sz="3200" dirty="0"/>
              <a:t>Prayer</a:t>
            </a:r>
          </a:p>
          <a:p>
            <a:r>
              <a:rPr lang="en-US" sz="3200" dirty="0"/>
              <a:t>Recovery of the POW/MIA Flag</a:t>
            </a:r>
          </a:p>
          <a:p>
            <a:r>
              <a:rPr lang="en-US" sz="3200" dirty="0"/>
              <a:t>Salute/Retire the Colors</a:t>
            </a:r>
          </a:p>
          <a:p>
            <a:r>
              <a:rPr lang="en-US" sz="3200" dirty="0"/>
              <a:t>Adjourns meeting</a:t>
            </a:r>
          </a:p>
        </p:txBody>
      </p:sp>
      <p:pic>
        <p:nvPicPr>
          <p:cNvPr id="4" name="Picture 3">
            <a:extLst>
              <a:ext uri="{FF2B5EF4-FFF2-40B4-BE49-F238E27FC236}">
                <a16:creationId xmlns:a16="http://schemas.microsoft.com/office/drawing/2014/main" id="{2B68755D-673F-66ED-89DD-1006684CBF6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5077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1E6B6-1552-3D9E-3661-1EBEA71F8C85}"/>
              </a:ext>
            </a:extLst>
          </p:cNvPr>
          <p:cNvSpPr>
            <a:spLocks noGrp="1"/>
          </p:cNvSpPr>
          <p:nvPr>
            <p:ph type="title"/>
          </p:nvPr>
        </p:nvSpPr>
        <p:spPr>
          <a:xfrm>
            <a:off x="484095" y="108795"/>
            <a:ext cx="8202706" cy="1567606"/>
          </a:xfrm>
        </p:spPr>
        <p:txBody>
          <a:bodyPr/>
          <a:lstStyle/>
          <a:p>
            <a:r>
              <a:rPr lang="en-US" b="1" dirty="0"/>
              <a:t>More on Robert’s Rules</a:t>
            </a:r>
          </a:p>
        </p:txBody>
      </p:sp>
      <p:sp>
        <p:nvSpPr>
          <p:cNvPr id="3" name="Content Placeholder 2">
            <a:extLst>
              <a:ext uri="{FF2B5EF4-FFF2-40B4-BE49-F238E27FC236}">
                <a16:creationId xmlns:a16="http://schemas.microsoft.com/office/drawing/2014/main" id="{22E36293-13D5-82FE-AB2C-B7CA7D9B5450}"/>
              </a:ext>
            </a:extLst>
          </p:cNvPr>
          <p:cNvSpPr>
            <a:spLocks noGrp="1"/>
          </p:cNvSpPr>
          <p:nvPr>
            <p:ph idx="1"/>
          </p:nvPr>
        </p:nvSpPr>
        <p:spPr>
          <a:xfrm>
            <a:off x="2209800" y="1194358"/>
            <a:ext cx="6450106" cy="5130242"/>
          </a:xfrm>
        </p:spPr>
        <p:txBody>
          <a:bodyPr>
            <a:noAutofit/>
          </a:bodyPr>
          <a:lstStyle/>
          <a:p>
            <a:r>
              <a:rPr lang="en-US" sz="3200" dirty="0"/>
              <a:t>Motions</a:t>
            </a:r>
          </a:p>
          <a:p>
            <a:r>
              <a:rPr lang="en-US" sz="3200" dirty="0"/>
              <a:t>Debate and Voting</a:t>
            </a:r>
          </a:p>
          <a:p>
            <a:r>
              <a:rPr lang="en-US" sz="3200" dirty="0"/>
              <a:t>Tabling a Motion</a:t>
            </a:r>
          </a:p>
          <a:p>
            <a:r>
              <a:rPr lang="en-US" sz="3200" dirty="0"/>
              <a:t>Points</a:t>
            </a:r>
          </a:p>
          <a:p>
            <a:r>
              <a:rPr lang="en-US" sz="3200" dirty="0"/>
              <a:t>Other Meeting Guidelines/Considerations</a:t>
            </a:r>
          </a:p>
          <a:p>
            <a:r>
              <a:rPr lang="en-US" sz="3200" dirty="0"/>
              <a:t>Reconsideration</a:t>
            </a:r>
          </a:p>
          <a:p>
            <a:r>
              <a:rPr lang="en-US" sz="3200" dirty="0"/>
              <a:t>Quorum</a:t>
            </a:r>
          </a:p>
        </p:txBody>
      </p:sp>
      <p:pic>
        <p:nvPicPr>
          <p:cNvPr id="4" name="Picture 3">
            <a:extLst>
              <a:ext uri="{FF2B5EF4-FFF2-40B4-BE49-F238E27FC236}">
                <a16:creationId xmlns:a16="http://schemas.microsoft.com/office/drawing/2014/main" id="{8DA91F94-1881-7A34-E7D4-5E25D262056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4030313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F8CBE-7FE3-B76E-7A89-6A467ED8D6A5}"/>
              </a:ext>
            </a:extLst>
          </p:cNvPr>
          <p:cNvSpPr>
            <a:spLocks noGrp="1"/>
          </p:cNvSpPr>
          <p:nvPr>
            <p:ph type="title"/>
          </p:nvPr>
        </p:nvSpPr>
        <p:spPr>
          <a:xfrm>
            <a:off x="982133" y="457201"/>
            <a:ext cx="7704667" cy="1904999"/>
          </a:xfrm>
        </p:spPr>
        <p:txBody>
          <a:bodyPr/>
          <a:lstStyle/>
          <a:p>
            <a:r>
              <a:rPr lang="en-US" b="1" dirty="0"/>
              <a:t>Motions</a:t>
            </a:r>
          </a:p>
        </p:txBody>
      </p:sp>
      <p:sp>
        <p:nvSpPr>
          <p:cNvPr id="3" name="Content Placeholder 2">
            <a:extLst>
              <a:ext uri="{FF2B5EF4-FFF2-40B4-BE49-F238E27FC236}">
                <a16:creationId xmlns:a16="http://schemas.microsoft.com/office/drawing/2014/main" id="{2AA31999-3A2A-93CB-30BA-E9EF27B3690B}"/>
              </a:ext>
            </a:extLst>
          </p:cNvPr>
          <p:cNvSpPr>
            <a:spLocks noGrp="1"/>
          </p:cNvSpPr>
          <p:nvPr>
            <p:ph idx="1"/>
          </p:nvPr>
        </p:nvSpPr>
        <p:spPr>
          <a:xfrm>
            <a:off x="982133" y="1524000"/>
            <a:ext cx="7704667" cy="4475816"/>
          </a:xfrm>
        </p:spPr>
        <p:txBody>
          <a:bodyPr/>
          <a:lstStyle/>
          <a:p>
            <a:pPr marL="0" indent="0">
              <a:buNone/>
            </a:pPr>
            <a:r>
              <a:rPr lang="en-US" sz="3200" dirty="0"/>
              <a:t>Motion – a proposal that the entire membership takes Action on, or a Stand on an issue</a:t>
            </a:r>
          </a:p>
          <a:p>
            <a:pPr marL="0" indent="0">
              <a:buNone/>
            </a:pPr>
            <a:endParaRPr lang="en-US" dirty="0"/>
          </a:p>
        </p:txBody>
      </p:sp>
      <p:pic>
        <p:nvPicPr>
          <p:cNvPr id="4" name="Picture 3">
            <a:extLst>
              <a:ext uri="{FF2B5EF4-FFF2-40B4-BE49-F238E27FC236}">
                <a16:creationId xmlns:a16="http://schemas.microsoft.com/office/drawing/2014/main" id="{23A878BC-1802-3EDC-497A-657DB5FA4C4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pic>
        <p:nvPicPr>
          <p:cNvPr id="5" name="Picture 4">
            <a:extLst>
              <a:ext uri="{FF2B5EF4-FFF2-40B4-BE49-F238E27FC236}">
                <a16:creationId xmlns:a16="http://schemas.microsoft.com/office/drawing/2014/main" id="{D19A97BA-461E-CDC8-E766-08165D6FC7C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81000" y="5747591"/>
            <a:ext cx="1829730" cy="1154015"/>
          </a:xfrm>
          <a:prstGeom prst="rect">
            <a:avLst/>
          </a:prstGeom>
        </p:spPr>
      </p:pic>
    </p:spTree>
    <p:extLst>
      <p:ext uri="{BB962C8B-B14F-4D97-AF65-F5344CB8AC3E}">
        <p14:creationId xmlns:p14="http://schemas.microsoft.com/office/powerpoint/2010/main" val="311038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4024-ED08-850C-BD48-50FC3F5271BA}"/>
              </a:ext>
            </a:extLst>
          </p:cNvPr>
          <p:cNvSpPr>
            <a:spLocks noGrp="1"/>
          </p:cNvSpPr>
          <p:nvPr>
            <p:ph type="title"/>
          </p:nvPr>
        </p:nvSpPr>
        <p:spPr>
          <a:xfrm>
            <a:off x="982133" y="457201"/>
            <a:ext cx="7704667" cy="1154015"/>
          </a:xfrm>
        </p:spPr>
        <p:txBody>
          <a:bodyPr/>
          <a:lstStyle/>
          <a:p>
            <a:r>
              <a:rPr lang="en-US" b="1" dirty="0"/>
              <a:t>Types of Motions</a:t>
            </a:r>
          </a:p>
        </p:txBody>
      </p:sp>
      <p:sp>
        <p:nvSpPr>
          <p:cNvPr id="3" name="Content Placeholder 2">
            <a:extLst>
              <a:ext uri="{FF2B5EF4-FFF2-40B4-BE49-F238E27FC236}">
                <a16:creationId xmlns:a16="http://schemas.microsoft.com/office/drawing/2014/main" id="{4E18B849-BF46-49F3-0D4C-67180D47676D}"/>
              </a:ext>
            </a:extLst>
          </p:cNvPr>
          <p:cNvSpPr>
            <a:spLocks noGrp="1"/>
          </p:cNvSpPr>
          <p:nvPr>
            <p:ph idx="1"/>
          </p:nvPr>
        </p:nvSpPr>
        <p:spPr>
          <a:xfrm>
            <a:off x="1676400" y="1371600"/>
            <a:ext cx="7010400" cy="4628216"/>
          </a:xfrm>
        </p:spPr>
        <p:txBody>
          <a:bodyPr>
            <a:normAutofit/>
          </a:bodyPr>
          <a:lstStyle/>
          <a:p>
            <a:r>
              <a:rPr lang="en-US" sz="3200" dirty="0"/>
              <a:t>Main Motion</a:t>
            </a:r>
          </a:p>
          <a:p>
            <a:r>
              <a:rPr lang="en-US" sz="3200" dirty="0"/>
              <a:t>Subsidiary Motion</a:t>
            </a:r>
          </a:p>
          <a:p>
            <a:r>
              <a:rPr lang="en-US" sz="3200" dirty="0"/>
              <a:t>Privileged Motions</a:t>
            </a:r>
          </a:p>
          <a:p>
            <a:r>
              <a:rPr lang="en-US" sz="3200" dirty="0"/>
              <a:t>Incidental Motions</a:t>
            </a:r>
          </a:p>
          <a:p>
            <a:r>
              <a:rPr lang="en-US" sz="3200" dirty="0"/>
              <a:t>Motions that bring a question again before the assembly</a:t>
            </a:r>
          </a:p>
        </p:txBody>
      </p:sp>
      <p:pic>
        <p:nvPicPr>
          <p:cNvPr id="4" name="Picture 3">
            <a:extLst>
              <a:ext uri="{FF2B5EF4-FFF2-40B4-BE49-F238E27FC236}">
                <a16:creationId xmlns:a16="http://schemas.microsoft.com/office/drawing/2014/main" id="{9126342D-386A-94BA-FEF7-7C8D9EF53B1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09667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8938-9C07-BCF3-5B05-C9212F6830E8}"/>
              </a:ext>
            </a:extLst>
          </p:cNvPr>
          <p:cNvSpPr>
            <a:spLocks noGrp="1"/>
          </p:cNvSpPr>
          <p:nvPr>
            <p:ph type="title"/>
          </p:nvPr>
        </p:nvSpPr>
        <p:spPr>
          <a:xfrm>
            <a:off x="982133" y="457201"/>
            <a:ext cx="7552267" cy="761999"/>
          </a:xfrm>
        </p:spPr>
        <p:txBody>
          <a:bodyPr/>
          <a:lstStyle/>
          <a:p>
            <a:pPr algn="l"/>
            <a:r>
              <a:rPr lang="en-US" b="1" dirty="0"/>
              <a:t>   How to Present Motions</a:t>
            </a:r>
          </a:p>
        </p:txBody>
      </p:sp>
      <p:sp>
        <p:nvSpPr>
          <p:cNvPr id="3" name="Content Placeholder 2">
            <a:extLst>
              <a:ext uri="{FF2B5EF4-FFF2-40B4-BE49-F238E27FC236}">
                <a16:creationId xmlns:a16="http://schemas.microsoft.com/office/drawing/2014/main" id="{4D0A0011-0399-66BB-8C8B-667C175A4F22}"/>
              </a:ext>
            </a:extLst>
          </p:cNvPr>
          <p:cNvSpPr>
            <a:spLocks noGrp="1"/>
          </p:cNvSpPr>
          <p:nvPr>
            <p:ph idx="1"/>
          </p:nvPr>
        </p:nvSpPr>
        <p:spPr>
          <a:xfrm>
            <a:off x="2286000" y="1371600"/>
            <a:ext cx="6400800" cy="4628216"/>
          </a:xfrm>
        </p:spPr>
        <p:txBody>
          <a:bodyPr>
            <a:noAutofit/>
          </a:bodyPr>
          <a:lstStyle/>
          <a:p>
            <a:r>
              <a:rPr lang="en-US" sz="3200" dirty="0"/>
              <a:t>Obtain the Floor</a:t>
            </a:r>
          </a:p>
          <a:p>
            <a:r>
              <a:rPr lang="en-US" sz="3200" dirty="0"/>
              <a:t>Make you Motion</a:t>
            </a:r>
          </a:p>
          <a:p>
            <a:r>
              <a:rPr lang="en-US" sz="3200" dirty="0"/>
              <a:t>Wait for a 2</a:t>
            </a:r>
            <a:r>
              <a:rPr lang="en-US" sz="3200" baseline="30000" dirty="0"/>
              <a:t>nd</a:t>
            </a:r>
            <a:endParaRPr lang="en-US" sz="3200" dirty="0"/>
          </a:p>
          <a:p>
            <a:pPr lvl="1"/>
            <a:r>
              <a:rPr lang="en-US" sz="3200" dirty="0"/>
              <a:t>Chair can also call for a second</a:t>
            </a:r>
          </a:p>
          <a:p>
            <a:r>
              <a:rPr lang="en-US" sz="3200" dirty="0"/>
              <a:t>Commander or person in charge restates Motion for Clarity</a:t>
            </a:r>
          </a:p>
          <a:p>
            <a:r>
              <a:rPr lang="en-US" sz="3200" dirty="0"/>
              <a:t>Debate the Motion</a:t>
            </a:r>
          </a:p>
          <a:p>
            <a:r>
              <a:rPr lang="en-US" sz="3200" dirty="0"/>
              <a:t>Vote</a:t>
            </a:r>
          </a:p>
        </p:txBody>
      </p:sp>
      <p:pic>
        <p:nvPicPr>
          <p:cNvPr id="4" name="Picture 3">
            <a:extLst>
              <a:ext uri="{FF2B5EF4-FFF2-40B4-BE49-F238E27FC236}">
                <a16:creationId xmlns:a16="http://schemas.microsoft.com/office/drawing/2014/main" id="{006040F4-157C-438A-33A2-809EF76F1A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19147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D0F7-9050-4349-A184-FD547A7BF299}"/>
              </a:ext>
            </a:extLst>
          </p:cNvPr>
          <p:cNvSpPr>
            <a:spLocks noGrp="1"/>
          </p:cNvSpPr>
          <p:nvPr>
            <p:ph type="title"/>
          </p:nvPr>
        </p:nvSpPr>
        <p:spPr>
          <a:xfrm>
            <a:off x="982133" y="457201"/>
            <a:ext cx="7704667" cy="1066799"/>
          </a:xfrm>
        </p:spPr>
        <p:txBody>
          <a:bodyPr>
            <a:normAutofit/>
          </a:bodyPr>
          <a:lstStyle/>
          <a:p>
            <a:r>
              <a:rPr lang="en-US" b="1" dirty="0"/>
              <a:t>Overview</a:t>
            </a:r>
          </a:p>
        </p:txBody>
      </p:sp>
      <p:sp>
        <p:nvSpPr>
          <p:cNvPr id="3" name="Content Placeholder 2">
            <a:extLst>
              <a:ext uri="{FF2B5EF4-FFF2-40B4-BE49-F238E27FC236}">
                <a16:creationId xmlns:a16="http://schemas.microsoft.com/office/drawing/2014/main" id="{11091B63-9745-4BF7-8890-073A964ACD02}"/>
              </a:ext>
            </a:extLst>
          </p:cNvPr>
          <p:cNvSpPr>
            <a:spLocks noGrp="1"/>
          </p:cNvSpPr>
          <p:nvPr>
            <p:ph idx="1"/>
          </p:nvPr>
        </p:nvSpPr>
        <p:spPr>
          <a:xfrm>
            <a:off x="2058330" y="1828800"/>
            <a:ext cx="6628470" cy="4876800"/>
          </a:xfrm>
        </p:spPr>
        <p:txBody>
          <a:bodyPr>
            <a:normAutofit/>
          </a:bodyPr>
          <a:lstStyle/>
          <a:p>
            <a:r>
              <a:rPr lang="en-US" sz="2800" b="1" dirty="0"/>
              <a:t>Purpose of Meetings</a:t>
            </a:r>
          </a:p>
          <a:p>
            <a:r>
              <a:rPr lang="en-US" sz="2800" b="1" dirty="0"/>
              <a:t>Resources </a:t>
            </a:r>
          </a:p>
          <a:p>
            <a:r>
              <a:rPr lang="en-US" sz="2800" b="1" dirty="0"/>
              <a:t>Preparation</a:t>
            </a:r>
          </a:p>
          <a:p>
            <a:r>
              <a:rPr lang="en-US" sz="2800" b="1" dirty="0"/>
              <a:t>Conduct During the Meeting</a:t>
            </a:r>
          </a:p>
          <a:p>
            <a:r>
              <a:rPr lang="en-US" sz="2800" b="1" dirty="0"/>
              <a:t>Conducting the Meeting</a:t>
            </a:r>
          </a:p>
          <a:p>
            <a:r>
              <a:rPr lang="en-US" sz="2800" b="1" dirty="0"/>
              <a:t>Roberts Rules </a:t>
            </a:r>
          </a:p>
          <a:p>
            <a:endParaRPr lang="en-US" dirty="0"/>
          </a:p>
          <a:p>
            <a:pPr marL="0" indent="0">
              <a:buNone/>
            </a:pPr>
            <a:endParaRPr lang="en-US" dirty="0"/>
          </a:p>
        </p:txBody>
      </p:sp>
      <p:pic>
        <p:nvPicPr>
          <p:cNvPr id="4" name="Picture 3">
            <a:extLst>
              <a:ext uri="{FF2B5EF4-FFF2-40B4-BE49-F238E27FC236}">
                <a16:creationId xmlns:a16="http://schemas.microsoft.com/office/drawing/2014/main" id="{C105069B-3DB1-4544-9B9C-01B65BAAA76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86400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761999"/>
          </a:xfrm>
        </p:spPr>
        <p:txBody>
          <a:bodyPr>
            <a:normAutofit fontScale="90000"/>
          </a:bodyPr>
          <a:lstStyle/>
          <a:p>
            <a:r>
              <a:rPr lang="en-US" b="1" dirty="0"/>
              <a:t>General Rules of Debate and Voting</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762001" y="1447800"/>
            <a:ext cx="7924800" cy="3962400"/>
          </a:xfrm>
        </p:spPr>
        <p:txBody>
          <a:bodyPr>
            <a:noAutofit/>
          </a:bodyPr>
          <a:lstStyle/>
          <a:p>
            <a:r>
              <a:rPr lang="en-US" sz="3200" dirty="0"/>
              <a:t>People who wish to speak are called on in order</a:t>
            </a:r>
          </a:p>
          <a:p>
            <a:r>
              <a:rPr lang="en-US" sz="3200" dirty="0"/>
              <a:t>Each person may speak for designated time</a:t>
            </a:r>
          </a:p>
          <a:p>
            <a:r>
              <a:rPr lang="en-US" sz="3200" dirty="0"/>
              <a:t>No one can speak second time until all others who want to speak have spoken</a:t>
            </a:r>
          </a:p>
          <a:p>
            <a:r>
              <a:rPr lang="en-US" sz="3200" dirty="0"/>
              <a:t>Full discussion occurs before vote</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286772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p:txBody>
          <a:bodyPr/>
          <a:lstStyle/>
          <a:p>
            <a:r>
              <a:rPr lang="en-US" b="1" dirty="0"/>
              <a:t>General Rules of Debate and Voting (cont.)</a:t>
            </a:r>
            <a:endParaRPr lang="en-US" dirty="0"/>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1828800"/>
            <a:ext cx="7010400" cy="4171016"/>
          </a:xfrm>
        </p:spPr>
        <p:txBody>
          <a:bodyPr/>
          <a:lstStyle/>
          <a:p>
            <a:r>
              <a:rPr lang="en-US" sz="3200" dirty="0"/>
              <a:t>All are entitled to speak</a:t>
            </a:r>
          </a:p>
          <a:p>
            <a:r>
              <a:rPr lang="en-US" sz="3200" dirty="0"/>
              <a:t>Premature actions</a:t>
            </a:r>
          </a:p>
          <a:p>
            <a:endParaRPr lang="en-US" dirty="0"/>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1822312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447799"/>
          </a:xfrm>
        </p:spPr>
        <p:txBody>
          <a:bodyPr/>
          <a:lstStyle/>
          <a:p>
            <a:r>
              <a:rPr lang="en-US" b="1" dirty="0"/>
              <a:t>Methods of Voting</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2438400" y="1371600"/>
            <a:ext cx="6248400" cy="4628216"/>
          </a:xfrm>
        </p:spPr>
        <p:txBody>
          <a:bodyPr>
            <a:normAutofit/>
          </a:bodyPr>
          <a:lstStyle/>
          <a:p>
            <a:r>
              <a:rPr lang="en-US" sz="3200" dirty="0"/>
              <a:t>Voice</a:t>
            </a:r>
          </a:p>
          <a:p>
            <a:r>
              <a:rPr lang="en-US" sz="3200" dirty="0"/>
              <a:t>Show of hands</a:t>
            </a:r>
          </a:p>
          <a:p>
            <a:r>
              <a:rPr lang="en-US" sz="3200" dirty="0"/>
              <a:t>Roll Call</a:t>
            </a:r>
          </a:p>
          <a:p>
            <a:r>
              <a:rPr lang="en-US" sz="3200" dirty="0"/>
              <a:t>Ballot</a:t>
            </a:r>
          </a:p>
          <a:p>
            <a:r>
              <a:rPr lang="en-US" sz="3200" dirty="0"/>
              <a:t>General Consent</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4089225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371599"/>
          </a:xfrm>
        </p:spPr>
        <p:txBody>
          <a:bodyPr/>
          <a:lstStyle/>
          <a:p>
            <a:r>
              <a:rPr lang="en-US" b="1" dirty="0"/>
              <a:t>Tabling a Motion</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1828800"/>
            <a:ext cx="7010400" cy="4171016"/>
          </a:xfrm>
        </p:spPr>
        <p:txBody>
          <a:bodyPr>
            <a:normAutofit/>
          </a:bodyPr>
          <a:lstStyle/>
          <a:p>
            <a:r>
              <a:rPr lang="en-US" sz="3200" dirty="0"/>
              <a:t>Tabling – moving the motion to a later time during the same meeting</a:t>
            </a:r>
          </a:p>
          <a:p>
            <a:pPr lvl="1"/>
            <a:r>
              <a:rPr lang="en-US" sz="2800" dirty="0"/>
              <a:t>Made without comment</a:t>
            </a:r>
          </a:p>
          <a:p>
            <a:pPr lvl="1"/>
            <a:r>
              <a:rPr lang="en-US" sz="2800" dirty="0"/>
              <a:t>Requires a second</a:t>
            </a:r>
          </a:p>
          <a:p>
            <a:pPr lvl="1"/>
            <a:r>
              <a:rPr lang="en-US" sz="2800" dirty="0"/>
              <a:t>Not debatable</a:t>
            </a:r>
          </a:p>
          <a:p>
            <a:pPr lvl="1"/>
            <a:r>
              <a:rPr lang="en-US" sz="2800" dirty="0"/>
              <a:t>Needs only simple majority</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3457816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154015"/>
          </a:xfrm>
        </p:spPr>
        <p:txBody>
          <a:bodyPr/>
          <a:lstStyle/>
          <a:p>
            <a:r>
              <a:rPr lang="en-US" b="1" dirty="0"/>
              <a:t>Postponing a Motion</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1828800"/>
            <a:ext cx="7010400" cy="4171016"/>
          </a:xfrm>
        </p:spPr>
        <p:txBody>
          <a:bodyPr>
            <a:normAutofit/>
          </a:bodyPr>
          <a:lstStyle/>
          <a:p>
            <a:r>
              <a:rPr lang="en-US" sz="3200" dirty="0"/>
              <a:t>Moving the discussion to a later date in a later meeting</a:t>
            </a:r>
          </a:p>
          <a:p>
            <a:pPr lvl="1"/>
            <a:r>
              <a:rPr lang="en-US" sz="2800" dirty="0"/>
              <a:t>Usually the next scheduled meeting</a:t>
            </a:r>
          </a:p>
          <a:p>
            <a:pPr lvl="1"/>
            <a:r>
              <a:rPr lang="en-US" sz="2800" dirty="0"/>
              <a:t>Made without comment</a:t>
            </a:r>
          </a:p>
          <a:p>
            <a:pPr lvl="1"/>
            <a:r>
              <a:rPr lang="en-US" sz="2800" dirty="0"/>
              <a:t>Requires second</a:t>
            </a:r>
          </a:p>
          <a:p>
            <a:pPr lvl="1"/>
            <a:r>
              <a:rPr lang="en-US" sz="2800" dirty="0"/>
              <a:t>Not debatable</a:t>
            </a:r>
          </a:p>
          <a:p>
            <a:pPr lvl="1"/>
            <a:r>
              <a:rPr lang="en-US" sz="2800" dirty="0"/>
              <a:t>Needs simple majority</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106444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154015"/>
          </a:xfrm>
        </p:spPr>
        <p:txBody>
          <a:bodyPr/>
          <a:lstStyle/>
          <a:p>
            <a:r>
              <a:rPr lang="en-US" b="1" dirty="0"/>
              <a:t>Points</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1828800"/>
            <a:ext cx="7010400" cy="3429000"/>
          </a:xfrm>
        </p:spPr>
        <p:txBody>
          <a:bodyPr>
            <a:normAutofit/>
          </a:bodyPr>
          <a:lstStyle/>
          <a:p>
            <a:r>
              <a:rPr lang="en-US" sz="3200" dirty="0"/>
              <a:t>Point of Order</a:t>
            </a:r>
          </a:p>
          <a:p>
            <a:r>
              <a:rPr lang="en-US" sz="3200" dirty="0"/>
              <a:t>Point of Information</a:t>
            </a:r>
          </a:p>
          <a:p>
            <a:r>
              <a:rPr lang="en-US" sz="3200" dirty="0"/>
              <a:t>Point of Personal Privilege</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1552609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154015"/>
          </a:xfrm>
        </p:spPr>
        <p:txBody>
          <a:bodyPr>
            <a:noAutofit/>
          </a:bodyPr>
          <a:lstStyle/>
          <a:p>
            <a:r>
              <a:rPr lang="en-US" b="1" dirty="0"/>
              <a:t>Other Meeting Guidelines/Considerations</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2209800"/>
            <a:ext cx="7010400" cy="3048000"/>
          </a:xfrm>
        </p:spPr>
        <p:txBody>
          <a:bodyPr>
            <a:normAutofit fontScale="92500" lnSpcReduction="20000"/>
          </a:bodyPr>
          <a:lstStyle/>
          <a:p>
            <a:r>
              <a:rPr lang="en-US" sz="3200" dirty="0"/>
              <a:t>Allow questions for information to be asked before opening debate</a:t>
            </a:r>
          </a:p>
          <a:p>
            <a:r>
              <a:rPr lang="en-US" sz="3200" dirty="0"/>
              <a:t>Discourage repetition of arguments</a:t>
            </a:r>
          </a:p>
          <a:p>
            <a:r>
              <a:rPr lang="en-US" sz="3200" dirty="0"/>
              <a:t>Impose time limits on speakers if debate carries on too long</a:t>
            </a:r>
          </a:p>
          <a:p>
            <a:r>
              <a:rPr lang="en-US" sz="3200" dirty="0"/>
              <a:t>Reconsideration</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703226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3F4-6886-8218-582A-46DBE5BA5787}"/>
              </a:ext>
            </a:extLst>
          </p:cNvPr>
          <p:cNvSpPr>
            <a:spLocks noGrp="1"/>
          </p:cNvSpPr>
          <p:nvPr>
            <p:ph type="title"/>
          </p:nvPr>
        </p:nvSpPr>
        <p:spPr>
          <a:xfrm>
            <a:off x="982133" y="457201"/>
            <a:ext cx="7704667" cy="1154015"/>
          </a:xfrm>
        </p:spPr>
        <p:txBody>
          <a:bodyPr/>
          <a:lstStyle/>
          <a:p>
            <a:r>
              <a:rPr lang="en-US" b="1" dirty="0"/>
              <a:t>Quorum</a:t>
            </a:r>
          </a:p>
        </p:txBody>
      </p:sp>
      <p:sp>
        <p:nvSpPr>
          <p:cNvPr id="3" name="Content Placeholder 2">
            <a:extLst>
              <a:ext uri="{FF2B5EF4-FFF2-40B4-BE49-F238E27FC236}">
                <a16:creationId xmlns:a16="http://schemas.microsoft.com/office/drawing/2014/main" id="{B8552F2F-0475-5118-FBAF-471CF514F091}"/>
              </a:ext>
            </a:extLst>
          </p:cNvPr>
          <p:cNvSpPr>
            <a:spLocks noGrp="1"/>
          </p:cNvSpPr>
          <p:nvPr>
            <p:ph idx="1"/>
          </p:nvPr>
        </p:nvSpPr>
        <p:spPr>
          <a:xfrm>
            <a:off x="1676400" y="1828800"/>
            <a:ext cx="7010400" cy="3429000"/>
          </a:xfrm>
        </p:spPr>
        <p:txBody>
          <a:bodyPr>
            <a:normAutofit/>
          </a:bodyPr>
          <a:lstStyle/>
          <a:p>
            <a:r>
              <a:rPr lang="en-US" sz="3200" dirty="0"/>
              <a:t>Quorum</a:t>
            </a:r>
          </a:p>
          <a:p>
            <a:pPr lvl="1"/>
            <a:r>
              <a:rPr lang="en-US" sz="2800" dirty="0"/>
              <a:t>Numbers established by individual Posts</a:t>
            </a:r>
          </a:p>
          <a:p>
            <a:pPr lvl="1"/>
            <a:r>
              <a:rPr lang="en-US" sz="2800" dirty="0"/>
              <a:t>Should be in By-laws</a:t>
            </a:r>
          </a:p>
          <a:p>
            <a:pPr lvl="1"/>
            <a:r>
              <a:rPr lang="en-US" sz="2800" dirty="0"/>
              <a:t>Voting members must be in good standing/dues paid to date.</a:t>
            </a:r>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641576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49FE62-F25C-9B81-9C93-F7CB60C2D0C0}"/>
              </a:ext>
            </a:extLst>
          </p:cNvPr>
          <p:cNvSpPr>
            <a:spLocks noGrp="1"/>
          </p:cNvSpPr>
          <p:nvPr>
            <p:ph type="title"/>
          </p:nvPr>
        </p:nvSpPr>
        <p:spPr>
          <a:xfrm>
            <a:off x="-381000" y="943636"/>
            <a:ext cx="7315200" cy="2360071"/>
          </a:xfrm>
        </p:spPr>
        <p:txBody>
          <a:bodyPr>
            <a:normAutofit/>
          </a:bodyPr>
          <a:lstStyle/>
          <a:p>
            <a:r>
              <a:rPr lang="en-US" sz="7200" b="1" dirty="0"/>
              <a:t>Questions</a:t>
            </a:r>
          </a:p>
        </p:txBody>
      </p:sp>
      <p:sp>
        <p:nvSpPr>
          <p:cNvPr id="6" name="Text Placeholder 5">
            <a:extLst>
              <a:ext uri="{FF2B5EF4-FFF2-40B4-BE49-F238E27FC236}">
                <a16:creationId xmlns:a16="http://schemas.microsoft.com/office/drawing/2014/main" id="{D9FCCE23-BDBA-33AA-9D23-598B5AE4D8A6}"/>
              </a:ext>
            </a:extLst>
          </p:cNvPr>
          <p:cNvSpPr>
            <a:spLocks noGrp="1"/>
          </p:cNvSpPr>
          <p:nvPr>
            <p:ph type="body" idx="1"/>
          </p:nvPr>
        </p:nvSpPr>
        <p:spPr/>
        <p:txBody>
          <a:bodyPr/>
          <a:lstStyle/>
          <a:p>
            <a:endParaRPr lang="en-US"/>
          </a:p>
        </p:txBody>
      </p:sp>
      <p:pic>
        <p:nvPicPr>
          <p:cNvPr id="4" name="Picture 3">
            <a:extLst>
              <a:ext uri="{FF2B5EF4-FFF2-40B4-BE49-F238E27FC236}">
                <a16:creationId xmlns:a16="http://schemas.microsoft.com/office/drawing/2014/main" id="{FE6EFAC6-2A26-6A73-A8E0-782934803CC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381130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93524"/>
            <a:ext cx="7704667" cy="1487676"/>
          </a:xfrm>
        </p:spPr>
        <p:txBody>
          <a:bodyPr/>
          <a:lstStyle/>
          <a:p>
            <a:r>
              <a:rPr lang="en-US" b="1" dirty="0"/>
              <a:t>Who Runs the Post?</a:t>
            </a:r>
          </a:p>
        </p:txBody>
      </p:sp>
      <p:pic>
        <p:nvPicPr>
          <p:cNvPr id="5" name="Content Placeholder 4">
            <a:extLst>
              <a:ext uri="{FF2B5EF4-FFF2-40B4-BE49-F238E27FC236}">
                <a16:creationId xmlns:a16="http://schemas.microsoft.com/office/drawing/2014/main" id="{59264EA2-CB48-4A93-8D7B-882AAF03679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p:blipFill>
        <p:spPr>
          <a:xfrm>
            <a:off x="74026" y="5522597"/>
            <a:ext cx="1816214" cy="1145731"/>
          </a:xfrm>
          <a:prstGeom prst="rect">
            <a:avLst/>
          </a:prstGeom>
        </p:spPr>
      </p:pic>
      <p:sp>
        <p:nvSpPr>
          <p:cNvPr id="6" name="TextBox 5">
            <a:extLst>
              <a:ext uri="{FF2B5EF4-FFF2-40B4-BE49-F238E27FC236}">
                <a16:creationId xmlns:a16="http://schemas.microsoft.com/office/drawing/2014/main" id="{CB8CB2CA-5638-818B-7EC7-670B5E486576}"/>
              </a:ext>
            </a:extLst>
          </p:cNvPr>
          <p:cNvSpPr txBox="1"/>
          <p:nvPr/>
        </p:nvSpPr>
        <p:spPr>
          <a:xfrm>
            <a:off x="1890240" y="1981200"/>
            <a:ext cx="6491760" cy="4401205"/>
          </a:xfrm>
          <a:prstGeom prst="rect">
            <a:avLst/>
          </a:prstGeom>
          <a:noFill/>
        </p:spPr>
        <p:txBody>
          <a:bodyPr wrap="square" rtlCol="0">
            <a:spAutoFit/>
          </a:bodyPr>
          <a:lstStyle/>
          <a:p>
            <a:r>
              <a:rPr lang="en-US" sz="2800" dirty="0"/>
              <a:t>The only way Post members can participate in running is by participating in the Post Membership Meetings. That is the only way they can have a voice in what the post is doing and what programs the Post does. Meetings are the mechanism by which Post members can be informed and are able to participate in decision making. The Post Commander does not  run the Post, the members do.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1563A-4996-448B-B0E2-1DFA0AC2725E}"/>
              </a:ext>
            </a:extLst>
          </p:cNvPr>
          <p:cNvSpPr>
            <a:spLocks noGrp="1"/>
          </p:cNvSpPr>
          <p:nvPr>
            <p:ph type="title"/>
          </p:nvPr>
        </p:nvSpPr>
        <p:spPr>
          <a:xfrm>
            <a:off x="1009141" y="381000"/>
            <a:ext cx="7704667" cy="1066800"/>
          </a:xfrm>
        </p:spPr>
        <p:txBody>
          <a:bodyPr>
            <a:normAutofit/>
          </a:bodyPr>
          <a:lstStyle/>
          <a:p>
            <a:r>
              <a:rPr lang="en-US" sz="3600" b="1" dirty="0"/>
              <a:t>Resources and Essential Tools</a:t>
            </a:r>
          </a:p>
        </p:txBody>
      </p:sp>
      <p:sp>
        <p:nvSpPr>
          <p:cNvPr id="6" name="Content Placeholder 5">
            <a:extLst>
              <a:ext uri="{FF2B5EF4-FFF2-40B4-BE49-F238E27FC236}">
                <a16:creationId xmlns:a16="http://schemas.microsoft.com/office/drawing/2014/main" id="{7F1881CF-1CAF-A1E6-43F7-E5A9DE1E3095}"/>
              </a:ext>
            </a:extLst>
          </p:cNvPr>
          <p:cNvSpPr>
            <a:spLocks noGrp="1"/>
          </p:cNvSpPr>
          <p:nvPr>
            <p:ph idx="1"/>
          </p:nvPr>
        </p:nvSpPr>
        <p:spPr>
          <a:xfrm>
            <a:off x="2438400" y="1447800"/>
            <a:ext cx="6248400" cy="4552016"/>
          </a:xfrm>
        </p:spPr>
        <p:txBody>
          <a:bodyPr>
            <a:normAutofit fontScale="92500"/>
          </a:bodyPr>
          <a:lstStyle/>
          <a:p>
            <a:r>
              <a:rPr lang="en-US" sz="2800" b="1" dirty="0"/>
              <a:t>Officers Guide &amp; Manual of Ceremonies </a:t>
            </a:r>
          </a:p>
          <a:p>
            <a:r>
              <a:rPr lang="en-US" sz="2800" b="1" dirty="0"/>
              <a:t>District/County Commanders Guide</a:t>
            </a:r>
          </a:p>
          <a:p>
            <a:r>
              <a:rPr lang="en-US" sz="2800" b="1" dirty="0"/>
              <a:t>Constitution and Bylaws</a:t>
            </a:r>
          </a:p>
          <a:p>
            <a:r>
              <a:rPr lang="en-US" sz="2800" b="1" dirty="0"/>
              <a:t>Roberts Rules of Order </a:t>
            </a:r>
          </a:p>
          <a:p>
            <a:r>
              <a:rPr lang="en-US" sz="2800" b="1" dirty="0"/>
              <a:t>List of Officers and Committee Chairs</a:t>
            </a:r>
          </a:p>
          <a:p>
            <a:r>
              <a:rPr lang="en-US" sz="2800" b="1" dirty="0"/>
              <a:t>Minutes of Previous Meeting</a:t>
            </a:r>
          </a:p>
          <a:p>
            <a:r>
              <a:rPr lang="en-US" sz="2800" b="1" dirty="0"/>
              <a:t>Agenda</a:t>
            </a:r>
          </a:p>
          <a:p>
            <a:r>
              <a:rPr lang="en-US" sz="2800" b="1" dirty="0"/>
              <a:t>Script</a:t>
            </a:r>
          </a:p>
          <a:p>
            <a:pPr marL="0" indent="0">
              <a:buNone/>
            </a:pPr>
            <a:endParaRPr lang="en-US" dirty="0"/>
          </a:p>
        </p:txBody>
      </p:sp>
      <p:pic>
        <p:nvPicPr>
          <p:cNvPr id="7" name="Content Placeholder 4">
            <a:extLst>
              <a:ext uri="{FF2B5EF4-FFF2-40B4-BE49-F238E27FC236}">
                <a16:creationId xmlns:a16="http://schemas.microsoft.com/office/drawing/2014/main" id="{D563B7E5-7A32-CF3A-4DE2-CC3FD72AAB0C}"/>
              </a:ext>
            </a:extLst>
          </p:cNvPr>
          <p:cNvPicPr>
            <a:picLocks noChangeAspect="1"/>
          </p:cNvPicPr>
          <p:nvPr/>
        </p:nvPicPr>
        <p:blipFill>
          <a:blip r:embed="rId3" cstate="print">
            <a:extLst>
              <a:ext uri="{28A0092B-C50C-407E-A947-70E740481C1C}">
                <a14:useLocalDpi xmlns:a14="http://schemas.microsoft.com/office/drawing/2010/main" val="0"/>
              </a:ext>
            </a:extLst>
          </a:blip>
          <a:stretch/>
        </p:blipFill>
        <p:spPr>
          <a:xfrm>
            <a:off x="74026" y="5522597"/>
            <a:ext cx="1816214" cy="1145731"/>
          </a:xfrm>
          <a:prstGeom prst="rect">
            <a:avLst/>
          </a:prstGeom>
        </p:spPr>
      </p:pic>
    </p:spTree>
    <p:extLst>
      <p:ext uri="{BB962C8B-B14F-4D97-AF65-F5344CB8AC3E}">
        <p14:creationId xmlns:p14="http://schemas.microsoft.com/office/powerpoint/2010/main" val="59744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Preparing for a Meeting</a:t>
            </a:r>
          </a:p>
        </p:txBody>
      </p:sp>
      <p:sp>
        <p:nvSpPr>
          <p:cNvPr id="3" name="Content Placeholder 2"/>
          <p:cNvSpPr>
            <a:spLocks noGrp="1"/>
          </p:cNvSpPr>
          <p:nvPr>
            <p:ph idx="1"/>
          </p:nvPr>
        </p:nvSpPr>
        <p:spPr>
          <a:xfrm>
            <a:off x="2438400" y="1981200"/>
            <a:ext cx="6248400" cy="4018616"/>
          </a:xfrm>
        </p:spPr>
        <p:txBody>
          <a:bodyPr>
            <a:normAutofit/>
          </a:bodyPr>
          <a:lstStyle/>
          <a:p>
            <a:endParaRPr lang="en-US" sz="3600" dirty="0"/>
          </a:p>
          <a:p>
            <a:r>
              <a:rPr lang="en-US" sz="4000" dirty="0"/>
              <a:t>Gather Agenda Items</a:t>
            </a:r>
          </a:p>
          <a:p>
            <a:r>
              <a:rPr lang="en-US" sz="4000" dirty="0"/>
              <a:t>Publish Agenda</a:t>
            </a:r>
          </a:p>
          <a:p>
            <a:r>
              <a:rPr lang="en-US" sz="4000" dirty="0"/>
              <a:t>Send out Reminder</a:t>
            </a:r>
          </a:p>
          <a:p>
            <a:r>
              <a:rPr lang="en-US" sz="4000" dirty="0"/>
              <a:t>Set Up the Space</a:t>
            </a:r>
          </a:p>
          <a:p>
            <a:endParaRPr lang="en-US" dirty="0"/>
          </a:p>
          <a:p>
            <a:endParaRPr lang="en-US" dirty="0"/>
          </a:p>
          <a:p>
            <a:endParaRPr lang="en-US" dirty="0"/>
          </a:p>
        </p:txBody>
      </p:sp>
      <p:pic>
        <p:nvPicPr>
          <p:cNvPr id="7" name="Picture 6">
            <a:extLst>
              <a:ext uri="{FF2B5EF4-FFF2-40B4-BE49-F238E27FC236}">
                <a16:creationId xmlns:a16="http://schemas.microsoft.com/office/drawing/2014/main" id="{0632BE26-8105-4F07-A4A7-96E1F1874AF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43800" cy="980739"/>
          </a:xfrm>
        </p:spPr>
        <p:txBody>
          <a:bodyPr>
            <a:noAutofit/>
          </a:bodyPr>
          <a:lstStyle/>
          <a:p>
            <a:r>
              <a:rPr lang="en-US" sz="4000" b="1" dirty="0"/>
              <a:t>Set up Meeting Room</a:t>
            </a:r>
          </a:p>
        </p:txBody>
      </p:sp>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7" name="Picture 6">
            <a:extLst>
              <a:ext uri="{FF2B5EF4-FFF2-40B4-BE49-F238E27FC236}">
                <a16:creationId xmlns:a16="http://schemas.microsoft.com/office/drawing/2014/main" id="{ABACF0B2-A552-42AA-8337-9AD168A3AB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54960" y="5715000"/>
            <a:ext cx="1812265" cy="1143000"/>
          </a:xfrm>
          <a:prstGeom prst="rect">
            <a:avLst/>
          </a:prstGeom>
        </p:spPr>
      </p:pic>
      <p:pic>
        <p:nvPicPr>
          <p:cNvPr id="5" name="Picture 4">
            <a:extLst>
              <a:ext uri="{FF2B5EF4-FFF2-40B4-BE49-F238E27FC236}">
                <a16:creationId xmlns:a16="http://schemas.microsoft.com/office/drawing/2014/main" id="{6BF10DC5-DD47-AD3F-FF93-7F1BEE0F6BA4}"/>
              </a:ext>
            </a:extLst>
          </p:cNvPr>
          <p:cNvPicPr>
            <a:picLocks noChangeAspect="1"/>
          </p:cNvPicPr>
          <p:nvPr/>
        </p:nvPicPr>
        <p:blipFill>
          <a:blip r:embed="rId4"/>
          <a:stretch>
            <a:fillRect/>
          </a:stretch>
        </p:blipFill>
        <p:spPr>
          <a:xfrm>
            <a:off x="2067225" y="1666539"/>
            <a:ext cx="5466869" cy="45056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81D5-2059-B303-47CD-C5C654F57974}"/>
              </a:ext>
            </a:extLst>
          </p:cNvPr>
          <p:cNvSpPr>
            <a:spLocks noGrp="1"/>
          </p:cNvSpPr>
          <p:nvPr>
            <p:ph type="title"/>
          </p:nvPr>
        </p:nvSpPr>
        <p:spPr>
          <a:xfrm>
            <a:off x="1017992" y="483488"/>
            <a:ext cx="7323667" cy="1269111"/>
          </a:xfrm>
        </p:spPr>
        <p:txBody>
          <a:bodyPr>
            <a:normAutofit fontScale="90000"/>
          </a:bodyPr>
          <a:lstStyle/>
          <a:p>
            <a:r>
              <a:rPr lang="en-US" sz="4400" b="1" dirty="0"/>
              <a:t>Parliamentary Procedures</a:t>
            </a:r>
            <a:br>
              <a:rPr lang="en-US" dirty="0"/>
            </a:br>
            <a:endParaRPr lang="en-US" dirty="0"/>
          </a:p>
        </p:txBody>
      </p:sp>
      <p:sp>
        <p:nvSpPr>
          <p:cNvPr id="3" name="Content Placeholder 2">
            <a:extLst>
              <a:ext uri="{FF2B5EF4-FFF2-40B4-BE49-F238E27FC236}">
                <a16:creationId xmlns:a16="http://schemas.microsoft.com/office/drawing/2014/main" id="{68536B60-6906-93EF-8274-1F96A248D35C}"/>
              </a:ext>
            </a:extLst>
          </p:cNvPr>
          <p:cNvSpPr>
            <a:spLocks noGrp="1"/>
          </p:cNvSpPr>
          <p:nvPr>
            <p:ph idx="1"/>
          </p:nvPr>
        </p:nvSpPr>
        <p:spPr>
          <a:xfrm>
            <a:off x="2058330" y="1600200"/>
            <a:ext cx="6628470" cy="4399616"/>
          </a:xfrm>
        </p:spPr>
        <p:txBody>
          <a:bodyPr>
            <a:normAutofit lnSpcReduction="10000"/>
          </a:bodyPr>
          <a:lstStyle/>
          <a:p>
            <a:r>
              <a:rPr lang="en-US" sz="3600" dirty="0"/>
              <a:t>Keep an orderly process</a:t>
            </a:r>
          </a:p>
          <a:p>
            <a:r>
              <a:rPr lang="en-US" sz="3600" dirty="0"/>
              <a:t>Expedite business</a:t>
            </a:r>
          </a:p>
          <a:p>
            <a:r>
              <a:rPr lang="en-US" sz="3600" dirty="0"/>
              <a:t>Keep the organization focused on its goals and principles</a:t>
            </a:r>
          </a:p>
          <a:p>
            <a:r>
              <a:rPr lang="en-US" sz="3600" dirty="0"/>
              <a:t>Understand the basics 	</a:t>
            </a:r>
          </a:p>
          <a:p>
            <a:r>
              <a:rPr lang="en-US" sz="3600" dirty="0"/>
              <a:t>Get Robert’s Rules of Order Book or Pamphlet</a:t>
            </a:r>
          </a:p>
        </p:txBody>
      </p:sp>
      <p:pic>
        <p:nvPicPr>
          <p:cNvPr id="4" name="Picture 3">
            <a:extLst>
              <a:ext uri="{FF2B5EF4-FFF2-40B4-BE49-F238E27FC236}">
                <a16:creationId xmlns:a16="http://schemas.microsoft.com/office/drawing/2014/main" id="{2827E48D-93AF-4651-59F7-5B073290A6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00443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0D614-1EB4-9BCF-F1F2-0BDCD7543B0F}"/>
              </a:ext>
            </a:extLst>
          </p:cNvPr>
          <p:cNvSpPr>
            <a:spLocks noGrp="1"/>
          </p:cNvSpPr>
          <p:nvPr>
            <p:ph type="title"/>
          </p:nvPr>
        </p:nvSpPr>
        <p:spPr>
          <a:xfrm>
            <a:off x="982133" y="457201"/>
            <a:ext cx="7704667" cy="1142999"/>
          </a:xfrm>
        </p:spPr>
        <p:txBody>
          <a:bodyPr/>
          <a:lstStyle/>
          <a:p>
            <a:r>
              <a:rPr lang="en-US" b="1" dirty="0"/>
              <a:t>Robert’s Rules of Order</a:t>
            </a:r>
          </a:p>
        </p:txBody>
      </p:sp>
      <p:sp>
        <p:nvSpPr>
          <p:cNvPr id="3" name="Content Placeholder 2">
            <a:extLst>
              <a:ext uri="{FF2B5EF4-FFF2-40B4-BE49-F238E27FC236}">
                <a16:creationId xmlns:a16="http://schemas.microsoft.com/office/drawing/2014/main" id="{47BAF99B-ECD3-A169-9A3E-287F0C1B1740}"/>
              </a:ext>
            </a:extLst>
          </p:cNvPr>
          <p:cNvSpPr>
            <a:spLocks noGrp="1"/>
          </p:cNvSpPr>
          <p:nvPr>
            <p:ph idx="1"/>
          </p:nvPr>
        </p:nvSpPr>
        <p:spPr>
          <a:xfrm>
            <a:off x="982133" y="1447800"/>
            <a:ext cx="7704667" cy="4552016"/>
          </a:xfrm>
        </p:spPr>
        <p:txBody>
          <a:bodyPr>
            <a:normAutofit/>
          </a:bodyPr>
          <a:lstStyle/>
          <a:p>
            <a:r>
              <a:rPr lang="en-US" sz="3200" dirty="0"/>
              <a:t>1</a:t>
            </a:r>
            <a:r>
              <a:rPr lang="en-US" sz="3200" baseline="30000" dirty="0"/>
              <a:t>st</a:t>
            </a:r>
            <a:r>
              <a:rPr lang="en-US" sz="3200" dirty="0"/>
              <a:t> Edition written in 1876 by General Henry M. Robert for English Parliament (AKA Parliamentary Procedures)</a:t>
            </a:r>
          </a:p>
          <a:p>
            <a:r>
              <a:rPr lang="en-US" sz="3200" dirty="0"/>
              <a:t>Latest is 11</a:t>
            </a:r>
            <a:r>
              <a:rPr lang="en-US" sz="3200" baseline="30000" dirty="0"/>
              <a:t>th</a:t>
            </a:r>
            <a:r>
              <a:rPr lang="en-US" sz="3200" dirty="0"/>
              <a:t> Ed.</a:t>
            </a:r>
          </a:p>
          <a:p>
            <a:r>
              <a:rPr lang="en-US" sz="3200" dirty="0"/>
              <a:t>Robert’s Rules of Order Newly Revised “In Brief” is a very handy guide for use.</a:t>
            </a:r>
          </a:p>
          <a:p>
            <a:endParaRPr lang="en-US" sz="3600" dirty="0"/>
          </a:p>
        </p:txBody>
      </p:sp>
      <p:pic>
        <p:nvPicPr>
          <p:cNvPr id="4" name="Picture 3">
            <a:extLst>
              <a:ext uri="{FF2B5EF4-FFF2-40B4-BE49-F238E27FC236}">
                <a16:creationId xmlns:a16="http://schemas.microsoft.com/office/drawing/2014/main" id="{C60EA538-E859-F85F-DA15-D89DB64C72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75765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A5802-B52C-B59F-7D7D-793DFAAA41C9}"/>
              </a:ext>
            </a:extLst>
          </p:cNvPr>
          <p:cNvSpPr>
            <a:spLocks noGrp="1"/>
          </p:cNvSpPr>
          <p:nvPr>
            <p:ph type="title"/>
          </p:nvPr>
        </p:nvSpPr>
        <p:spPr>
          <a:xfrm>
            <a:off x="982133" y="457201"/>
            <a:ext cx="7704667" cy="1219199"/>
          </a:xfrm>
        </p:spPr>
        <p:txBody>
          <a:bodyPr/>
          <a:lstStyle/>
          <a:p>
            <a:r>
              <a:rPr lang="en-US" b="1" dirty="0"/>
              <a:t>Why Use Robert’s Rules?</a:t>
            </a:r>
          </a:p>
        </p:txBody>
      </p:sp>
      <p:sp>
        <p:nvSpPr>
          <p:cNvPr id="3" name="Content Placeholder 2">
            <a:extLst>
              <a:ext uri="{FF2B5EF4-FFF2-40B4-BE49-F238E27FC236}">
                <a16:creationId xmlns:a16="http://schemas.microsoft.com/office/drawing/2014/main" id="{21207592-4202-1E4D-F53C-D330E315C6E8}"/>
              </a:ext>
            </a:extLst>
          </p:cNvPr>
          <p:cNvSpPr>
            <a:spLocks noGrp="1"/>
          </p:cNvSpPr>
          <p:nvPr>
            <p:ph idx="1"/>
          </p:nvPr>
        </p:nvSpPr>
        <p:spPr>
          <a:xfrm>
            <a:off x="982133" y="1676400"/>
            <a:ext cx="7704667" cy="4323416"/>
          </a:xfrm>
        </p:spPr>
        <p:txBody>
          <a:bodyPr>
            <a:normAutofit/>
          </a:bodyPr>
          <a:lstStyle/>
          <a:p>
            <a:r>
              <a:rPr lang="en-US" sz="3200" dirty="0"/>
              <a:t>Provides a standard order of business for large meetings to operate and function.</a:t>
            </a:r>
          </a:p>
          <a:p>
            <a:pPr lvl="1"/>
            <a:r>
              <a:rPr lang="en-US" sz="3200" dirty="0"/>
              <a:t>Allows majority to decide and minority to be heard</a:t>
            </a:r>
          </a:p>
          <a:p>
            <a:r>
              <a:rPr lang="en-US" sz="3200" dirty="0"/>
              <a:t>More at the end of this presentation</a:t>
            </a:r>
          </a:p>
        </p:txBody>
      </p:sp>
      <p:pic>
        <p:nvPicPr>
          <p:cNvPr id="4" name="Picture 3">
            <a:extLst>
              <a:ext uri="{FF2B5EF4-FFF2-40B4-BE49-F238E27FC236}">
                <a16:creationId xmlns:a16="http://schemas.microsoft.com/office/drawing/2014/main" id="{25E31B52-A2E9-0FE0-3CF8-5200EF1426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28600" y="5595191"/>
            <a:ext cx="1829730" cy="1154015"/>
          </a:xfrm>
          <a:prstGeom prst="rect">
            <a:avLst/>
          </a:prstGeom>
        </p:spPr>
      </p:pic>
    </p:spTree>
    <p:extLst>
      <p:ext uri="{BB962C8B-B14F-4D97-AF65-F5344CB8AC3E}">
        <p14:creationId xmlns:p14="http://schemas.microsoft.com/office/powerpoint/2010/main" val="26222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1481</TotalTime>
  <Words>2216</Words>
  <Application>Microsoft Office PowerPoint</Application>
  <PresentationFormat>On-screen Show (4:3)</PresentationFormat>
  <Paragraphs>231</Paragraphs>
  <Slides>28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Black</vt:lpstr>
      <vt:lpstr>Calibri</vt:lpstr>
      <vt:lpstr>Corbel</vt:lpstr>
      <vt:lpstr>Roboto</vt:lpstr>
      <vt:lpstr>Parallax</vt:lpstr>
      <vt:lpstr>How to Run an Effective Meeting  MidWinter 2023</vt:lpstr>
      <vt:lpstr>Overview</vt:lpstr>
      <vt:lpstr>Who Runs the Post?</vt:lpstr>
      <vt:lpstr>Resources and Essential Tools</vt:lpstr>
      <vt:lpstr> Preparing for a Meeting</vt:lpstr>
      <vt:lpstr>Set up Meeting Room</vt:lpstr>
      <vt:lpstr>Parliamentary Procedures </vt:lpstr>
      <vt:lpstr>Robert’s Rules of Order</vt:lpstr>
      <vt:lpstr>Why Use Robert’s Rules?</vt:lpstr>
      <vt:lpstr>Conduct of Members During the Meeting</vt:lpstr>
      <vt:lpstr>The Commander’s Role</vt:lpstr>
      <vt:lpstr>Opening Ceremonies</vt:lpstr>
      <vt:lpstr>Order of Business</vt:lpstr>
      <vt:lpstr>Order of Business (cont.)</vt:lpstr>
      <vt:lpstr>Closing the Meeting</vt:lpstr>
      <vt:lpstr>More on Robert’s Rules</vt:lpstr>
      <vt:lpstr>Motions</vt:lpstr>
      <vt:lpstr>Types of Motions</vt:lpstr>
      <vt:lpstr>   How to Present Motions</vt:lpstr>
      <vt:lpstr>General Rules of Debate and Voting</vt:lpstr>
      <vt:lpstr>General Rules of Debate and Voting (cont.)</vt:lpstr>
      <vt:lpstr>Methods of Voting</vt:lpstr>
      <vt:lpstr>Tabling a Motion</vt:lpstr>
      <vt:lpstr>Postponing a Motion</vt:lpstr>
      <vt:lpstr>Points</vt:lpstr>
      <vt:lpstr>Other Meeting Guidelines/Considerations</vt:lpstr>
      <vt:lpstr>Quorum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Fuller</dc:creator>
  <cp:lastModifiedBy>Krisma DeWitt</cp:lastModifiedBy>
  <cp:revision>96</cp:revision>
  <cp:lastPrinted>2021-06-21T20:06:42Z</cp:lastPrinted>
  <dcterms:created xsi:type="dcterms:W3CDTF">2020-07-16T03:43:18Z</dcterms:created>
  <dcterms:modified xsi:type="dcterms:W3CDTF">2023-01-25T21:23:28Z</dcterms:modified>
</cp:coreProperties>
</file>