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8"/>
  </p:notesMasterIdLst>
  <p:sldIdLst>
    <p:sldId id="269" r:id="rId2"/>
    <p:sldId id="304" r:id="rId3"/>
    <p:sldId id="300" r:id="rId4"/>
    <p:sldId id="286" r:id="rId5"/>
    <p:sldId id="305" r:id="rId6"/>
    <p:sldId id="281" r:id="rId7"/>
    <p:sldId id="284" r:id="rId8"/>
    <p:sldId id="282" r:id="rId9"/>
    <p:sldId id="283" r:id="rId10"/>
    <p:sldId id="294" r:id="rId11"/>
    <p:sldId id="271" r:id="rId12"/>
    <p:sldId id="272" r:id="rId13"/>
    <p:sldId id="287" r:id="rId14"/>
    <p:sldId id="306" r:id="rId15"/>
    <p:sldId id="298" r:id="rId16"/>
    <p:sldId id="290" r:id="rId17"/>
    <p:sldId id="289" r:id="rId18"/>
    <p:sldId id="291" r:id="rId19"/>
    <p:sldId id="293" r:id="rId20"/>
    <p:sldId id="292" r:id="rId21"/>
    <p:sldId id="273" r:id="rId22"/>
    <p:sldId id="265" r:id="rId23"/>
    <p:sldId id="307" r:id="rId24"/>
    <p:sldId id="266" r:id="rId25"/>
    <p:sldId id="296" r:id="rId26"/>
    <p:sldId id="308" r:id="rId27"/>
    <p:sldId id="303" r:id="rId28"/>
    <p:sldId id="285" r:id="rId29"/>
    <p:sldId id="277" r:id="rId30"/>
    <p:sldId id="278" r:id="rId31"/>
    <p:sldId id="279" r:id="rId32"/>
    <p:sldId id="288" r:id="rId33"/>
    <p:sldId id="280" r:id="rId34"/>
    <p:sldId id="275" r:id="rId35"/>
    <p:sldId id="302" r:id="rId36"/>
    <p:sldId id="27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808" autoAdjust="0"/>
  </p:normalViewPr>
  <p:slideViewPr>
    <p:cSldViewPr>
      <p:cViewPr varScale="1">
        <p:scale>
          <a:sx n="43" d="100"/>
          <a:sy n="43" d="100"/>
        </p:scale>
        <p:origin x="253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34" tIns="45717" rIns="91434" bIns="45717" rtlCol="0"/>
          <a:lstStyle>
            <a:lvl1pPr algn="r">
              <a:defRPr sz="1200"/>
            </a:lvl1pPr>
          </a:lstStyle>
          <a:p>
            <a:fld id="{9F9575C2-D2FB-45D9-AC4A-C1F67824FB50}" type="datetimeFigureOut">
              <a:rPr lang="en-US" smtClean="0"/>
              <a:pPr/>
              <a:t>6/21/2021</a:t>
            </a:fld>
            <a:endParaRPr lang="en-US"/>
          </a:p>
        </p:txBody>
      </p:sp>
      <p:sp>
        <p:nvSpPr>
          <p:cNvPr id="4" name="Slide Image Placeholder 3"/>
          <p:cNvSpPr>
            <a:spLocks noGrp="1" noRot="1" noChangeAspect="1"/>
          </p:cNvSpPr>
          <p:nvPr>
            <p:ph type="sldImg" idx="2"/>
          </p:nvPr>
        </p:nvSpPr>
        <p:spPr>
          <a:xfrm>
            <a:off x="1373188" y="1144588"/>
            <a:ext cx="4111625" cy="3084512"/>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4" tIns="45717" rIns="91434" bIns="45717" rtlCol="0" anchor="b"/>
          <a:lstStyle>
            <a:lvl1pPr algn="r">
              <a:defRPr sz="1200"/>
            </a:lvl1pPr>
          </a:lstStyle>
          <a:p>
            <a:fld id="{35C5D0D7-ABC6-4FF9-B105-2B0B5BF8A9D8}" type="slidenum">
              <a:rPr lang="en-US" smtClean="0"/>
              <a:pPr/>
              <a:t>‹#›</a:t>
            </a:fld>
            <a:endParaRPr lang="en-US"/>
          </a:p>
        </p:txBody>
      </p:sp>
    </p:spTree>
    <p:extLst>
      <p:ext uri="{BB962C8B-B14F-4D97-AF65-F5344CB8AC3E}">
        <p14:creationId xmlns:p14="http://schemas.microsoft.com/office/powerpoint/2010/main" val="110688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egion.org/trai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introduce yourself, and if members are new to the post home, familiarize them with the facility. The purpose of this presentation is to familiarize new members with policies, procedures, expectations, and customs of the American Legion.</a:t>
            </a:r>
          </a:p>
        </p:txBody>
      </p:sp>
      <p:sp>
        <p:nvSpPr>
          <p:cNvPr id="4" name="Slide Number Placeholder 3"/>
          <p:cNvSpPr>
            <a:spLocks noGrp="1"/>
          </p:cNvSpPr>
          <p:nvPr>
            <p:ph type="sldNum" sz="quarter" idx="5"/>
          </p:nvPr>
        </p:nvSpPr>
        <p:spPr/>
        <p:txBody>
          <a:bodyPr/>
          <a:lstStyle/>
          <a:p>
            <a:fld id="{35C5D0D7-ABC6-4FF9-B105-2B0B5BF8A9D8}" type="slidenum">
              <a:rPr lang="en-US" smtClean="0"/>
              <a:pPr/>
              <a:t>1</a:t>
            </a:fld>
            <a:endParaRPr lang="en-US"/>
          </a:p>
        </p:txBody>
      </p:sp>
    </p:spTree>
    <p:extLst>
      <p:ext uri="{BB962C8B-B14F-4D97-AF65-F5344CB8AC3E}">
        <p14:creationId xmlns:p14="http://schemas.microsoft.com/office/powerpoint/2010/main" val="65751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595959"/>
                </a:solidFill>
                <a:effectLst/>
                <a:latin typeface="Arial" panose="020B0604020202020204" pitchFamily="34" charset="0"/>
              </a:rPr>
              <a:t>Basic Training course.</a:t>
            </a:r>
            <a:r>
              <a:rPr lang="en-US" b="0" i="0" dirty="0">
                <a:solidFill>
                  <a:srgbClr val="595959"/>
                </a:solidFill>
                <a:effectLst/>
                <a:latin typeface="Arial" panose="020B0604020202020204" pitchFamily="34" charset="0"/>
              </a:rPr>
              <a:t> Have your new and current post members taken The American Legion’s free Basic Training course? The course covers five topics: history and organization; Veterans Affairs &amp; Rehabilitation; National Security; Americanism; and Children &amp; Youth. Each topic offers ways in which American Legion Family members can advance the organization’s values and services in their local communities.</a:t>
            </a:r>
          </a:p>
          <a:p>
            <a:pPr algn="l"/>
            <a:r>
              <a:rPr lang="en-US" b="0" i="0" dirty="0">
                <a:solidFill>
                  <a:srgbClr val="595959"/>
                </a:solidFill>
                <a:effectLst/>
                <a:latin typeface="Arial" panose="020B0604020202020204" pitchFamily="34" charset="0"/>
              </a:rPr>
              <a:t>Following a Course Conclusion step in the training program, a 40-question exam is provided. Graduates can download and print a certificate of completion and order a Basic Training Graduate pin from Emblem Sales. Take the Basic Training course online at  </a:t>
            </a:r>
            <a:r>
              <a:rPr lang="en-US" b="0" i="0" u="sng" dirty="0">
                <a:solidFill>
                  <a:srgbClr val="00467F"/>
                </a:solidFill>
                <a:effectLst/>
                <a:latin typeface="Arial" panose="020B0604020202020204" pitchFamily="34" charset="0"/>
                <a:hlinkClick r:id="rId3"/>
              </a:rPr>
              <a:t>www.legion.org/training</a:t>
            </a:r>
            <a:r>
              <a:rPr lang="en-US" b="0" i="0" dirty="0">
                <a:solidFill>
                  <a:srgbClr val="595959"/>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10</a:t>
            </a:fld>
            <a:endParaRPr lang="en-US"/>
          </a:p>
        </p:txBody>
      </p:sp>
    </p:spTree>
    <p:extLst>
      <p:ext uri="{BB962C8B-B14F-4D97-AF65-F5344CB8AC3E}">
        <p14:creationId xmlns:p14="http://schemas.microsoft.com/office/powerpoint/2010/main" val="324067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generalizations, each post may have a different set of responsibilities for its officers. If this is true in your post, discuss those instead of the following.</a:t>
            </a:r>
          </a:p>
          <a:p>
            <a:r>
              <a:rPr lang="en-US" dirty="0"/>
              <a:t>Commander – runs meetings, heads the Executive Committee, Post Liaison with Public (unless post has a Public Relations Officer). </a:t>
            </a:r>
          </a:p>
          <a:p>
            <a:r>
              <a:rPr lang="en-US" dirty="0"/>
              <a:t>Adjutant – Records post meetings, maintains all post records,  handles all paperwork sent to District and State level. All officers send their report to Adjutant. Works closely with membership chair.</a:t>
            </a:r>
          </a:p>
          <a:p>
            <a:r>
              <a:rPr lang="en-US" dirty="0"/>
              <a:t>Vice Commander – normally works with membership recruitment and acts as commander when commander is not available.</a:t>
            </a:r>
          </a:p>
          <a:p>
            <a:r>
              <a:rPr lang="en-US" dirty="0"/>
              <a:t>Finance Officer – in smaller posts handles all Bank and money related matters (however all posts should have 2 signature required for disbursement of funds). In larger posts that have an accountant, in charge of overseeing accounts.</a:t>
            </a:r>
          </a:p>
          <a:p>
            <a:r>
              <a:rPr lang="en-US" dirty="0"/>
              <a:t>Chaplin – in charge of well being of members and family, job may include condolence cards, get well cards, visiting sick members, working with funeral homes to honor our fallen.</a:t>
            </a:r>
          </a:p>
          <a:p>
            <a:r>
              <a:rPr lang="en-US" dirty="0"/>
              <a:t>Sergeant at Arms – maintains order in meetings, checks membership at meetings, in charge of color guard for flag ceremonies, escorts guests to front of meetings.</a:t>
            </a:r>
          </a:p>
          <a:p>
            <a:r>
              <a:rPr lang="en-US" dirty="0"/>
              <a:t>Historian – keeps a record of post activities.</a:t>
            </a:r>
          </a:p>
          <a:p>
            <a:r>
              <a:rPr lang="en-US" dirty="0"/>
              <a:t>Service Officer – works as liaison to County Service Officer, also works with veterans contacting the post for help.</a:t>
            </a:r>
          </a:p>
          <a:p>
            <a:r>
              <a:rPr lang="en-US" dirty="0"/>
              <a:t>Athletic Officer – in charge of youth sports programs such as Legion Baseball</a:t>
            </a:r>
          </a:p>
        </p:txBody>
      </p:sp>
      <p:sp>
        <p:nvSpPr>
          <p:cNvPr id="4" name="Slide Number Placeholder 3"/>
          <p:cNvSpPr>
            <a:spLocks noGrp="1"/>
          </p:cNvSpPr>
          <p:nvPr>
            <p:ph type="sldNum" sz="quarter" idx="5"/>
          </p:nvPr>
        </p:nvSpPr>
        <p:spPr/>
        <p:txBody>
          <a:bodyPr/>
          <a:lstStyle/>
          <a:p>
            <a:fld id="{35C5D0D7-ABC6-4FF9-B105-2B0B5BF8A9D8}" type="slidenum">
              <a:rPr lang="en-US" smtClean="0"/>
              <a:pPr/>
              <a:t>11</a:t>
            </a:fld>
            <a:endParaRPr lang="en-US"/>
          </a:p>
        </p:txBody>
      </p:sp>
    </p:spTree>
    <p:extLst>
      <p:ext uri="{BB962C8B-B14F-4D97-AF65-F5344CB8AC3E}">
        <p14:creationId xmlns:p14="http://schemas.microsoft.com/office/powerpoint/2010/main" val="72592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describe what you do in your post if different than below.</a:t>
            </a:r>
          </a:p>
          <a:p>
            <a:r>
              <a:rPr lang="en-US" dirty="0"/>
              <a:t>Americanism Chair – in charge of all youth education programs including Oratorical contest, Boys State program, Youth Trooper, youth baseball, sharpshooter program, Flag Education, any other program assigned by Commander</a:t>
            </a:r>
          </a:p>
          <a:p>
            <a:r>
              <a:rPr lang="en-US" dirty="0"/>
              <a:t>Membership Committee – works to organize programs to help retain and recruit members </a:t>
            </a:r>
          </a:p>
          <a:p>
            <a:r>
              <a:rPr lang="en-US" dirty="0"/>
              <a:t>Finance Committee – has responsibility to oversee Post expenditures in larger posts</a:t>
            </a:r>
          </a:p>
        </p:txBody>
      </p:sp>
      <p:sp>
        <p:nvSpPr>
          <p:cNvPr id="4" name="Slide Number Placeholder 3"/>
          <p:cNvSpPr>
            <a:spLocks noGrp="1"/>
          </p:cNvSpPr>
          <p:nvPr>
            <p:ph type="sldNum" sz="quarter" idx="5"/>
          </p:nvPr>
        </p:nvSpPr>
        <p:spPr/>
        <p:txBody>
          <a:bodyPr/>
          <a:lstStyle/>
          <a:p>
            <a:fld id="{35C5D0D7-ABC6-4FF9-B105-2B0B5BF8A9D8}" type="slidenum">
              <a:rPr lang="en-US" smtClean="0"/>
              <a:pPr/>
              <a:t>12</a:t>
            </a:fld>
            <a:endParaRPr lang="en-US"/>
          </a:p>
        </p:txBody>
      </p:sp>
    </p:spTree>
    <p:extLst>
      <p:ext uri="{BB962C8B-B14F-4D97-AF65-F5344CB8AC3E}">
        <p14:creationId xmlns:p14="http://schemas.microsoft.com/office/powerpoint/2010/main" val="33489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Legion Riders – Motorcycle riders who perform flag lines and escorts, also organize rides among its members</a:t>
            </a:r>
          </a:p>
          <a:p>
            <a:endParaRPr lang="en-US" dirty="0"/>
          </a:p>
          <a:p>
            <a:pPr algn="l"/>
            <a:r>
              <a:rPr lang="en-US" b="0" i="0" dirty="0">
                <a:solidFill>
                  <a:srgbClr val="FFFFFF"/>
                </a:solidFill>
                <a:effectLst/>
                <a:latin typeface="Roboto Slab"/>
              </a:rPr>
              <a:t>Sons of The American Legion – sons, grandsons, great grandsons, </a:t>
            </a:r>
            <a:r>
              <a:rPr lang="en-US" b="0" i="0" dirty="0" err="1">
                <a:solidFill>
                  <a:srgbClr val="FFFFFF"/>
                </a:solidFill>
                <a:effectLst/>
                <a:latin typeface="Roboto Slab"/>
              </a:rPr>
              <a:t>etc</a:t>
            </a:r>
            <a:r>
              <a:rPr lang="en-US" b="0" i="0" dirty="0">
                <a:solidFill>
                  <a:srgbClr val="FFFFFF"/>
                </a:solidFill>
                <a:effectLst/>
                <a:latin typeface="Roboto Slab"/>
              </a:rPr>
              <a:t> are eligible for membership</a:t>
            </a:r>
          </a:p>
          <a:p>
            <a:pPr algn="l"/>
            <a:r>
              <a:rPr lang="en-US" b="0" i="0" dirty="0">
                <a:solidFill>
                  <a:srgbClr val="FFFFFF"/>
                </a:solidFill>
                <a:effectLst/>
                <a:latin typeface="Arial" panose="020B0604020202020204" pitchFamily="34" charset="0"/>
              </a:rPr>
              <a:t>Founded in 1932, Sons of The American Legion exists to honor the service and sacrifice of Legionnaires</a:t>
            </a:r>
          </a:p>
          <a:p>
            <a:endParaRPr lang="en-US" dirty="0"/>
          </a:p>
          <a:p>
            <a:r>
              <a:rPr lang="en-US" dirty="0"/>
              <a:t>American Legion Auxiliary -  close relative to Veteran, mission is to support the Post</a:t>
            </a:r>
          </a:p>
        </p:txBody>
      </p:sp>
      <p:sp>
        <p:nvSpPr>
          <p:cNvPr id="4" name="Slide Number Placeholder 3"/>
          <p:cNvSpPr>
            <a:spLocks noGrp="1"/>
          </p:cNvSpPr>
          <p:nvPr>
            <p:ph type="sldNum" sz="quarter" idx="5"/>
          </p:nvPr>
        </p:nvSpPr>
        <p:spPr/>
        <p:txBody>
          <a:bodyPr/>
          <a:lstStyle/>
          <a:p>
            <a:fld id="{35C5D0D7-ABC6-4FF9-B105-2B0B5BF8A9D8}" type="slidenum">
              <a:rPr lang="en-US" smtClean="0"/>
              <a:pPr/>
              <a:t>13</a:t>
            </a:fld>
            <a:endParaRPr lang="en-US"/>
          </a:p>
        </p:txBody>
      </p:sp>
    </p:spTree>
    <p:extLst>
      <p:ext uri="{BB962C8B-B14F-4D97-AF65-F5344CB8AC3E}">
        <p14:creationId xmlns:p14="http://schemas.microsoft.com/office/powerpoint/2010/main" val="3487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important times when members of the American Legion gather to conduct the business of the organization.</a:t>
            </a:r>
          </a:p>
        </p:txBody>
      </p:sp>
      <p:sp>
        <p:nvSpPr>
          <p:cNvPr id="4" name="Slide Number Placeholder 3"/>
          <p:cNvSpPr>
            <a:spLocks noGrp="1"/>
          </p:cNvSpPr>
          <p:nvPr>
            <p:ph type="sldNum" sz="quarter" idx="5"/>
          </p:nvPr>
        </p:nvSpPr>
        <p:spPr/>
        <p:txBody>
          <a:bodyPr/>
          <a:lstStyle/>
          <a:p>
            <a:fld id="{35C5D0D7-ABC6-4FF9-B105-2B0B5BF8A9D8}" type="slidenum">
              <a:rPr lang="en-US" smtClean="0"/>
              <a:pPr/>
              <a:t>14</a:t>
            </a:fld>
            <a:endParaRPr lang="en-US"/>
          </a:p>
        </p:txBody>
      </p:sp>
    </p:spTree>
    <p:extLst>
      <p:ext uri="{BB962C8B-B14F-4D97-AF65-F5344CB8AC3E}">
        <p14:creationId xmlns:p14="http://schemas.microsoft.com/office/powerpoint/2010/main" val="347770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your Post</a:t>
            </a:r>
          </a:p>
        </p:txBody>
      </p:sp>
      <p:sp>
        <p:nvSpPr>
          <p:cNvPr id="4" name="Slide Number Placeholder 3"/>
          <p:cNvSpPr>
            <a:spLocks noGrp="1"/>
          </p:cNvSpPr>
          <p:nvPr>
            <p:ph type="sldNum" sz="quarter" idx="5"/>
          </p:nvPr>
        </p:nvSpPr>
        <p:spPr/>
        <p:txBody>
          <a:bodyPr/>
          <a:lstStyle/>
          <a:p>
            <a:fld id="{35C5D0D7-ABC6-4FF9-B105-2B0B5BF8A9D8}" type="slidenum">
              <a:rPr lang="en-US" smtClean="0"/>
              <a:pPr/>
              <a:t>15</a:t>
            </a:fld>
            <a:endParaRPr lang="en-US"/>
          </a:p>
        </p:txBody>
      </p:sp>
    </p:spTree>
    <p:extLst>
      <p:ext uri="{BB962C8B-B14F-4D97-AF65-F5344CB8AC3E}">
        <p14:creationId xmlns:p14="http://schemas.microsoft.com/office/powerpoint/2010/main" val="316146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MidWinter Conference is generally help in February. It is an opportunity to get to know </a:t>
            </a:r>
            <a:r>
              <a:rPr lang="en-US" dirty="0" err="1"/>
              <a:t>legionnaries</a:t>
            </a:r>
            <a:r>
              <a:rPr lang="en-US" dirty="0"/>
              <a:t> form all over the state. There social activities such as the Go-Getter reception and various speakers. The National Commander often attends this conference. There are also training opportunities for members on various topics of interest to individual legionnaires and posts.</a:t>
            </a:r>
          </a:p>
        </p:txBody>
      </p:sp>
      <p:sp>
        <p:nvSpPr>
          <p:cNvPr id="4" name="Slide Number Placeholder 3"/>
          <p:cNvSpPr>
            <a:spLocks noGrp="1"/>
          </p:cNvSpPr>
          <p:nvPr>
            <p:ph type="sldNum" sz="quarter" idx="5"/>
          </p:nvPr>
        </p:nvSpPr>
        <p:spPr/>
        <p:txBody>
          <a:bodyPr/>
          <a:lstStyle/>
          <a:p>
            <a:fld id="{35C5D0D7-ABC6-4FF9-B105-2B0B5BF8A9D8}" type="slidenum">
              <a:rPr lang="en-US" smtClean="0"/>
              <a:pPr/>
              <a:t>16</a:t>
            </a:fld>
            <a:endParaRPr lang="en-US"/>
          </a:p>
        </p:txBody>
      </p:sp>
    </p:spTree>
    <p:extLst>
      <p:ext uri="{BB962C8B-B14F-4D97-AF65-F5344CB8AC3E}">
        <p14:creationId xmlns:p14="http://schemas.microsoft.com/office/powerpoint/2010/main" val="10243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17</a:t>
            </a:fld>
            <a:endParaRPr lang="en-US"/>
          </a:p>
        </p:txBody>
      </p:sp>
    </p:spTree>
    <p:extLst>
      <p:ext uri="{BB962C8B-B14F-4D97-AF65-F5344CB8AC3E}">
        <p14:creationId xmlns:p14="http://schemas.microsoft.com/office/powerpoint/2010/main" val="299144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(state) convenes an annual convention each year in June to conduct the business of the Department. There are many activities that are held in conjunction with the Convention. Prior to the start of the convention, there are several committee and commission meetings. The agenda can be found in the Up to Now as the convention time nears each year. On the Friday before the convention, Convention Committees meet to discuss Resolutions that have been submitted for consideration. There is usually a Joint Banquet and Reception with the Auxiliary. The Business of the Convention begins on Saturday and continues through Sunday noonish. There are numerous reports and speakers that update members on what is happening in the American Legion and related entities. Saturday evening there is generally a Foundation Fun </a:t>
            </a:r>
            <a:r>
              <a:rPr lang="en-US"/>
              <a:t>Auction.</a:t>
            </a:r>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18</a:t>
            </a:fld>
            <a:endParaRPr lang="en-US"/>
          </a:p>
        </p:txBody>
      </p:sp>
    </p:spTree>
    <p:extLst>
      <p:ext uri="{BB962C8B-B14F-4D97-AF65-F5344CB8AC3E}">
        <p14:creationId xmlns:p14="http://schemas.microsoft.com/office/powerpoint/2010/main" val="279560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19</a:t>
            </a:fld>
            <a:endParaRPr lang="en-US"/>
          </a:p>
        </p:txBody>
      </p:sp>
    </p:spTree>
    <p:extLst>
      <p:ext uri="{BB962C8B-B14F-4D97-AF65-F5344CB8AC3E}">
        <p14:creationId xmlns:p14="http://schemas.microsoft.com/office/powerpoint/2010/main" val="14930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topics that will be covered in this presentation. You may choose to modify the presentation topics to meet the needs of the audience.</a:t>
            </a:r>
          </a:p>
        </p:txBody>
      </p:sp>
      <p:sp>
        <p:nvSpPr>
          <p:cNvPr id="4" name="Slide Number Placeholder 3"/>
          <p:cNvSpPr>
            <a:spLocks noGrp="1"/>
          </p:cNvSpPr>
          <p:nvPr>
            <p:ph type="sldNum" sz="quarter" idx="5"/>
          </p:nvPr>
        </p:nvSpPr>
        <p:spPr/>
        <p:txBody>
          <a:bodyPr/>
          <a:lstStyle/>
          <a:p>
            <a:fld id="{35C5D0D7-ABC6-4FF9-B105-2B0B5BF8A9D8}" type="slidenum">
              <a:rPr lang="en-US" smtClean="0"/>
              <a:pPr/>
              <a:t>2</a:t>
            </a:fld>
            <a:endParaRPr lang="en-US"/>
          </a:p>
        </p:txBody>
      </p:sp>
    </p:spTree>
    <p:extLst>
      <p:ext uri="{BB962C8B-B14F-4D97-AF65-F5344CB8AC3E}">
        <p14:creationId xmlns:p14="http://schemas.microsoft.com/office/powerpoint/2010/main" val="396005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20</a:t>
            </a:fld>
            <a:endParaRPr lang="en-US"/>
          </a:p>
        </p:txBody>
      </p:sp>
    </p:spTree>
    <p:extLst>
      <p:ext uri="{BB962C8B-B14F-4D97-AF65-F5344CB8AC3E}">
        <p14:creationId xmlns:p14="http://schemas.microsoft.com/office/powerpoint/2010/main" val="312882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21</a:t>
            </a:fld>
            <a:endParaRPr lang="en-US"/>
          </a:p>
        </p:txBody>
      </p:sp>
    </p:spTree>
    <p:extLst>
      <p:ext uri="{BB962C8B-B14F-4D97-AF65-F5344CB8AC3E}">
        <p14:creationId xmlns:p14="http://schemas.microsoft.com/office/powerpoint/2010/main" val="238092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print this poem as a handout.</a:t>
            </a:r>
          </a:p>
        </p:txBody>
      </p:sp>
      <p:sp>
        <p:nvSpPr>
          <p:cNvPr id="4" name="Slide Number Placeholder 3"/>
          <p:cNvSpPr>
            <a:spLocks noGrp="1"/>
          </p:cNvSpPr>
          <p:nvPr>
            <p:ph type="sldNum" sz="quarter" idx="5"/>
          </p:nvPr>
        </p:nvSpPr>
        <p:spPr/>
        <p:txBody>
          <a:bodyPr/>
          <a:lstStyle/>
          <a:p>
            <a:fld id="{35C5D0D7-ABC6-4FF9-B105-2B0B5BF8A9D8}" type="slidenum">
              <a:rPr lang="en-US" smtClean="0"/>
              <a:pPr/>
              <a:t>22</a:t>
            </a:fld>
            <a:endParaRPr lang="en-US"/>
          </a:p>
        </p:txBody>
      </p:sp>
    </p:spTree>
    <p:extLst>
      <p:ext uri="{BB962C8B-B14F-4D97-AF65-F5344CB8AC3E}">
        <p14:creationId xmlns:p14="http://schemas.microsoft.com/office/powerpoint/2010/main" val="369685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23</a:t>
            </a:fld>
            <a:endParaRPr lang="en-US"/>
          </a:p>
        </p:txBody>
      </p:sp>
    </p:spTree>
    <p:extLst>
      <p:ext uri="{BB962C8B-B14F-4D97-AF65-F5344CB8AC3E}">
        <p14:creationId xmlns:p14="http://schemas.microsoft.com/office/powerpoint/2010/main" val="334796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600" dirty="0">
                <a:solidFill>
                  <a:srgbClr val="000000"/>
                </a:solidFill>
                <a:latin typeface="Gill Sans MT" panose="020B0502020104020203" pitchFamily="34" charset="0"/>
              </a:rPr>
              <a:t>The left side (emblem side) of the cap is reserved only for the Legion emblem, city, county, district, or state lettering.</a:t>
            </a:r>
          </a:p>
          <a:p>
            <a:pPr>
              <a:buFont typeface="Arial" panose="020B0604020202020204" pitchFamily="34" charset="0"/>
              <a:buChar char="•"/>
            </a:pPr>
            <a:r>
              <a:rPr lang="en-US" sz="2600" dirty="0">
                <a:solidFill>
                  <a:srgbClr val="000000"/>
                </a:solidFill>
                <a:latin typeface="Gill Sans MT" panose="020B0502020104020203" pitchFamily="34" charset="0"/>
              </a:rPr>
              <a:t>If desired, the following items must be placed on the right side of the cap:</a:t>
            </a:r>
          </a:p>
          <a:p>
            <a:pPr marL="742898" lvl="1" indent="-285730">
              <a:buFont typeface="Courier New" panose="02070309020205020404" pitchFamily="49" charset="0"/>
              <a:buChar char="o"/>
            </a:pPr>
            <a:r>
              <a:rPr lang="en-US" sz="2300" dirty="0">
                <a:solidFill>
                  <a:srgbClr val="000000"/>
                </a:solidFill>
                <a:latin typeface="Gill Sans MT" panose="020B0502020104020203" pitchFamily="34" charset="0"/>
              </a:rPr>
              <a:t>Additional lettering, restricted to either the name of a Post or to an officer title, such as Past Commander</a:t>
            </a:r>
          </a:p>
          <a:p>
            <a:pPr marL="742898" lvl="1" indent="-285730">
              <a:buFont typeface="Courier New" panose="02070309020205020404" pitchFamily="49" charset="0"/>
              <a:buChar char="o"/>
            </a:pPr>
            <a:r>
              <a:rPr lang="en-US" sz="2300" dirty="0">
                <a:solidFill>
                  <a:srgbClr val="000000"/>
                </a:solidFill>
                <a:latin typeface="Gill Sans MT" panose="020B0502020104020203" pitchFamily="34" charset="0"/>
              </a:rPr>
              <a:t>Cap insignias or badges for past or present officers</a:t>
            </a:r>
          </a:p>
          <a:p>
            <a:pPr marL="742898" lvl="1" indent="-285730">
              <a:buFont typeface="Courier New" panose="02070309020205020404" pitchFamily="49" charset="0"/>
              <a:buChar char="o"/>
            </a:pPr>
            <a:r>
              <a:rPr lang="en-US" sz="2300" dirty="0">
                <a:solidFill>
                  <a:srgbClr val="000000"/>
                </a:solidFill>
                <a:latin typeface="Gill Sans MT" panose="020B0502020104020203" pitchFamily="34" charset="0"/>
              </a:rPr>
              <a:t>Consecutive membership insignia, membership stars, and/or authorized Legion or military service decorations</a:t>
            </a:r>
          </a:p>
          <a:p>
            <a:pPr>
              <a:buFont typeface="Arial" panose="020B0604020202020204" pitchFamily="34" charset="0"/>
              <a:buChar char="•"/>
            </a:pPr>
            <a:r>
              <a:rPr lang="en-US" sz="2600" dirty="0">
                <a:solidFill>
                  <a:srgbClr val="000000"/>
                </a:solidFill>
                <a:latin typeface="Gill Sans MT" panose="020B0502020104020203" pitchFamily="34" charset="0"/>
              </a:rPr>
              <a:t>Names or nicknames of individual members cannot be used on caps.</a:t>
            </a:r>
          </a:p>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24</a:t>
            </a:fld>
            <a:endParaRPr lang="en-US"/>
          </a:p>
        </p:txBody>
      </p:sp>
    </p:spTree>
    <p:extLst>
      <p:ext uri="{BB962C8B-B14F-4D97-AF65-F5344CB8AC3E}">
        <p14:creationId xmlns:p14="http://schemas.microsoft.com/office/powerpoint/2010/main" val="328429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rgbClr val="000000"/>
                </a:solidFill>
                <a:latin typeface="Gill Sans MT" panose="020B0502020104020203" pitchFamily="34" charset="0"/>
              </a:rPr>
              <a:t>The Legion uniform cap should be worn by its members only when in attendance at official Legion meetings or ceremonies or as official guests at patriotic or other civil functions or by individuals when officially representing The American Legion on public occasions.</a:t>
            </a:r>
          </a:p>
          <a:p>
            <a:pPr>
              <a:buFont typeface="Arial" panose="020B0604020202020204" pitchFamily="34" charset="0"/>
              <a:buChar char="•"/>
            </a:pPr>
            <a:r>
              <a:rPr lang="en-US" dirty="0">
                <a:solidFill>
                  <a:srgbClr val="000000"/>
                </a:solidFill>
                <a:latin typeface="Gill Sans MT" panose="020B0502020104020203" pitchFamily="34" charset="0"/>
              </a:rPr>
              <a:t>A member is considered to be in uniform if wearing an official Legion uniform cap. Therefore it is not proper to wear the cap while eating a meal at an official Legion or civic luncheon or dinner.</a:t>
            </a:r>
          </a:p>
          <a:p>
            <a:pPr>
              <a:buFont typeface="Arial" panose="020B0604020202020204" pitchFamily="34" charset="0"/>
              <a:buChar char="•"/>
            </a:pPr>
            <a:r>
              <a:rPr lang="en-US" b="0" i="0" dirty="0">
                <a:solidFill>
                  <a:srgbClr val="000000"/>
                </a:solidFill>
                <a:effectLst/>
                <a:latin typeface="Gill Sans MT" panose="020B0502020104020203" pitchFamily="34" charset="0"/>
              </a:rPr>
              <a:t>The cap should be worn in a place of worship only by the Guard of Honor, Color Guard, and Commander of same while in marching order or standing guard. When returned to and seated in pews, the cap should be removed.</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25</a:t>
            </a:fld>
            <a:endParaRPr lang="en-US"/>
          </a:p>
        </p:txBody>
      </p:sp>
    </p:spTree>
    <p:extLst>
      <p:ext uri="{BB962C8B-B14F-4D97-AF65-F5344CB8AC3E}">
        <p14:creationId xmlns:p14="http://schemas.microsoft.com/office/powerpoint/2010/main" val="3149436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dirty="0">
                <a:solidFill>
                  <a:srgbClr val="000000"/>
                </a:solidFill>
                <a:effectLst/>
                <a:latin typeface="Gill Sans MT" panose="020B0502020104020203" pitchFamily="34" charset="0"/>
              </a:rPr>
              <a:t>Legion posts marching in formation into a place of worship should uncover at the door, hold the cap with the right hand over the heart until the arrival in the pews and commanded to take seats, remaining uncovered during the entire service. At the close of the service, upon command, the post shall arise, the members holding the cap with the right hand over the heart will march out of the place of worship and recover after marching through the door.</a:t>
            </a:r>
            <a:endParaRPr lang="en-US" b="0" i="0" dirty="0">
              <a:solidFill>
                <a:srgbClr val="000000"/>
              </a:solidFill>
              <a:effectLst/>
              <a:latin typeface="Arial" panose="020B0604020202020204" pitchFamily="34" charset="0"/>
            </a:endParaRPr>
          </a:p>
          <a:p>
            <a:pPr>
              <a:buFont typeface="Arial" panose="020B0604020202020204" pitchFamily="34" charset="0"/>
              <a:buChar char="•"/>
            </a:pPr>
            <a:r>
              <a:rPr lang="en-US" b="0" i="0" dirty="0">
                <a:solidFill>
                  <a:srgbClr val="000000"/>
                </a:solidFill>
                <a:effectLst/>
                <a:latin typeface="Gill Sans MT" panose="020B0502020104020203" pitchFamily="34" charset="0"/>
              </a:rPr>
              <a:t>Legion members not in formation will uncover upon entering the place of worship and remain uncovered during the entire service and will recover after leaving the place of worship.</a:t>
            </a:r>
            <a:endParaRPr lang="en-US" b="0" i="0" dirty="0">
              <a:solidFill>
                <a:srgbClr val="000000"/>
              </a:solidFill>
              <a:effectLst/>
              <a:latin typeface="Arial" panose="020B0604020202020204" pitchFamily="34" charset="0"/>
            </a:endParaRPr>
          </a:p>
          <a:p>
            <a:pPr>
              <a:buFont typeface="Arial" panose="020B0604020202020204" pitchFamily="34" charset="0"/>
              <a:buChar char="•"/>
            </a:pPr>
            <a:r>
              <a:rPr lang="en-US" b="0" i="0" dirty="0">
                <a:solidFill>
                  <a:srgbClr val="000000"/>
                </a:solidFill>
                <a:effectLst/>
                <a:latin typeface="Gill Sans MT" panose="020B0502020104020203" pitchFamily="34" charset="0"/>
              </a:rPr>
              <a:t>When at a funeral, the cap should be held over the heart as one approaches the casket and is not at any time worn in a place of worship (except by the Guard of Honor, Color Guard, or Commander of same while in marching order or standing guard.) At the graveside, the cap should be held in the right hand over the heart during the entire service. In cold and inclement weather, the cap should not be worn.</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26</a:t>
            </a:fld>
            <a:endParaRPr lang="en-US"/>
          </a:p>
        </p:txBody>
      </p:sp>
    </p:spTree>
    <p:extLst>
      <p:ext uri="{BB962C8B-B14F-4D97-AF65-F5344CB8AC3E}">
        <p14:creationId xmlns:p14="http://schemas.microsoft.com/office/powerpoint/2010/main" val="517573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27</a:t>
            </a:fld>
            <a:endParaRPr lang="en-US"/>
          </a:p>
        </p:txBody>
      </p:sp>
    </p:spTree>
    <p:extLst>
      <p:ext uri="{BB962C8B-B14F-4D97-AF65-F5344CB8AC3E}">
        <p14:creationId xmlns:p14="http://schemas.microsoft.com/office/powerpoint/2010/main" val="2527226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28</a:t>
            </a:fld>
            <a:endParaRPr lang="en-US"/>
          </a:p>
        </p:txBody>
      </p:sp>
    </p:spTree>
    <p:extLst>
      <p:ext uri="{BB962C8B-B14F-4D97-AF65-F5344CB8AC3E}">
        <p14:creationId xmlns:p14="http://schemas.microsoft.com/office/powerpoint/2010/main" val="336215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29</a:t>
            </a:fld>
            <a:endParaRPr lang="en-US"/>
          </a:p>
        </p:txBody>
      </p:sp>
    </p:spTree>
    <p:extLst>
      <p:ext uri="{BB962C8B-B14F-4D97-AF65-F5344CB8AC3E}">
        <p14:creationId xmlns:p14="http://schemas.microsoft.com/office/powerpoint/2010/main" val="269656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tell the audience why you joined and ask some of the attendees their reasons for joining the American Legion.</a:t>
            </a:r>
          </a:p>
        </p:txBody>
      </p:sp>
      <p:sp>
        <p:nvSpPr>
          <p:cNvPr id="4" name="Slide Number Placeholder 3"/>
          <p:cNvSpPr>
            <a:spLocks noGrp="1"/>
          </p:cNvSpPr>
          <p:nvPr>
            <p:ph type="sldNum" sz="quarter" idx="5"/>
          </p:nvPr>
        </p:nvSpPr>
        <p:spPr/>
        <p:txBody>
          <a:bodyPr/>
          <a:lstStyle/>
          <a:p>
            <a:fld id="{35C5D0D7-ABC6-4FF9-B105-2B0B5BF8A9D8}" type="slidenum">
              <a:rPr lang="en-US" smtClean="0"/>
              <a:pPr/>
              <a:t>3</a:t>
            </a:fld>
            <a:endParaRPr lang="en-US"/>
          </a:p>
        </p:txBody>
      </p:sp>
    </p:spTree>
    <p:extLst>
      <p:ext uri="{BB962C8B-B14F-4D97-AF65-F5344CB8AC3E}">
        <p14:creationId xmlns:p14="http://schemas.microsoft.com/office/powerpoint/2010/main" val="25921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30</a:t>
            </a:fld>
            <a:endParaRPr lang="en-US"/>
          </a:p>
        </p:txBody>
      </p:sp>
    </p:spTree>
    <p:extLst>
      <p:ext uri="{BB962C8B-B14F-4D97-AF65-F5344CB8AC3E}">
        <p14:creationId xmlns:p14="http://schemas.microsoft.com/office/powerpoint/2010/main" val="1298585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31</a:t>
            </a:fld>
            <a:endParaRPr lang="en-US"/>
          </a:p>
        </p:txBody>
      </p:sp>
    </p:spTree>
    <p:extLst>
      <p:ext uri="{BB962C8B-B14F-4D97-AF65-F5344CB8AC3E}">
        <p14:creationId xmlns:p14="http://schemas.microsoft.com/office/powerpoint/2010/main" val="3655568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should be displayed on the left side of the cap. In South Dakota we wear a pheasant above the Post number on the right side. Additionally on the right side the member may wear earned pins and awards and ribbons. No nicknames or obscene items are to be worn on the cap.</a:t>
            </a:r>
          </a:p>
        </p:txBody>
      </p:sp>
      <p:sp>
        <p:nvSpPr>
          <p:cNvPr id="4" name="Slide Number Placeholder 3"/>
          <p:cNvSpPr>
            <a:spLocks noGrp="1"/>
          </p:cNvSpPr>
          <p:nvPr>
            <p:ph type="sldNum" sz="quarter" idx="5"/>
          </p:nvPr>
        </p:nvSpPr>
        <p:spPr/>
        <p:txBody>
          <a:bodyPr/>
          <a:lstStyle/>
          <a:p>
            <a:fld id="{35C5D0D7-ABC6-4FF9-B105-2B0B5BF8A9D8}" type="slidenum">
              <a:rPr lang="en-US" smtClean="0"/>
              <a:pPr/>
              <a:t>32</a:t>
            </a:fld>
            <a:endParaRPr lang="en-US"/>
          </a:p>
        </p:txBody>
      </p:sp>
    </p:spTree>
    <p:extLst>
      <p:ext uri="{BB962C8B-B14F-4D97-AF65-F5344CB8AC3E}">
        <p14:creationId xmlns:p14="http://schemas.microsoft.com/office/powerpoint/2010/main" val="1251289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items that can be worn. Often you will see current office held or such items as Past Commander pins.</a:t>
            </a:r>
          </a:p>
        </p:txBody>
      </p:sp>
      <p:sp>
        <p:nvSpPr>
          <p:cNvPr id="4" name="Slide Number Placeholder 3"/>
          <p:cNvSpPr>
            <a:spLocks noGrp="1"/>
          </p:cNvSpPr>
          <p:nvPr>
            <p:ph type="sldNum" sz="quarter" idx="5"/>
          </p:nvPr>
        </p:nvSpPr>
        <p:spPr/>
        <p:txBody>
          <a:bodyPr/>
          <a:lstStyle/>
          <a:p>
            <a:fld id="{35C5D0D7-ABC6-4FF9-B105-2B0B5BF8A9D8}" type="slidenum">
              <a:rPr lang="en-US" smtClean="0"/>
              <a:pPr/>
              <a:t>33</a:t>
            </a:fld>
            <a:endParaRPr lang="en-US"/>
          </a:p>
        </p:txBody>
      </p:sp>
    </p:spTree>
    <p:extLst>
      <p:ext uri="{BB962C8B-B14F-4D97-AF65-F5344CB8AC3E}">
        <p14:creationId xmlns:p14="http://schemas.microsoft.com/office/powerpoint/2010/main" val="2742550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34</a:t>
            </a:fld>
            <a:endParaRPr lang="en-US"/>
          </a:p>
        </p:txBody>
      </p:sp>
    </p:spTree>
    <p:extLst>
      <p:ext uri="{BB962C8B-B14F-4D97-AF65-F5344CB8AC3E}">
        <p14:creationId xmlns:p14="http://schemas.microsoft.com/office/powerpoint/2010/main" val="1220559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35</a:t>
            </a:fld>
            <a:endParaRPr lang="en-US"/>
          </a:p>
        </p:txBody>
      </p:sp>
    </p:spTree>
    <p:extLst>
      <p:ext uri="{BB962C8B-B14F-4D97-AF65-F5344CB8AC3E}">
        <p14:creationId xmlns:p14="http://schemas.microsoft.com/office/powerpoint/2010/main" val="4133334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D0D7-ABC6-4FF9-B105-2B0B5BF8A9D8}" type="slidenum">
              <a:rPr lang="en-US" smtClean="0"/>
              <a:pPr/>
              <a:t>36</a:t>
            </a:fld>
            <a:endParaRPr lang="en-US"/>
          </a:p>
        </p:txBody>
      </p:sp>
    </p:spTree>
    <p:extLst>
      <p:ext uri="{BB962C8B-B14F-4D97-AF65-F5344CB8AC3E}">
        <p14:creationId xmlns:p14="http://schemas.microsoft.com/office/powerpoint/2010/main" val="211715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C5D0D7-ABC6-4FF9-B105-2B0B5BF8A9D8}" type="slidenum">
              <a:rPr lang="en-US" smtClean="0"/>
              <a:pPr/>
              <a:t>4</a:t>
            </a:fld>
            <a:endParaRPr lang="en-US"/>
          </a:p>
        </p:txBody>
      </p:sp>
    </p:spTree>
    <p:extLst>
      <p:ext uri="{BB962C8B-B14F-4D97-AF65-F5344CB8AC3E}">
        <p14:creationId xmlns:p14="http://schemas.microsoft.com/office/powerpoint/2010/main" val="9926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discuss the programs of the American Legion and offer some suggestions on what each member can do to help.</a:t>
            </a:r>
          </a:p>
        </p:txBody>
      </p:sp>
      <p:sp>
        <p:nvSpPr>
          <p:cNvPr id="4" name="Slide Number Placeholder 3"/>
          <p:cNvSpPr>
            <a:spLocks noGrp="1"/>
          </p:cNvSpPr>
          <p:nvPr>
            <p:ph type="sldNum" sz="quarter" idx="5"/>
          </p:nvPr>
        </p:nvSpPr>
        <p:spPr/>
        <p:txBody>
          <a:bodyPr/>
          <a:lstStyle/>
          <a:p>
            <a:fld id="{35C5D0D7-ABC6-4FF9-B105-2B0B5BF8A9D8}" type="slidenum">
              <a:rPr lang="en-US" smtClean="0"/>
              <a:pPr/>
              <a:t>5</a:t>
            </a:fld>
            <a:endParaRPr lang="en-US"/>
          </a:p>
        </p:txBody>
      </p:sp>
    </p:spTree>
    <p:extLst>
      <p:ext uri="{BB962C8B-B14F-4D97-AF65-F5344CB8AC3E}">
        <p14:creationId xmlns:p14="http://schemas.microsoft.com/office/powerpoint/2010/main" val="249231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programs that allow us to help each other and Veterans in our communities.</a:t>
            </a:r>
          </a:p>
        </p:txBody>
      </p:sp>
      <p:sp>
        <p:nvSpPr>
          <p:cNvPr id="4" name="Slide Number Placeholder 3"/>
          <p:cNvSpPr>
            <a:spLocks noGrp="1"/>
          </p:cNvSpPr>
          <p:nvPr>
            <p:ph type="sldNum" sz="quarter" idx="5"/>
          </p:nvPr>
        </p:nvSpPr>
        <p:spPr/>
        <p:txBody>
          <a:bodyPr/>
          <a:lstStyle/>
          <a:p>
            <a:fld id="{35C5D0D7-ABC6-4FF9-B105-2B0B5BF8A9D8}" type="slidenum">
              <a:rPr lang="en-US" smtClean="0"/>
              <a:pPr/>
              <a:t>6</a:t>
            </a:fld>
            <a:endParaRPr lang="en-US"/>
          </a:p>
        </p:txBody>
      </p:sp>
    </p:spTree>
    <p:extLst>
      <p:ext uri="{BB962C8B-B14F-4D97-AF65-F5344CB8AC3E}">
        <p14:creationId xmlns:p14="http://schemas.microsoft.com/office/powerpoint/2010/main" val="18364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Legion is a strong supporter of each of these programs and may be the reasons you joined. </a:t>
            </a:r>
          </a:p>
          <a:p>
            <a:r>
              <a:rPr lang="en-US" dirty="0"/>
              <a:t>NOTE: Each of these programs are described on the American Legion website: www.legion.org</a:t>
            </a:r>
          </a:p>
        </p:txBody>
      </p:sp>
      <p:sp>
        <p:nvSpPr>
          <p:cNvPr id="4" name="Slide Number Placeholder 3"/>
          <p:cNvSpPr>
            <a:spLocks noGrp="1"/>
          </p:cNvSpPr>
          <p:nvPr>
            <p:ph type="sldNum" sz="quarter" idx="5"/>
          </p:nvPr>
        </p:nvSpPr>
        <p:spPr/>
        <p:txBody>
          <a:bodyPr/>
          <a:lstStyle/>
          <a:p>
            <a:fld id="{35C5D0D7-ABC6-4FF9-B105-2B0B5BF8A9D8}" type="slidenum">
              <a:rPr lang="en-US" smtClean="0"/>
              <a:pPr/>
              <a:t>7</a:t>
            </a:fld>
            <a:endParaRPr lang="en-US"/>
          </a:p>
        </p:txBody>
      </p:sp>
    </p:spTree>
    <p:extLst>
      <p:ext uri="{BB962C8B-B14F-4D97-AF65-F5344CB8AC3E}">
        <p14:creationId xmlns:p14="http://schemas.microsoft.com/office/powerpoint/2010/main" val="183142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3 for the Americanism program are Boys State, Oratorical Competition, and Youth Trooper Academy. To see what other programs are part of this take a look at the Americanism Report found on the Department of South Dakota website: https://www.sdlegion.org/ under Forms – Post Adjutant Manual Forms https://www.sdlegion.org/post-adjutant-manual-forms/</a:t>
            </a:r>
          </a:p>
        </p:txBody>
      </p:sp>
      <p:sp>
        <p:nvSpPr>
          <p:cNvPr id="4" name="Slide Number Placeholder 3"/>
          <p:cNvSpPr>
            <a:spLocks noGrp="1"/>
          </p:cNvSpPr>
          <p:nvPr>
            <p:ph type="sldNum" sz="quarter" idx="5"/>
          </p:nvPr>
        </p:nvSpPr>
        <p:spPr/>
        <p:txBody>
          <a:bodyPr/>
          <a:lstStyle/>
          <a:p>
            <a:fld id="{35C5D0D7-ABC6-4FF9-B105-2B0B5BF8A9D8}" type="slidenum">
              <a:rPr lang="en-US" smtClean="0"/>
              <a:pPr/>
              <a:t>8</a:t>
            </a:fld>
            <a:endParaRPr lang="en-US"/>
          </a:p>
        </p:txBody>
      </p:sp>
    </p:spTree>
    <p:extLst>
      <p:ext uri="{BB962C8B-B14F-4D97-AF65-F5344CB8AC3E}">
        <p14:creationId xmlns:p14="http://schemas.microsoft.com/office/powerpoint/2010/main" val="261332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https://www.sdlegion.org/?s=children+and+youth+programs Check out this website for more information.</a:t>
            </a:r>
          </a:p>
        </p:txBody>
      </p:sp>
      <p:sp>
        <p:nvSpPr>
          <p:cNvPr id="4" name="Slide Number Placeholder 3"/>
          <p:cNvSpPr>
            <a:spLocks noGrp="1"/>
          </p:cNvSpPr>
          <p:nvPr>
            <p:ph type="sldNum" sz="quarter" idx="5"/>
          </p:nvPr>
        </p:nvSpPr>
        <p:spPr/>
        <p:txBody>
          <a:bodyPr/>
          <a:lstStyle/>
          <a:p>
            <a:fld id="{35C5D0D7-ABC6-4FF9-B105-2B0B5BF8A9D8}" type="slidenum">
              <a:rPr lang="en-US" smtClean="0"/>
              <a:pPr/>
              <a:t>9</a:t>
            </a:fld>
            <a:endParaRPr lang="en-US"/>
          </a:p>
        </p:txBody>
      </p:sp>
    </p:spTree>
    <p:extLst>
      <p:ext uri="{BB962C8B-B14F-4D97-AF65-F5344CB8AC3E}">
        <p14:creationId xmlns:p14="http://schemas.microsoft.com/office/powerpoint/2010/main" val="144289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68B5233C-C017-4DD6-AB6F-6E584EA7B3DD}"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8190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F88B3D-B648-404E-AC6B-FEEC29674461}"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26340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25353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195820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312152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50537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796127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04906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72900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52689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88B3D-B648-404E-AC6B-FEEC29674461}"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6802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88B3D-B648-404E-AC6B-FEEC29674461}"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47986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88B3D-B648-404E-AC6B-FEEC29674461}"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32278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88B3D-B648-404E-AC6B-FEEC29674461}"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37894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88B3D-B648-404E-AC6B-FEEC29674461}"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200147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F88B3D-B648-404E-AC6B-FEEC29674461}"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49627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F88B3D-B648-404E-AC6B-FEEC29674461}"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B5233C-C017-4DD6-AB6F-6E584EA7B3DD}" type="slidenum">
              <a:rPr lang="en-US" smtClean="0"/>
              <a:pPr/>
              <a:t>‹#›</a:t>
            </a:fld>
            <a:endParaRPr lang="en-US"/>
          </a:p>
        </p:txBody>
      </p:sp>
    </p:spTree>
    <p:extLst>
      <p:ext uri="{BB962C8B-B14F-4D97-AF65-F5344CB8AC3E}">
        <p14:creationId xmlns:p14="http://schemas.microsoft.com/office/powerpoint/2010/main" val="422701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F88B3D-B648-404E-AC6B-FEEC29674461}" type="datetimeFigureOut">
              <a:rPr lang="en-US" smtClean="0"/>
              <a:pPr/>
              <a:t>6/21/2021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B5233C-C017-4DD6-AB6F-6E584EA7B3DD}" type="slidenum">
              <a:rPr lang="en-US" smtClean="0"/>
              <a:pPr/>
              <a:t>‹#›</a:t>
            </a:fld>
            <a:endParaRPr lang="en-US"/>
          </a:p>
        </p:txBody>
      </p:sp>
    </p:spTree>
    <p:extLst>
      <p:ext uri="{BB962C8B-B14F-4D97-AF65-F5344CB8AC3E}">
        <p14:creationId xmlns:p14="http://schemas.microsoft.com/office/powerpoint/2010/main" val="23674944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sa/3.0/" TargetMode="External"/><Relationship Id="rId4" Type="http://schemas.openxmlformats.org/officeDocument/2006/relationships/hyperlink" Target="http://blog.dnevnik.hr/windstuyx/2009/11/index.html"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creativecommons.org/licenses/by/3.0/" TargetMode="External"/><Relationship Id="rId4" Type="http://schemas.openxmlformats.org/officeDocument/2006/relationships/hyperlink" Target="https://iblnews.org/columbia-releases-a-mooc-to-help-veterans-to-transition-to-colle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www.flickr.com/photos/kennyholston/616938846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webelos_planet"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ucestercitynews.net/clearysnotebook/2010/06/brooklawn-legion-teams-competing-in-omaha-nebraska.html" TargetMode="External"/><Relationship Id="rId5" Type="http://schemas.openxmlformats.org/officeDocument/2006/relationships/image" Target="../media/image9.jpeg"/><Relationship Id="rId4" Type="http://schemas.openxmlformats.org/officeDocument/2006/relationships/hyperlink" Target="https://sv.wikipedia.org/wiki/Junior_Reserve_Officers'_Training_Corps"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joinmychurch.com/churches/Christ-the-King-Lutheran-Church-Mooresville-Indiana-United-States/213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1" y="2061088"/>
            <a:ext cx="6400800" cy="3488266"/>
          </a:xfrm>
        </p:spPr>
        <p:txBody>
          <a:bodyPr>
            <a:normAutofit/>
          </a:bodyPr>
          <a:lstStyle/>
          <a:p>
            <a:r>
              <a:rPr lang="en-US" b="1" dirty="0"/>
              <a:t>Welcome to New Member Training</a:t>
            </a:r>
            <a:br>
              <a:rPr lang="en-US" sz="2800" b="1" dirty="0"/>
            </a:br>
            <a:endParaRPr lang="en-US" sz="2800" b="1" dirty="0"/>
          </a:p>
        </p:txBody>
      </p:sp>
      <p:pic>
        <p:nvPicPr>
          <p:cNvPr id="11" name="Picture 10">
            <a:extLst>
              <a:ext uri="{FF2B5EF4-FFF2-40B4-BE49-F238E27FC236}">
                <a16:creationId xmlns:a16="http://schemas.microsoft.com/office/drawing/2014/main" id="{59264EA2-CB48-4A93-8D7B-882AAF0367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37657" y="1135673"/>
            <a:ext cx="2934554" cy="1850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524000"/>
            <a:ext cx="7704667" cy="3200399"/>
          </a:xfrm>
        </p:spPr>
        <p:txBody>
          <a:bodyPr/>
          <a:lstStyle/>
          <a:p>
            <a:r>
              <a:rPr lang="en-US" dirty="0"/>
              <a:t> </a:t>
            </a:r>
            <a:r>
              <a:rPr lang="en-US" b="1" dirty="0"/>
              <a:t>Take the Online Basic Training Course</a:t>
            </a:r>
            <a:br>
              <a:rPr lang="en-US" b="1" dirty="0"/>
            </a:br>
            <a:br>
              <a:rPr lang="en-US" b="1" dirty="0"/>
            </a:br>
            <a:r>
              <a:rPr lang="en-US" sz="3200" b="1" dirty="0"/>
              <a:t>Enroll on the National Website</a:t>
            </a:r>
            <a:br>
              <a:rPr lang="en-US" sz="3200" b="1" dirty="0"/>
            </a:br>
            <a:r>
              <a:rPr lang="en-US" sz="3200" b="1" dirty="0"/>
              <a:t>https://www.legion.org/alei</a:t>
            </a:r>
          </a:p>
        </p:txBody>
      </p:sp>
      <p:pic>
        <p:nvPicPr>
          <p:cNvPr id="3" name="Picture 2">
            <a:extLst>
              <a:ext uri="{FF2B5EF4-FFF2-40B4-BE49-F238E27FC236}">
                <a16:creationId xmlns:a16="http://schemas.microsoft.com/office/drawing/2014/main" id="{6F6D74C5-82F7-49F4-AFB2-78F72A3A46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323667" cy="1142999"/>
          </a:xfrm>
        </p:spPr>
        <p:txBody>
          <a:bodyPr>
            <a:noAutofit/>
          </a:bodyPr>
          <a:lstStyle/>
          <a:p>
            <a:r>
              <a:rPr lang="en-US" sz="3600" b="1" dirty="0"/>
              <a:t>Officer and Committee Chair Roles</a:t>
            </a:r>
          </a:p>
        </p:txBody>
      </p:sp>
      <p:sp>
        <p:nvSpPr>
          <p:cNvPr id="3" name="Content Placeholder 2"/>
          <p:cNvSpPr>
            <a:spLocks noGrp="1"/>
          </p:cNvSpPr>
          <p:nvPr>
            <p:ph idx="1"/>
          </p:nvPr>
        </p:nvSpPr>
        <p:spPr>
          <a:xfrm>
            <a:off x="2743200" y="2057400"/>
            <a:ext cx="4343400" cy="4343398"/>
          </a:xfrm>
        </p:spPr>
        <p:txBody>
          <a:bodyPr>
            <a:normAutofit lnSpcReduction="10000"/>
          </a:bodyPr>
          <a:lstStyle/>
          <a:p>
            <a:r>
              <a:rPr lang="en-US" b="1" dirty="0"/>
              <a:t>Commander</a:t>
            </a:r>
          </a:p>
          <a:p>
            <a:r>
              <a:rPr lang="en-US" b="1" dirty="0"/>
              <a:t>Adjutant.</a:t>
            </a:r>
          </a:p>
          <a:p>
            <a:r>
              <a:rPr lang="en-US" b="1" dirty="0"/>
              <a:t>1</a:t>
            </a:r>
            <a:r>
              <a:rPr lang="en-US" b="1" baseline="30000" dirty="0"/>
              <a:t>St</a:t>
            </a:r>
            <a:r>
              <a:rPr lang="en-US" b="1" dirty="0"/>
              <a:t> Vice Commander</a:t>
            </a:r>
          </a:p>
          <a:p>
            <a:r>
              <a:rPr lang="en-US" b="1" dirty="0"/>
              <a:t>Finance Officer</a:t>
            </a:r>
          </a:p>
          <a:p>
            <a:r>
              <a:rPr lang="en-US" b="1" dirty="0"/>
              <a:t>Chaplin</a:t>
            </a:r>
          </a:p>
          <a:p>
            <a:r>
              <a:rPr lang="en-US" b="1" dirty="0"/>
              <a:t>Sergeant- of-Arms</a:t>
            </a:r>
          </a:p>
          <a:p>
            <a:r>
              <a:rPr lang="en-US" b="1" dirty="0"/>
              <a:t>Historian</a:t>
            </a:r>
          </a:p>
          <a:p>
            <a:r>
              <a:rPr lang="en-US" b="1" dirty="0"/>
              <a:t>Service Officer</a:t>
            </a:r>
          </a:p>
          <a:p>
            <a:r>
              <a:rPr lang="en-US" b="1" dirty="0"/>
              <a:t>Athletic Officer</a:t>
            </a:r>
          </a:p>
          <a:p>
            <a:endParaRPr lang="en-US" sz="1800" dirty="0"/>
          </a:p>
          <a:p>
            <a:endParaRPr lang="en-US" sz="1800" dirty="0"/>
          </a:p>
        </p:txBody>
      </p:sp>
      <p:pic>
        <p:nvPicPr>
          <p:cNvPr id="4" name="Picture 3">
            <a:extLst>
              <a:ext uri="{FF2B5EF4-FFF2-40B4-BE49-F238E27FC236}">
                <a16:creationId xmlns:a16="http://schemas.microsoft.com/office/drawing/2014/main" id="{0387C69D-4AD9-43AA-AB22-479E4EBB5C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6790267" cy="1447799"/>
          </a:xfrm>
        </p:spPr>
        <p:txBody>
          <a:bodyPr/>
          <a:lstStyle/>
          <a:p>
            <a:r>
              <a:rPr lang="en-US" b="1" dirty="0"/>
              <a:t>Committee Member Roles</a:t>
            </a:r>
          </a:p>
        </p:txBody>
      </p:sp>
      <p:sp>
        <p:nvSpPr>
          <p:cNvPr id="3" name="Content Placeholder 2"/>
          <p:cNvSpPr>
            <a:spLocks noGrp="1"/>
          </p:cNvSpPr>
          <p:nvPr>
            <p:ph idx="1"/>
          </p:nvPr>
        </p:nvSpPr>
        <p:spPr>
          <a:xfrm>
            <a:off x="982133" y="1752599"/>
            <a:ext cx="7704667" cy="4648199"/>
          </a:xfrm>
        </p:spPr>
        <p:txBody>
          <a:bodyPr>
            <a:normAutofit/>
          </a:bodyPr>
          <a:lstStyle/>
          <a:p>
            <a:r>
              <a:rPr lang="en-US" sz="3200" dirty="0"/>
              <a:t>Americanism  Chair</a:t>
            </a:r>
          </a:p>
          <a:p>
            <a:r>
              <a:rPr lang="en-US" sz="3200" dirty="0"/>
              <a:t>Membership Committee</a:t>
            </a:r>
          </a:p>
          <a:p>
            <a:r>
              <a:rPr lang="en-US" sz="3200" dirty="0"/>
              <a:t>Finance Committee</a:t>
            </a:r>
          </a:p>
          <a:p>
            <a:pPr>
              <a:buNone/>
            </a:pPr>
            <a:r>
              <a:rPr lang="en-US" sz="3200" dirty="0"/>
              <a:t> </a:t>
            </a:r>
          </a:p>
        </p:txBody>
      </p:sp>
      <p:pic>
        <p:nvPicPr>
          <p:cNvPr id="4" name="Picture 3">
            <a:extLst>
              <a:ext uri="{FF2B5EF4-FFF2-40B4-BE49-F238E27FC236}">
                <a16:creationId xmlns:a16="http://schemas.microsoft.com/office/drawing/2014/main" id="{B0163AEC-1E91-4665-AEFE-662C59FCF2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4C82-FDD0-48D6-B0F2-C61E4FB32FEE}"/>
              </a:ext>
            </a:extLst>
          </p:cNvPr>
          <p:cNvSpPr>
            <a:spLocks noGrp="1"/>
          </p:cNvSpPr>
          <p:nvPr>
            <p:ph type="title"/>
          </p:nvPr>
        </p:nvSpPr>
        <p:spPr>
          <a:xfrm>
            <a:off x="982133" y="457201"/>
            <a:ext cx="7476067" cy="1447799"/>
          </a:xfrm>
        </p:spPr>
        <p:txBody>
          <a:bodyPr/>
          <a:lstStyle/>
          <a:p>
            <a:r>
              <a:rPr lang="en-US" b="1" dirty="0"/>
              <a:t>American Legion Family</a:t>
            </a:r>
          </a:p>
        </p:txBody>
      </p:sp>
      <p:sp>
        <p:nvSpPr>
          <p:cNvPr id="3" name="Content Placeholder 2">
            <a:extLst>
              <a:ext uri="{FF2B5EF4-FFF2-40B4-BE49-F238E27FC236}">
                <a16:creationId xmlns:a16="http://schemas.microsoft.com/office/drawing/2014/main" id="{6046B942-0E00-48FB-8634-179DDB664500}"/>
              </a:ext>
            </a:extLst>
          </p:cNvPr>
          <p:cNvSpPr>
            <a:spLocks noGrp="1"/>
          </p:cNvSpPr>
          <p:nvPr>
            <p:ph idx="1"/>
          </p:nvPr>
        </p:nvSpPr>
        <p:spPr>
          <a:xfrm>
            <a:off x="990600" y="1524000"/>
            <a:ext cx="7704667" cy="4572000"/>
          </a:xfrm>
        </p:spPr>
        <p:txBody>
          <a:bodyPr>
            <a:normAutofit/>
          </a:bodyPr>
          <a:lstStyle/>
          <a:p>
            <a:pPr>
              <a:buNone/>
            </a:pPr>
            <a:endParaRPr lang="en-US" sz="2400" dirty="0"/>
          </a:p>
          <a:p>
            <a:r>
              <a:rPr lang="en-US" sz="2400" dirty="0"/>
              <a:t>American Legion Riders -Chartered</a:t>
            </a:r>
          </a:p>
          <a:p>
            <a:r>
              <a:rPr lang="en-US" dirty="0"/>
              <a:t>Sons Of The American Legion - Chartered</a:t>
            </a:r>
            <a:endParaRPr lang="en-US" sz="2400" dirty="0"/>
          </a:p>
          <a:p>
            <a:r>
              <a:rPr lang="en-US" sz="2400" dirty="0"/>
              <a:t>Auxiliary- Close relatives to a service member</a:t>
            </a:r>
            <a:r>
              <a:rPr lang="en-US" dirty="0"/>
              <a:t> - </a:t>
            </a:r>
            <a:r>
              <a:rPr lang="en-US" sz="2400" dirty="0"/>
              <a:t>Program of Post</a:t>
            </a:r>
          </a:p>
          <a:p>
            <a:endParaRPr lang="en-US" dirty="0"/>
          </a:p>
        </p:txBody>
      </p:sp>
      <p:pic>
        <p:nvPicPr>
          <p:cNvPr id="4" name="Picture 3">
            <a:extLst>
              <a:ext uri="{FF2B5EF4-FFF2-40B4-BE49-F238E27FC236}">
                <a16:creationId xmlns:a16="http://schemas.microsoft.com/office/drawing/2014/main" id="{EA5BBC14-F1FA-4954-BCCC-0C43FA9D99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extLst>
      <p:ext uri="{BB962C8B-B14F-4D97-AF65-F5344CB8AC3E}">
        <p14:creationId xmlns:p14="http://schemas.microsoft.com/office/powerpoint/2010/main" val="368207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2E27-ABA0-4CA3-97E7-1DA8FD3C3892}"/>
              </a:ext>
            </a:extLst>
          </p:cNvPr>
          <p:cNvSpPr>
            <a:spLocks noGrp="1"/>
          </p:cNvSpPr>
          <p:nvPr>
            <p:ph type="title"/>
          </p:nvPr>
        </p:nvSpPr>
        <p:spPr>
          <a:xfrm>
            <a:off x="982133" y="457200"/>
            <a:ext cx="7704667" cy="2819399"/>
          </a:xfrm>
        </p:spPr>
        <p:txBody>
          <a:bodyPr/>
          <a:lstStyle/>
          <a:p>
            <a:r>
              <a:rPr lang="en-US" dirty="0"/>
              <a:t>American Legion Meetings, Conference, and Convention</a:t>
            </a:r>
          </a:p>
        </p:txBody>
      </p:sp>
      <p:pic>
        <p:nvPicPr>
          <p:cNvPr id="4" name="Content Placeholder 3">
            <a:extLst>
              <a:ext uri="{FF2B5EF4-FFF2-40B4-BE49-F238E27FC236}">
                <a16:creationId xmlns:a16="http://schemas.microsoft.com/office/drawing/2014/main" id="{574F22F9-3EA1-4178-BFFC-CE90A736877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373699" y="3420715"/>
            <a:ext cx="2922064" cy="18247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730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2590799"/>
            <a:ext cx="5105401" cy="2209801"/>
          </a:xfrm>
        </p:spPr>
        <p:txBody>
          <a:bodyPr>
            <a:normAutofit/>
          </a:bodyPr>
          <a:lstStyle/>
          <a:p>
            <a:pPr algn="ctr"/>
            <a:r>
              <a:rPr lang="en-US" sz="4900" dirty="0"/>
              <a:t>Post meeting </a:t>
            </a:r>
          </a:p>
          <a:p>
            <a:pPr algn="ctr"/>
            <a:r>
              <a:rPr lang="en-US" sz="4900" dirty="0"/>
              <a:t>Date and Time</a:t>
            </a:r>
          </a:p>
        </p:txBody>
      </p:sp>
      <p:pic>
        <p:nvPicPr>
          <p:cNvPr id="4" name="Picture 3">
            <a:extLst>
              <a:ext uri="{FF2B5EF4-FFF2-40B4-BE49-F238E27FC236}">
                <a16:creationId xmlns:a16="http://schemas.microsoft.com/office/drawing/2014/main" id="{186D46ED-12FE-4112-ABCD-00427629D3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609600"/>
            <a:ext cx="6947127" cy="2057400"/>
          </a:xfrm>
        </p:spPr>
        <p:txBody>
          <a:bodyPr>
            <a:normAutofit/>
          </a:bodyPr>
          <a:lstStyle/>
          <a:p>
            <a:pPr algn="ctr"/>
            <a:r>
              <a:rPr lang="en-US" b="1" dirty="0"/>
              <a:t>Mid-Winter Conference</a:t>
            </a:r>
          </a:p>
        </p:txBody>
      </p:sp>
      <p:sp>
        <p:nvSpPr>
          <p:cNvPr id="3" name="Subtitle 2"/>
          <p:cNvSpPr>
            <a:spLocks noGrp="1"/>
          </p:cNvSpPr>
          <p:nvPr>
            <p:ph type="subTitle" idx="1"/>
          </p:nvPr>
        </p:nvSpPr>
        <p:spPr>
          <a:xfrm>
            <a:off x="2590800" y="3352800"/>
            <a:ext cx="5762563" cy="2209800"/>
          </a:xfrm>
        </p:spPr>
        <p:txBody>
          <a:bodyPr>
            <a:noAutofit/>
          </a:bodyPr>
          <a:lstStyle/>
          <a:p>
            <a:pPr algn="ctr"/>
            <a:r>
              <a:rPr lang="en-US" sz="2800" dirty="0"/>
              <a:t>Held Late January or Early February</a:t>
            </a:r>
          </a:p>
          <a:p>
            <a:pPr algn="ctr"/>
            <a:r>
              <a:rPr lang="en-US" sz="2800" dirty="0"/>
              <a:t>Provide Annual Training Venue</a:t>
            </a:r>
          </a:p>
          <a:p>
            <a:pPr algn="ctr"/>
            <a:r>
              <a:rPr lang="en-US" sz="2800" dirty="0"/>
              <a:t>State Oratorical Contest</a:t>
            </a:r>
          </a:p>
        </p:txBody>
      </p:sp>
      <p:pic>
        <p:nvPicPr>
          <p:cNvPr id="4" name="Picture 3">
            <a:extLst>
              <a:ext uri="{FF2B5EF4-FFF2-40B4-BE49-F238E27FC236}">
                <a16:creationId xmlns:a16="http://schemas.microsoft.com/office/drawing/2014/main" id="{64FEBA9E-FE67-4D62-9521-FB8C1D6A46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1"/>
            <a:ext cx="6947127" cy="1143000"/>
          </a:xfrm>
        </p:spPr>
        <p:txBody>
          <a:bodyPr>
            <a:normAutofit fontScale="90000"/>
          </a:bodyPr>
          <a:lstStyle/>
          <a:p>
            <a:pPr algn="ctr"/>
            <a:br>
              <a:rPr lang="en-US" b="1" dirty="0"/>
            </a:br>
            <a:r>
              <a:rPr lang="en-US" b="1" dirty="0"/>
              <a:t>Spring District Meeting</a:t>
            </a:r>
          </a:p>
        </p:txBody>
      </p:sp>
      <p:sp>
        <p:nvSpPr>
          <p:cNvPr id="3" name="Subtitle 2"/>
          <p:cNvSpPr>
            <a:spLocks noGrp="1"/>
          </p:cNvSpPr>
          <p:nvPr>
            <p:ph type="subTitle" idx="1"/>
          </p:nvPr>
        </p:nvSpPr>
        <p:spPr>
          <a:xfrm>
            <a:off x="3048000" y="2514600"/>
            <a:ext cx="5791201" cy="3581400"/>
          </a:xfrm>
        </p:spPr>
        <p:txBody>
          <a:bodyPr>
            <a:normAutofit lnSpcReduction="10000"/>
          </a:bodyPr>
          <a:lstStyle/>
          <a:p>
            <a:pPr algn="l"/>
            <a:r>
              <a:rPr lang="en-US" sz="2400" dirty="0"/>
              <a:t>Held Between March 1</a:t>
            </a:r>
            <a:r>
              <a:rPr lang="en-US" sz="2400" baseline="30000" dirty="0"/>
              <a:t>st</a:t>
            </a:r>
            <a:r>
              <a:rPr lang="en-US" sz="2400" dirty="0"/>
              <a:t> and May 1</a:t>
            </a:r>
            <a:r>
              <a:rPr lang="en-US" sz="2400" baseline="30000" dirty="0"/>
              <a:t>st</a:t>
            </a:r>
            <a:endParaRPr lang="en-US" sz="2400" dirty="0"/>
          </a:p>
          <a:p>
            <a:pPr algn="l"/>
            <a:r>
              <a:rPr lang="en-US" sz="2400" dirty="0"/>
              <a:t>Update Members</a:t>
            </a:r>
          </a:p>
          <a:p>
            <a:pPr algn="l"/>
            <a:r>
              <a:rPr lang="en-US" sz="2400" dirty="0"/>
              <a:t>Merit Awards</a:t>
            </a:r>
          </a:p>
          <a:p>
            <a:pPr algn="l"/>
            <a:r>
              <a:rPr lang="en-US" sz="2400" dirty="0"/>
              <a:t>Elect Delegates</a:t>
            </a:r>
          </a:p>
          <a:p>
            <a:pPr algn="l"/>
            <a:r>
              <a:rPr lang="en-US" sz="2400" dirty="0"/>
              <a:t>Election of District officer in even years for even number Districts, in odd years for odd number District. Each year election of county officers. </a:t>
            </a:r>
          </a:p>
        </p:txBody>
      </p:sp>
      <p:pic>
        <p:nvPicPr>
          <p:cNvPr id="4" name="Picture 3">
            <a:extLst>
              <a:ext uri="{FF2B5EF4-FFF2-40B4-BE49-F238E27FC236}">
                <a16:creationId xmlns:a16="http://schemas.microsoft.com/office/drawing/2014/main" id="{5C9155C3-0A54-4324-BB17-A454EC9AAC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381001"/>
            <a:ext cx="6947127" cy="2057400"/>
          </a:xfrm>
        </p:spPr>
        <p:txBody>
          <a:bodyPr>
            <a:normAutofit/>
          </a:bodyPr>
          <a:lstStyle/>
          <a:p>
            <a:pPr algn="ctr"/>
            <a:r>
              <a:rPr lang="en-US" b="1" dirty="0"/>
              <a:t>Department Convention</a:t>
            </a:r>
          </a:p>
        </p:txBody>
      </p:sp>
      <p:sp>
        <p:nvSpPr>
          <p:cNvPr id="3" name="Subtitle 2"/>
          <p:cNvSpPr>
            <a:spLocks noGrp="1"/>
          </p:cNvSpPr>
          <p:nvPr>
            <p:ph type="subTitle" idx="1"/>
          </p:nvPr>
        </p:nvSpPr>
        <p:spPr>
          <a:xfrm>
            <a:off x="2743200" y="2514600"/>
            <a:ext cx="5762563" cy="4038600"/>
          </a:xfrm>
        </p:spPr>
        <p:txBody>
          <a:bodyPr>
            <a:normAutofit lnSpcReduction="10000"/>
          </a:bodyPr>
          <a:lstStyle/>
          <a:p>
            <a:pPr algn="ctr"/>
            <a:r>
              <a:rPr lang="en-US" sz="3200" dirty="0"/>
              <a:t>Held in June</a:t>
            </a:r>
          </a:p>
          <a:p>
            <a:pPr algn="ctr"/>
            <a:r>
              <a:rPr lang="en-US" sz="3200" dirty="0"/>
              <a:t>Annual Committee Reports</a:t>
            </a:r>
          </a:p>
          <a:p>
            <a:pPr algn="ctr"/>
            <a:r>
              <a:rPr lang="en-US" sz="3200" dirty="0"/>
              <a:t>Election of State Officers</a:t>
            </a:r>
          </a:p>
          <a:p>
            <a:pPr algn="ctr"/>
            <a:r>
              <a:rPr lang="en-US" sz="3200" dirty="0"/>
              <a:t>Merit Awards</a:t>
            </a:r>
          </a:p>
          <a:p>
            <a:pPr algn="ctr"/>
            <a:r>
              <a:rPr lang="en-US" sz="3200" dirty="0"/>
              <a:t>Hold Committee Meetings on Any resolution brought in by Districts</a:t>
            </a:r>
          </a:p>
          <a:p>
            <a:pPr algn="ctr"/>
            <a:endParaRPr lang="en-US" sz="2400" dirty="0"/>
          </a:p>
        </p:txBody>
      </p:sp>
      <p:pic>
        <p:nvPicPr>
          <p:cNvPr id="4" name="Picture 3">
            <a:extLst>
              <a:ext uri="{FF2B5EF4-FFF2-40B4-BE49-F238E27FC236}">
                <a16:creationId xmlns:a16="http://schemas.microsoft.com/office/drawing/2014/main" id="{7F8F3363-F684-4AC6-9264-913FBF23A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914401"/>
            <a:ext cx="6947127" cy="1154015"/>
          </a:xfrm>
        </p:spPr>
        <p:txBody>
          <a:bodyPr>
            <a:normAutofit/>
          </a:bodyPr>
          <a:lstStyle/>
          <a:p>
            <a:pPr algn="ctr"/>
            <a:r>
              <a:rPr lang="en-US" b="1" dirty="0"/>
              <a:t>National Convention</a:t>
            </a:r>
          </a:p>
        </p:txBody>
      </p:sp>
      <p:sp>
        <p:nvSpPr>
          <p:cNvPr id="3" name="Subtitle 2"/>
          <p:cNvSpPr>
            <a:spLocks noGrp="1"/>
          </p:cNvSpPr>
          <p:nvPr>
            <p:ph type="subTitle" idx="1"/>
          </p:nvPr>
        </p:nvSpPr>
        <p:spPr>
          <a:xfrm>
            <a:off x="2819400" y="2514600"/>
            <a:ext cx="5762563" cy="3505200"/>
          </a:xfrm>
        </p:spPr>
        <p:txBody>
          <a:bodyPr>
            <a:normAutofit/>
          </a:bodyPr>
          <a:lstStyle/>
          <a:p>
            <a:pPr algn="ctr"/>
            <a:r>
              <a:rPr lang="en-US" sz="3200" dirty="0"/>
              <a:t>Held in August</a:t>
            </a:r>
          </a:p>
          <a:p>
            <a:pPr algn="ctr"/>
            <a:r>
              <a:rPr lang="en-US" sz="3200" dirty="0"/>
              <a:t>Election of National Officers</a:t>
            </a:r>
          </a:p>
          <a:p>
            <a:pPr algn="ctr"/>
            <a:r>
              <a:rPr lang="en-US" sz="3200" dirty="0"/>
              <a:t>Vote on Resolutions Brought in by States</a:t>
            </a:r>
          </a:p>
        </p:txBody>
      </p:sp>
      <p:pic>
        <p:nvPicPr>
          <p:cNvPr id="4" name="Picture 3">
            <a:extLst>
              <a:ext uri="{FF2B5EF4-FFF2-40B4-BE49-F238E27FC236}">
                <a16:creationId xmlns:a16="http://schemas.microsoft.com/office/drawing/2014/main" id="{438654BA-353B-4FB5-9E52-16B2228115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D0F7-9050-4349-A184-FD547A7BF299}"/>
              </a:ext>
            </a:extLst>
          </p:cNvPr>
          <p:cNvSpPr>
            <a:spLocks noGrp="1"/>
          </p:cNvSpPr>
          <p:nvPr>
            <p:ph type="title"/>
          </p:nvPr>
        </p:nvSpPr>
        <p:spPr>
          <a:xfrm>
            <a:off x="982133" y="457201"/>
            <a:ext cx="7704667" cy="1066799"/>
          </a:xfrm>
        </p:spPr>
        <p:txBody>
          <a:bodyPr/>
          <a:lstStyle/>
          <a:p>
            <a:r>
              <a:rPr lang="en-US" b="1" dirty="0"/>
              <a:t>New Member Training Topics</a:t>
            </a:r>
          </a:p>
        </p:txBody>
      </p:sp>
      <p:sp>
        <p:nvSpPr>
          <p:cNvPr id="3" name="Content Placeholder 2">
            <a:extLst>
              <a:ext uri="{FF2B5EF4-FFF2-40B4-BE49-F238E27FC236}">
                <a16:creationId xmlns:a16="http://schemas.microsoft.com/office/drawing/2014/main" id="{11091B63-9745-4BF7-8890-073A964ACD02}"/>
              </a:ext>
            </a:extLst>
          </p:cNvPr>
          <p:cNvSpPr>
            <a:spLocks noGrp="1"/>
          </p:cNvSpPr>
          <p:nvPr>
            <p:ph idx="1"/>
          </p:nvPr>
        </p:nvSpPr>
        <p:spPr>
          <a:xfrm>
            <a:off x="2058330" y="1828800"/>
            <a:ext cx="6628470" cy="4876800"/>
          </a:xfrm>
        </p:spPr>
        <p:txBody>
          <a:bodyPr>
            <a:normAutofit/>
          </a:bodyPr>
          <a:lstStyle/>
          <a:p>
            <a:r>
              <a:rPr lang="en-US" dirty="0"/>
              <a:t>The Four Pillars</a:t>
            </a:r>
          </a:p>
          <a:p>
            <a:r>
              <a:rPr lang="en-US" dirty="0"/>
              <a:t>American Legion Programs</a:t>
            </a:r>
          </a:p>
          <a:p>
            <a:r>
              <a:rPr lang="en-US" dirty="0"/>
              <a:t>Basic Training Course</a:t>
            </a:r>
          </a:p>
          <a:p>
            <a:r>
              <a:rPr lang="en-US" dirty="0"/>
              <a:t>Officer and Committee Chair Roles</a:t>
            </a:r>
          </a:p>
          <a:p>
            <a:r>
              <a:rPr lang="en-US" dirty="0"/>
              <a:t>The American Legion Family of Organizations</a:t>
            </a:r>
          </a:p>
          <a:p>
            <a:r>
              <a:rPr lang="en-US" dirty="0"/>
              <a:t>Important Meetings and Events</a:t>
            </a:r>
          </a:p>
          <a:p>
            <a:r>
              <a:rPr lang="en-US" dirty="0"/>
              <a:t>Flag Etiquette</a:t>
            </a:r>
          </a:p>
          <a:p>
            <a:r>
              <a:rPr lang="en-US" dirty="0"/>
              <a:t>Cap Etiquette </a:t>
            </a:r>
          </a:p>
          <a:p>
            <a:r>
              <a:rPr lang="en-US" dirty="0"/>
              <a:t>How you can participate in the American Legion</a:t>
            </a:r>
          </a:p>
          <a:p>
            <a:endParaRPr lang="en-US" dirty="0"/>
          </a:p>
          <a:p>
            <a:endParaRPr lang="en-US" dirty="0"/>
          </a:p>
        </p:txBody>
      </p:sp>
      <p:pic>
        <p:nvPicPr>
          <p:cNvPr id="4" name="Picture 3">
            <a:extLst>
              <a:ext uri="{FF2B5EF4-FFF2-40B4-BE49-F238E27FC236}">
                <a16:creationId xmlns:a16="http://schemas.microsoft.com/office/drawing/2014/main" id="{C105069B-3DB1-4544-9B9C-01B65BAAA7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extLst>
      <p:ext uri="{BB962C8B-B14F-4D97-AF65-F5344CB8AC3E}">
        <p14:creationId xmlns:p14="http://schemas.microsoft.com/office/powerpoint/2010/main" val="86400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914401"/>
            <a:ext cx="6947127" cy="1295399"/>
          </a:xfrm>
        </p:spPr>
        <p:txBody>
          <a:bodyPr>
            <a:normAutofit/>
          </a:bodyPr>
          <a:lstStyle/>
          <a:p>
            <a:pPr algn="ctr"/>
            <a:r>
              <a:rPr lang="en-US" b="1" dirty="0"/>
              <a:t>Fall District Meeting</a:t>
            </a:r>
          </a:p>
        </p:txBody>
      </p:sp>
      <p:sp>
        <p:nvSpPr>
          <p:cNvPr id="3" name="Subtitle 2"/>
          <p:cNvSpPr>
            <a:spLocks noGrp="1"/>
          </p:cNvSpPr>
          <p:nvPr>
            <p:ph type="subTitle" idx="1"/>
          </p:nvPr>
        </p:nvSpPr>
        <p:spPr>
          <a:xfrm>
            <a:off x="2743200" y="2895600"/>
            <a:ext cx="5762563" cy="3352800"/>
          </a:xfrm>
        </p:spPr>
        <p:txBody>
          <a:bodyPr>
            <a:normAutofit/>
          </a:bodyPr>
          <a:lstStyle/>
          <a:p>
            <a:pPr algn="ctr"/>
            <a:r>
              <a:rPr lang="en-US" sz="3200" dirty="0"/>
              <a:t>Department Commander explains plans and goals for the upcoming year.</a:t>
            </a:r>
          </a:p>
          <a:p>
            <a:pPr algn="ctr"/>
            <a:r>
              <a:rPr lang="en-US" sz="3200" dirty="0"/>
              <a:t>District Business</a:t>
            </a:r>
          </a:p>
          <a:p>
            <a:pPr algn="ctr"/>
            <a:endParaRPr lang="en-US" dirty="0"/>
          </a:p>
        </p:txBody>
      </p:sp>
      <p:pic>
        <p:nvPicPr>
          <p:cNvPr id="4" name="Picture 3">
            <a:extLst>
              <a:ext uri="{FF2B5EF4-FFF2-40B4-BE49-F238E27FC236}">
                <a16:creationId xmlns:a16="http://schemas.microsoft.com/office/drawing/2014/main" id="{AFB2A8BF-E783-40E4-90D9-29CA8B18F0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b="1" dirty="0"/>
              <a:t>Flag Etiquette at Meetings</a:t>
            </a:r>
          </a:p>
        </p:txBody>
      </p:sp>
      <p:sp>
        <p:nvSpPr>
          <p:cNvPr id="3" name="Content Placeholder 2"/>
          <p:cNvSpPr>
            <a:spLocks noGrp="1"/>
          </p:cNvSpPr>
          <p:nvPr>
            <p:ph idx="1"/>
          </p:nvPr>
        </p:nvSpPr>
        <p:spPr>
          <a:xfrm>
            <a:off x="457200" y="1828801"/>
            <a:ext cx="8229600" cy="3810000"/>
          </a:xfrm>
        </p:spPr>
        <p:txBody>
          <a:bodyPr>
            <a:normAutofit/>
          </a:bodyPr>
          <a:lstStyle/>
          <a:p>
            <a:r>
              <a:rPr lang="en-US" dirty="0"/>
              <a:t>Area between flags shall not be crossed.</a:t>
            </a:r>
          </a:p>
          <a:p>
            <a:r>
              <a:rPr lang="en-US" dirty="0"/>
              <a:t>American Flag will always cross first.</a:t>
            </a:r>
          </a:p>
          <a:p>
            <a:r>
              <a:rPr lang="en-US" dirty="0"/>
              <a:t>American flag shall not be dipped.</a:t>
            </a:r>
          </a:p>
          <a:p>
            <a:r>
              <a:rPr lang="en-US" dirty="0"/>
              <a:t>When approaching or departing head                                          table or podium, render a hand salute.</a:t>
            </a:r>
          </a:p>
        </p:txBody>
      </p:sp>
      <p:pic>
        <p:nvPicPr>
          <p:cNvPr id="5" name="Picture 4">
            <a:extLst>
              <a:ext uri="{FF2B5EF4-FFF2-40B4-BE49-F238E27FC236}">
                <a16:creationId xmlns:a16="http://schemas.microsoft.com/office/drawing/2014/main" id="{2B1A00AD-A23A-4C98-9C33-DCD15B84DE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7400" y="2157668"/>
            <a:ext cx="2933832" cy="2490533"/>
          </a:xfrm>
          <a:prstGeom prst="rect">
            <a:avLst/>
          </a:prstGeom>
        </p:spPr>
      </p:pic>
      <p:sp>
        <p:nvSpPr>
          <p:cNvPr id="6" name="TextBox 5">
            <a:extLst>
              <a:ext uri="{FF2B5EF4-FFF2-40B4-BE49-F238E27FC236}">
                <a16:creationId xmlns:a16="http://schemas.microsoft.com/office/drawing/2014/main" id="{3BB7F410-5D11-4968-84A1-3A273A081C6A}"/>
              </a:ext>
            </a:extLst>
          </p:cNvPr>
          <p:cNvSpPr txBox="1"/>
          <p:nvPr/>
        </p:nvSpPr>
        <p:spPr>
          <a:xfrm>
            <a:off x="6248399" y="6281860"/>
            <a:ext cx="2406445" cy="369332"/>
          </a:xfrm>
          <a:prstGeom prst="rect">
            <a:avLst/>
          </a:prstGeom>
          <a:noFill/>
        </p:spPr>
        <p:txBody>
          <a:bodyPr wrap="square" rtlCol="0">
            <a:spAutoFit/>
          </a:bodyPr>
          <a:lstStyle/>
          <a:p>
            <a:r>
              <a:rPr lang="en-US" sz="900">
                <a:hlinkClick r:id="rId4" tooltip="http://blog.dnevnik.hr/windstuyx/2009/11/index.html"/>
              </a:rPr>
              <a:t>This Photo</a:t>
            </a:r>
            <a:r>
              <a:rPr lang="en-US" sz="900"/>
              <a:t> by Unknown Author is licensed under </a:t>
            </a:r>
            <a:r>
              <a:rPr lang="en-US" sz="900">
                <a:hlinkClick r:id="rId5" tooltip="https://creativecommons.org/licenses/by-sa/3.0/"/>
              </a:rPr>
              <a:t>CC BY-SA</a:t>
            </a:r>
            <a:endParaRPr lang="en-US" sz="900"/>
          </a:p>
        </p:txBody>
      </p:sp>
      <p:pic>
        <p:nvPicPr>
          <p:cNvPr id="7" name="Picture 6">
            <a:extLst>
              <a:ext uri="{FF2B5EF4-FFF2-40B4-BE49-F238E27FC236}">
                <a16:creationId xmlns:a16="http://schemas.microsoft.com/office/drawing/2014/main" id="{006C515D-E14B-4603-9BEA-970E2B96856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2895600" y="0"/>
          <a:ext cx="6248400" cy="6858000"/>
        </p:xfrm>
        <a:graphic>
          <a:graphicData uri="http://schemas.openxmlformats.org/presentationml/2006/ole">
            <mc:AlternateContent xmlns:mc="http://schemas.openxmlformats.org/markup-compatibility/2006">
              <mc:Choice xmlns:v="urn:schemas-microsoft-com:vml" Requires="v">
                <p:oleObj name="Acrobat Document" r:id="rId3" imgW="5829156" imgH="7543672" progId="AcroExch.Document.DC">
                  <p:embed/>
                </p:oleObj>
              </mc:Choice>
              <mc:Fallback>
                <p:oleObj name="Acrobat Document" r:id="rId3" imgW="5829156" imgH="7543672"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0"/>
                        <a:ext cx="6248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C74437F3-D38E-4255-9B4C-6376E94608C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D19F-F501-4DE4-9E8D-74AEC382178F}"/>
              </a:ext>
            </a:extLst>
          </p:cNvPr>
          <p:cNvSpPr>
            <a:spLocks noGrp="1"/>
          </p:cNvSpPr>
          <p:nvPr>
            <p:ph type="title"/>
          </p:nvPr>
        </p:nvSpPr>
        <p:spPr/>
        <p:txBody>
          <a:bodyPr/>
          <a:lstStyle/>
          <a:p>
            <a:r>
              <a:rPr lang="en-US" b="1" dirty="0"/>
              <a:t>Uniform Cap Etiquette</a:t>
            </a:r>
          </a:p>
        </p:txBody>
      </p:sp>
      <p:pic>
        <p:nvPicPr>
          <p:cNvPr id="4" name="Content Placeholder 3">
            <a:extLst>
              <a:ext uri="{FF2B5EF4-FFF2-40B4-BE49-F238E27FC236}">
                <a16:creationId xmlns:a16="http://schemas.microsoft.com/office/drawing/2014/main" id="{519AB1C8-68F2-49F6-AFAE-DC78CB085B8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373699" y="3420715"/>
            <a:ext cx="2922064" cy="18247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8928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40E6-637C-462F-90D6-842AB97C27A9}"/>
              </a:ext>
            </a:extLst>
          </p:cNvPr>
          <p:cNvSpPr>
            <a:spLocks noGrp="1"/>
          </p:cNvSpPr>
          <p:nvPr>
            <p:ph type="title"/>
          </p:nvPr>
        </p:nvSpPr>
        <p:spPr>
          <a:xfrm>
            <a:off x="1113524" y="685800"/>
            <a:ext cx="7515991" cy="762000"/>
          </a:xfrm>
        </p:spPr>
        <p:txBody>
          <a:bodyPr/>
          <a:lstStyle/>
          <a:p>
            <a:r>
              <a:rPr lang="en-US" b="1" dirty="0"/>
              <a:t>Uniform Cap Etiquette</a:t>
            </a:r>
          </a:p>
        </p:txBody>
      </p:sp>
      <p:sp>
        <p:nvSpPr>
          <p:cNvPr id="3" name="Text Placeholder 2">
            <a:extLst>
              <a:ext uri="{FF2B5EF4-FFF2-40B4-BE49-F238E27FC236}">
                <a16:creationId xmlns:a16="http://schemas.microsoft.com/office/drawing/2014/main" id="{450D5B28-94F8-4998-B653-C3801A470F52}"/>
              </a:ext>
            </a:extLst>
          </p:cNvPr>
          <p:cNvSpPr>
            <a:spLocks noGrp="1"/>
          </p:cNvSpPr>
          <p:nvPr>
            <p:ph type="body" idx="1"/>
          </p:nvPr>
        </p:nvSpPr>
        <p:spPr>
          <a:xfrm>
            <a:off x="1113524" y="1752599"/>
            <a:ext cx="7515992" cy="3842591"/>
          </a:xfrm>
        </p:spPr>
        <p:txBody>
          <a:bodyPr>
            <a:normAutofit lnSpcReduction="10000"/>
          </a:bodyPr>
          <a:lstStyle/>
          <a:p>
            <a:pPr algn="l">
              <a:spcAft>
                <a:spcPts val="0"/>
              </a:spcAft>
              <a:buFont typeface="Arial" panose="020B0604020202020204" pitchFamily="34" charset="0"/>
              <a:buChar char="•"/>
            </a:pPr>
            <a:r>
              <a:rPr lang="en-US" sz="2600" b="0" i="0" dirty="0">
                <a:solidFill>
                  <a:srgbClr val="000000"/>
                </a:solidFill>
                <a:effectLst/>
                <a:latin typeface="Gill Sans MT" panose="020B0502020104020203" pitchFamily="34" charset="0"/>
              </a:rPr>
              <a:t>Left side – Legion Emblem and either city, county, district, or state</a:t>
            </a:r>
          </a:p>
          <a:p>
            <a:pPr algn="l">
              <a:spcAft>
                <a:spcPts val="0"/>
              </a:spcAft>
              <a:buFont typeface="Arial" panose="020B0604020202020204" pitchFamily="34" charset="0"/>
              <a:buChar char="•"/>
            </a:pPr>
            <a:r>
              <a:rPr lang="en-US" sz="2600" dirty="0">
                <a:solidFill>
                  <a:srgbClr val="000000"/>
                </a:solidFill>
                <a:latin typeface="Gill Sans MT" panose="020B0502020104020203" pitchFamily="34" charset="0"/>
              </a:rPr>
              <a:t>Right side</a:t>
            </a:r>
          </a:p>
          <a:p>
            <a:pPr lvl="1">
              <a:spcAft>
                <a:spcPts val="0"/>
              </a:spcAft>
              <a:buFont typeface="Arial" panose="020B0604020202020204" pitchFamily="34" charset="0"/>
              <a:buChar char="•"/>
            </a:pPr>
            <a:r>
              <a:rPr lang="en-US" sz="2400" b="0" i="0" dirty="0">
                <a:solidFill>
                  <a:srgbClr val="000000"/>
                </a:solidFill>
                <a:effectLst/>
                <a:latin typeface="Gill Sans MT" panose="020B0502020104020203" pitchFamily="34" charset="0"/>
              </a:rPr>
              <a:t>Post Number</a:t>
            </a:r>
          </a:p>
          <a:p>
            <a:pPr lvl="1">
              <a:spcAft>
                <a:spcPts val="0"/>
              </a:spcAft>
              <a:buFont typeface="Arial" panose="020B0604020202020204" pitchFamily="34" charset="0"/>
              <a:buChar char="•"/>
            </a:pPr>
            <a:r>
              <a:rPr lang="en-US" sz="2400" dirty="0">
                <a:solidFill>
                  <a:srgbClr val="000000"/>
                </a:solidFill>
                <a:latin typeface="Gill Sans MT" panose="020B0502020104020203" pitchFamily="34" charset="0"/>
              </a:rPr>
              <a:t>Pheasant</a:t>
            </a:r>
          </a:p>
          <a:p>
            <a:pPr lvl="1">
              <a:spcAft>
                <a:spcPts val="0"/>
              </a:spcAft>
              <a:buFont typeface="Arial" panose="020B0604020202020204" pitchFamily="34" charset="0"/>
              <a:buChar char="•"/>
            </a:pPr>
            <a:r>
              <a:rPr lang="en-US" sz="2400" b="0" i="0" dirty="0">
                <a:solidFill>
                  <a:srgbClr val="000000"/>
                </a:solidFill>
                <a:effectLst/>
                <a:latin typeface="Gill Sans MT" panose="020B0502020104020203" pitchFamily="34" charset="0"/>
              </a:rPr>
              <a:t>Officer title</a:t>
            </a:r>
          </a:p>
          <a:p>
            <a:pPr lvl="1">
              <a:spcAft>
                <a:spcPts val="0"/>
              </a:spcAft>
              <a:buFont typeface="Arial" panose="020B0604020202020204" pitchFamily="34" charset="0"/>
              <a:buChar char="•"/>
            </a:pPr>
            <a:r>
              <a:rPr lang="en-US" sz="2400" dirty="0">
                <a:solidFill>
                  <a:srgbClr val="000000"/>
                </a:solidFill>
                <a:latin typeface="Gill Sans MT" panose="020B0502020104020203" pitchFamily="34" charset="0"/>
              </a:rPr>
              <a:t>Cap insignias</a:t>
            </a:r>
          </a:p>
          <a:p>
            <a:pPr algn="l">
              <a:spcAft>
                <a:spcPts val="0"/>
              </a:spcAft>
              <a:buFont typeface="Arial" panose="020B0604020202020204" pitchFamily="34" charset="0"/>
              <a:buChar char="•"/>
            </a:pPr>
            <a:r>
              <a:rPr lang="en-US" sz="2600" b="0" i="0" dirty="0">
                <a:solidFill>
                  <a:srgbClr val="000000"/>
                </a:solidFill>
                <a:effectLst/>
                <a:latin typeface="Gill Sans MT" panose="020B0502020104020203" pitchFamily="34" charset="0"/>
              </a:rPr>
              <a:t>Names or nicknames of individual members cannot be used on caps.</a:t>
            </a:r>
          </a:p>
          <a:p>
            <a:pPr algn="l">
              <a:spcAft>
                <a:spcPts val="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1E9E3F1-3D3B-48AD-B194-9F7DFD69E2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C998-CB6D-453E-AF09-EA432C5D82D1}"/>
              </a:ext>
            </a:extLst>
          </p:cNvPr>
          <p:cNvSpPr>
            <a:spLocks noGrp="1"/>
          </p:cNvSpPr>
          <p:nvPr>
            <p:ph type="title"/>
          </p:nvPr>
        </p:nvSpPr>
        <p:spPr>
          <a:xfrm>
            <a:off x="1113524" y="685800"/>
            <a:ext cx="7515991" cy="685800"/>
          </a:xfrm>
        </p:spPr>
        <p:txBody>
          <a:bodyPr/>
          <a:lstStyle/>
          <a:p>
            <a:r>
              <a:rPr lang="en-US" b="1" dirty="0"/>
              <a:t>Uniform Cap Etiquette Continued</a:t>
            </a:r>
          </a:p>
        </p:txBody>
      </p:sp>
      <p:sp>
        <p:nvSpPr>
          <p:cNvPr id="3" name="Text Placeholder 2">
            <a:extLst>
              <a:ext uri="{FF2B5EF4-FFF2-40B4-BE49-F238E27FC236}">
                <a16:creationId xmlns:a16="http://schemas.microsoft.com/office/drawing/2014/main" id="{47C4A22A-1BD9-4566-AC71-98F9A989D8F3}"/>
              </a:ext>
            </a:extLst>
          </p:cNvPr>
          <p:cNvSpPr>
            <a:spLocks noGrp="1"/>
          </p:cNvSpPr>
          <p:nvPr>
            <p:ph type="body" idx="1"/>
          </p:nvPr>
        </p:nvSpPr>
        <p:spPr>
          <a:xfrm>
            <a:off x="1113524" y="2057400"/>
            <a:ext cx="7515992" cy="3657600"/>
          </a:xfrm>
        </p:spPr>
        <p:txBody>
          <a:bodyPr>
            <a:normAutofit fontScale="92500" lnSpcReduction="20000"/>
          </a:bodyPr>
          <a:lstStyle/>
          <a:p>
            <a:pPr algn="l">
              <a:spcAft>
                <a:spcPts val="0"/>
              </a:spcAft>
              <a:buFont typeface="Arial" panose="020B0604020202020204" pitchFamily="34" charset="0"/>
              <a:buChar char="•"/>
            </a:pPr>
            <a:r>
              <a:rPr lang="en-US" sz="2000" b="0" i="0" dirty="0">
                <a:solidFill>
                  <a:srgbClr val="000000"/>
                </a:solidFill>
                <a:effectLst/>
                <a:latin typeface="Gill Sans MT" panose="020B0502020104020203" pitchFamily="34" charset="0"/>
              </a:rPr>
              <a:t>The American Legion uniform cap is worn</a:t>
            </a:r>
          </a:p>
          <a:p>
            <a:pPr lvl="1">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When in attendance at official American Legion meetings or ceremonies</a:t>
            </a:r>
          </a:p>
          <a:p>
            <a:pPr lvl="1">
              <a:spcAft>
                <a:spcPts val="0"/>
              </a:spcAft>
              <a:buFont typeface="Arial" panose="020B0604020202020204" pitchFamily="34" charset="0"/>
              <a:buChar char="•"/>
            </a:pPr>
            <a:r>
              <a:rPr lang="en-US" dirty="0">
                <a:solidFill>
                  <a:srgbClr val="000000"/>
                </a:solidFill>
                <a:latin typeface="Gill Sans MT" panose="020B0502020104020203" pitchFamily="34" charset="0"/>
              </a:rPr>
              <a:t>At other civil functions when representing the American Legion</a:t>
            </a:r>
            <a:endParaRPr lang="en-US" b="0" i="0" dirty="0">
              <a:solidFill>
                <a:srgbClr val="000000"/>
              </a:solidFill>
              <a:effectLst/>
              <a:latin typeface="Gill Sans MT" panose="020B0502020104020203" pitchFamily="34" charset="0"/>
            </a:endParaRPr>
          </a:p>
          <a:p>
            <a:pPr algn="l">
              <a:spcAft>
                <a:spcPts val="0"/>
              </a:spcAft>
              <a:buFont typeface="Arial" panose="020B0604020202020204" pitchFamily="34" charset="0"/>
              <a:buChar char="•"/>
            </a:pPr>
            <a:r>
              <a:rPr lang="en-US" sz="2000" b="0" i="0" dirty="0">
                <a:solidFill>
                  <a:srgbClr val="000000"/>
                </a:solidFill>
                <a:effectLst/>
                <a:latin typeface="Gill Sans MT" panose="020B0502020104020203" pitchFamily="34" charset="0"/>
              </a:rPr>
              <a:t>A member is considered to be in uniform if wearing an official Legion uniform cap. </a:t>
            </a:r>
          </a:p>
          <a:p>
            <a:pPr algn="l">
              <a:spcAft>
                <a:spcPts val="0"/>
              </a:spcAft>
              <a:buFont typeface="Arial" panose="020B0604020202020204" pitchFamily="34" charset="0"/>
              <a:buChar char="•"/>
            </a:pPr>
            <a:r>
              <a:rPr lang="en-US" dirty="0">
                <a:solidFill>
                  <a:srgbClr val="000000"/>
                </a:solidFill>
                <a:latin typeface="Gill Sans MT" panose="020B0502020104020203" pitchFamily="34" charset="0"/>
              </a:rPr>
              <a:t>The American Legion uniform cap is not worn while eating.</a:t>
            </a:r>
          </a:p>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Legion members not in formation will uncover upon entering the place of worship and remain uncovered during the entire service.</a:t>
            </a:r>
          </a:p>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When at a funeral, the cap should be held over the heart as one approaches the casket and is not at any time worn in a place of worship.</a:t>
            </a:r>
          </a:p>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 At the graveside, the cap should be held in the right hand over the heart during the entire service. In cold and inclement weather, the cap should not be worn.</a:t>
            </a:r>
            <a:endParaRPr lang="en-US" b="0" i="0" dirty="0">
              <a:solidFill>
                <a:srgbClr val="000000"/>
              </a:solidFill>
              <a:effectLst/>
              <a:latin typeface="Arial" panose="020B0604020202020204" pitchFamily="34" charset="0"/>
            </a:endParaRPr>
          </a:p>
          <a:p>
            <a:pPr algn="l">
              <a:spcAft>
                <a:spcPts val="0"/>
              </a:spcAft>
              <a:buFont typeface="Arial" panose="020B0604020202020204" pitchFamily="34" charset="0"/>
              <a:buChar char="•"/>
            </a:pPr>
            <a:endParaRPr lang="en-US" b="0" i="0" dirty="0">
              <a:solidFill>
                <a:srgbClr val="000000"/>
              </a:solidFill>
              <a:effectLst/>
              <a:latin typeface="Arial" panose="020B0604020202020204" pitchFamily="34" charset="0"/>
            </a:endParaRPr>
          </a:p>
          <a:p>
            <a:pPr algn="l">
              <a:spcAft>
                <a:spcPts val="0"/>
              </a:spcAft>
              <a:buFont typeface="Arial" panose="020B0604020202020204" pitchFamily="34" charset="0"/>
              <a:buChar char="•"/>
            </a:pPr>
            <a:endParaRPr lang="en-US" dirty="0">
              <a:solidFill>
                <a:srgbClr val="000000"/>
              </a:solidFill>
              <a:latin typeface="Gill Sans MT" panose="020B0502020104020203" pitchFamily="34" charset="0"/>
            </a:endParaRPr>
          </a:p>
          <a:p>
            <a:endParaRPr lang="en-US" dirty="0"/>
          </a:p>
        </p:txBody>
      </p:sp>
      <p:pic>
        <p:nvPicPr>
          <p:cNvPr id="4" name="Picture 3">
            <a:extLst>
              <a:ext uri="{FF2B5EF4-FFF2-40B4-BE49-F238E27FC236}">
                <a16:creationId xmlns:a16="http://schemas.microsoft.com/office/drawing/2014/main" id="{41F96DE6-BE99-474B-9C21-7271927959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extLst>
      <p:ext uri="{BB962C8B-B14F-4D97-AF65-F5344CB8AC3E}">
        <p14:creationId xmlns:p14="http://schemas.microsoft.com/office/powerpoint/2010/main" val="353395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8B5CA-4C8A-4E4E-9E6E-7A4C12C40F95}"/>
              </a:ext>
            </a:extLst>
          </p:cNvPr>
          <p:cNvSpPr>
            <a:spLocks noGrp="1"/>
          </p:cNvSpPr>
          <p:nvPr>
            <p:ph type="title"/>
          </p:nvPr>
        </p:nvSpPr>
        <p:spPr>
          <a:xfrm>
            <a:off x="982133" y="457201"/>
            <a:ext cx="7704667" cy="1371599"/>
          </a:xfrm>
        </p:spPr>
        <p:txBody>
          <a:bodyPr/>
          <a:lstStyle/>
          <a:p>
            <a:r>
              <a:rPr lang="en-US" b="1" dirty="0"/>
              <a:t>Uniform Cap Etiquette for Honor and Color Guards</a:t>
            </a:r>
            <a:endParaRPr lang="en-US" dirty="0"/>
          </a:p>
        </p:txBody>
      </p:sp>
      <p:sp>
        <p:nvSpPr>
          <p:cNvPr id="5" name="Content Placeholder 4">
            <a:extLst>
              <a:ext uri="{FF2B5EF4-FFF2-40B4-BE49-F238E27FC236}">
                <a16:creationId xmlns:a16="http://schemas.microsoft.com/office/drawing/2014/main" id="{E56CF323-274C-4F9F-9894-06493092E92A}"/>
              </a:ext>
            </a:extLst>
          </p:cNvPr>
          <p:cNvSpPr>
            <a:spLocks noGrp="1"/>
          </p:cNvSpPr>
          <p:nvPr>
            <p:ph idx="1"/>
          </p:nvPr>
        </p:nvSpPr>
        <p:spPr/>
        <p:txBody>
          <a:bodyPr>
            <a:normAutofit fontScale="85000" lnSpcReduction="20000"/>
          </a:bodyPr>
          <a:lstStyle/>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The cap is worn in a place of worship only by the Guard of Honor and Color Guard while in marching order or standing guard. </a:t>
            </a:r>
          </a:p>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When returned to and seated in pews, the cap should be removed.</a:t>
            </a:r>
            <a:endParaRPr lang="en-US" b="0" i="0" dirty="0">
              <a:solidFill>
                <a:srgbClr val="000000"/>
              </a:solidFill>
              <a:effectLst/>
              <a:latin typeface="Arial" panose="020B0604020202020204" pitchFamily="34" charset="0"/>
            </a:endParaRPr>
          </a:p>
          <a:p>
            <a:r>
              <a:rPr lang="en-US" b="0" i="0" dirty="0">
                <a:solidFill>
                  <a:srgbClr val="000000"/>
                </a:solidFill>
                <a:effectLst/>
                <a:latin typeface="Gill Sans MT" panose="020B0502020104020203" pitchFamily="34" charset="0"/>
              </a:rPr>
              <a:t>Legion posts marching in formation into a place of worship should uncover at the door, hold the cap with the right hand over the heart until the arrival in the pews and commanded to take seats, remaining uncovered during the entire service. </a:t>
            </a:r>
          </a:p>
          <a:p>
            <a:r>
              <a:rPr lang="en-US" b="0" i="0" dirty="0">
                <a:solidFill>
                  <a:srgbClr val="000000"/>
                </a:solidFill>
                <a:effectLst/>
                <a:latin typeface="Gill Sans MT" panose="020B0502020104020203" pitchFamily="34" charset="0"/>
              </a:rPr>
              <a:t>At the close of the service, upon command, the post shall arise, the members holding the cap with the right hand over the heart will march out of the place of worship and recover after marching through the door.</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72661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29C0-C8F8-4541-8418-7B6A12B4DA71}"/>
              </a:ext>
            </a:extLst>
          </p:cNvPr>
          <p:cNvSpPr>
            <a:spLocks noGrp="1"/>
          </p:cNvSpPr>
          <p:nvPr>
            <p:ph type="title"/>
          </p:nvPr>
        </p:nvSpPr>
        <p:spPr>
          <a:xfrm>
            <a:off x="1113524" y="685800"/>
            <a:ext cx="7515991" cy="838200"/>
          </a:xfrm>
        </p:spPr>
        <p:txBody>
          <a:bodyPr/>
          <a:lstStyle/>
          <a:p>
            <a:r>
              <a:rPr lang="en-US" b="1" dirty="0"/>
              <a:t>Uniform Cap Etiquette Continued</a:t>
            </a:r>
            <a:endParaRPr lang="en-US" dirty="0"/>
          </a:p>
        </p:txBody>
      </p:sp>
      <p:sp>
        <p:nvSpPr>
          <p:cNvPr id="3" name="Text Placeholder 2">
            <a:extLst>
              <a:ext uri="{FF2B5EF4-FFF2-40B4-BE49-F238E27FC236}">
                <a16:creationId xmlns:a16="http://schemas.microsoft.com/office/drawing/2014/main" id="{3AAC9B53-C1B5-433A-B031-1073239BAEB9}"/>
              </a:ext>
            </a:extLst>
          </p:cNvPr>
          <p:cNvSpPr>
            <a:spLocks noGrp="1"/>
          </p:cNvSpPr>
          <p:nvPr>
            <p:ph type="body" idx="1"/>
          </p:nvPr>
        </p:nvSpPr>
        <p:spPr>
          <a:xfrm>
            <a:off x="1113524" y="2133600"/>
            <a:ext cx="7515992" cy="3352800"/>
          </a:xfrm>
        </p:spPr>
        <p:txBody>
          <a:bodyPr/>
          <a:lstStyle/>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In Legion meetings, the cap should be worn except during moments of the Pledge of Allegiance, prayer, and when standing in silent reverence in memory of departed comrades, when the cap should be held with the right hand over the heart.</a:t>
            </a:r>
            <a:endParaRPr lang="en-US" b="0" i="0" dirty="0">
              <a:solidFill>
                <a:srgbClr val="000000"/>
              </a:solidFill>
              <a:effectLst/>
              <a:latin typeface="Arial" panose="020B0604020202020204" pitchFamily="34" charset="0"/>
            </a:endParaRPr>
          </a:p>
          <a:p>
            <a:pPr algn="l">
              <a:spcAft>
                <a:spcPts val="0"/>
              </a:spcAft>
              <a:buFont typeface="Arial" panose="020B0604020202020204" pitchFamily="34" charset="0"/>
              <a:buChar char="•"/>
            </a:pPr>
            <a:r>
              <a:rPr lang="en-US" b="0" i="0" dirty="0">
                <a:solidFill>
                  <a:srgbClr val="000000"/>
                </a:solidFill>
                <a:effectLst/>
                <a:latin typeface="Gill Sans MT" panose="020B0502020104020203" pitchFamily="34" charset="0"/>
              </a:rPr>
              <a:t>Female members of the Legion should wear their caps in the manner prescribed for female personnel of the armed services.</a:t>
            </a:r>
          </a:p>
          <a:p>
            <a:pPr algn="l">
              <a:spcAft>
                <a:spcPts val="0"/>
              </a:spcAft>
            </a:pPr>
            <a:endParaRPr lang="en-US" sz="1300" b="0" i="0" dirty="0">
              <a:solidFill>
                <a:srgbClr val="000000"/>
              </a:solidFill>
              <a:effectLst/>
              <a:latin typeface="Arial" panose="020B0604020202020204" pitchFamily="34" charset="0"/>
            </a:endParaRPr>
          </a:p>
          <a:p>
            <a:pPr algn="l">
              <a:spcAft>
                <a:spcPts val="0"/>
              </a:spcAft>
            </a:pPr>
            <a:r>
              <a:rPr lang="en-US" sz="1300" b="0" i="0" dirty="0">
                <a:solidFill>
                  <a:srgbClr val="000000"/>
                </a:solidFill>
                <a:effectLst/>
                <a:latin typeface="Arial" panose="020B0604020202020204" pitchFamily="34" charset="0"/>
              </a:rPr>
              <a:t>										Source: Officer’s Guide</a:t>
            </a:r>
          </a:p>
          <a:p>
            <a:endParaRPr lang="en-US" dirty="0"/>
          </a:p>
        </p:txBody>
      </p:sp>
      <p:pic>
        <p:nvPicPr>
          <p:cNvPr id="4" name="Picture 3">
            <a:extLst>
              <a:ext uri="{FF2B5EF4-FFF2-40B4-BE49-F238E27FC236}">
                <a16:creationId xmlns:a16="http://schemas.microsoft.com/office/drawing/2014/main" id="{EDA0B795-0EB7-4C17-9299-D335FAACAE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extLst>
      <p:ext uri="{BB962C8B-B14F-4D97-AF65-F5344CB8AC3E}">
        <p14:creationId xmlns:p14="http://schemas.microsoft.com/office/powerpoint/2010/main" val="293992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A8AEC-0683-42D5-BCD8-969778B71A4E}"/>
              </a:ext>
            </a:extLst>
          </p:cNvPr>
          <p:cNvSpPr>
            <a:spLocks noGrp="1"/>
          </p:cNvSpPr>
          <p:nvPr>
            <p:ph type="title"/>
          </p:nvPr>
        </p:nvSpPr>
        <p:spPr>
          <a:xfrm>
            <a:off x="982133" y="239117"/>
            <a:ext cx="7704667" cy="2199284"/>
          </a:xfrm>
        </p:spPr>
        <p:txBody>
          <a:bodyPr/>
          <a:lstStyle/>
          <a:p>
            <a:r>
              <a:rPr lang="en-US" b="1" dirty="0"/>
              <a:t>American Legion Cap during Pledge of Allegiance and Prayers</a:t>
            </a:r>
          </a:p>
        </p:txBody>
      </p:sp>
      <p:pic>
        <p:nvPicPr>
          <p:cNvPr id="4" name="Picture 3">
            <a:extLst>
              <a:ext uri="{FF2B5EF4-FFF2-40B4-BE49-F238E27FC236}">
                <a16:creationId xmlns:a16="http://schemas.microsoft.com/office/drawing/2014/main" id="{99A4641C-9A90-4335-991D-0B439A5BF8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pic>
        <p:nvPicPr>
          <p:cNvPr id="6" name="Picture 5">
            <a:extLst>
              <a:ext uri="{FF2B5EF4-FFF2-40B4-BE49-F238E27FC236}">
                <a16:creationId xmlns:a16="http://schemas.microsoft.com/office/drawing/2014/main" id="{F44EA713-3720-40DA-8168-EE058310D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61101" y="2656485"/>
            <a:ext cx="4528455" cy="339634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 and White Caps</a:t>
            </a:r>
          </a:p>
        </p:txBody>
      </p:sp>
      <p:sp>
        <p:nvSpPr>
          <p:cNvPr id="3" name="Text Placeholder 2"/>
          <p:cNvSpPr>
            <a:spLocks noGrp="1"/>
          </p:cNvSpPr>
          <p:nvPr>
            <p:ph type="body" idx="1"/>
          </p:nvPr>
        </p:nvSpPr>
        <p:spPr/>
        <p:txBody>
          <a:bodyPr/>
          <a:lstStyle/>
          <a:p>
            <a:pPr algn="ctr"/>
            <a:r>
              <a:rPr lang="en-US" dirty="0"/>
              <a:t>National Cap</a:t>
            </a:r>
          </a:p>
        </p:txBody>
      </p:sp>
      <p:pic>
        <p:nvPicPr>
          <p:cNvPr id="21507" name="Picture 3"/>
          <p:cNvPicPr>
            <a:picLocks noGrp="1" noChangeAspect="1" noChangeArrowheads="1"/>
          </p:cNvPicPr>
          <p:nvPr>
            <p:ph sz="half" idx="2"/>
          </p:nvPr>
        </p:nvPicPr>
        <p:blipFill>
          <a:blip r:embed="rId3" cstate="print"/>
          <a:stretch>
            <a:fillRect/>
          </a:stretch>
        </p:blipFill>
        <p:spPr bwMode="auto">
          <a:xfrm>
            <a:off x="1882775" y="4191794"/>
            <a:ext cx="2133600" cy="952500"/>
          </a:xfrm>
          <a:prstGeom prst="rect">
            <a:avLst/>
          </a:prstGeom>
          <a:noFill/>
          <a:ln w="9525">
            <a:noFill/>
            <a:miter lim="800000"/>
            <a:headEnd/>
            <a:tailEnd/>
          </a:ln>
        </p:spPr>
      </p:pic>
      <p:sp>
        <p:nvSpPr>
          <p:cNvPr id="5" name="Text Placeholder 4"/>
          <p:cNvSpPr>
            <a:spLocks noGrp="1"/>
          </p:cNvSpPr>
          <p:nvPr>
            <p:ph type="body" sz="quarter" idx="3"/>
          </p:nvPr>
        </p:nvSpPr>
        <p:spPr/>
        <p:txBody>
          <a:bodyPr/>
          <a:lstStyle/>
          <a:p>
            <a:pPr algn="ctr"/>
            <a:r>
              <a:rPr lang="en-US" dirty="0"/>
              <a:t>Department Cap</a:t>
            </a:r>
          </a:p>
        </p:txBody>
      </p:sp>
      <p:pic>
        <p:nvPicPr>
          <p:cNvPr id="21508" name="Picture 4"/>
          <p:cNvPicPr>
            <a:picLocks noGrp="1" noChangeAspect="1" noChangeArrowheads="1"/>
          </p:cNvPicPr>
          <p:nvPr>
            <p:ph sz="quarter" idx="4"/>
          </p:nvPr>
        </p:nvPicPr>
        <p:blipFill>
          <a:blip r:embed="rId4" cstate="print"/>
          <a:stretch>
            <a:fillRect/>
          </a:stretch>
        </p:blipFill>
        <p:spPr bwMode="auto">
          <a:xfrm>
            <a:off x="5793581" y="4215606"/>
            <a:ext cx="2000250" cy="904875"/>
          </a:xfrm>
          <a:prstGeom prst="rect">
            <a:avLst/>
          </a:prstGeom>
          <a:noFill/>
          <a:ln w="9525">
            <a:noFill/>
            <a:miter lim="800000"/>
            <a:headEnd/>
            <a:tailEnd/>
          </a:ln>
        </p:spPr>
      </p:pic>
      <p:pic>
        <p:nvPicPr>
          <p:cNvPr id="7" name="Picture 6">
            <a:extLst>
              <a:ext uri="{FF2B5EF4-FFF2-40B4-BE49-F238E27FC236}">
                <a16:creationId xmlns:a16="http://schemas.microsoft.com/office/drawing/2014/main" id="{B555C213-3653-4BA6-85BF-F5EB07EE60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pic>
        <p:nvPicPr>
          <p:cNvPr id="9" name="Picture 8">
            <a:extLst>
              <a:ext uri="{FF2B5EF4-FFF2-40B4-BE49-F238E27FC236}">
                <a16:creationId xmlns:a16="http://schemas.microsoft.com/office/drawing/2014/main" id="{0C571011-EE75-47D2-8A2E-CA9617D6A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577073" y="2978768"/>
            <a:ext cx="1377469" cy="3039933"/>
          </a:xfrm>
          <a:prstGeom prst="rect">
            <a:avLst/>
          </a:prstGeom>
        </p:spPr>
      </p:pic>
      <p:pic>
        <p:nvPicPr>
          <p:cNvPr id="11" name="Picture 10">
            <a:extLst>
              <a:ext uri="{FF2B5EF4-FFF2-40B4-BE49-F238E27FC236}">
                <a16:creationId xmlns:a16="http://schemas.microsoft.com/office/drawing/2014/main" id="{D847776A-CD03-4E38-95BF-08D3DE60E3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375473" y="3051442"/>
            <a:ext cx="1478404" cy="27993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did you join The American Legion?</a:t>
            </a:r>
          </a:p>
        </p:txBody>
      </p:sp>
      <p:sp>
        <p:nvSpPr>
          <p:cNvPr id="4" name="Content Placeholder 3"/>
          <p:cNvSpPr>
            <a:spLocks noGrp="1"/>
          </p:cNvSpPr>
          <p:nvPr>
            <p:ph sz="half" idx="2"/>
          </p:nvPr>
        </p:nvSpPr>
        <p:spPr/>
        <p:txBody>
          <a:bodyPr/>
          <a:lstStyle/>
          <a:p>
            <a:endParaRPr lang="en-US"/>
          </a:p>
        </p:txBody>
      </p:sp>
      <p:pic>
        <p:nvPicPr>
          <p:cNvPr id="5" name="Content Placeholder 4">
            <a:extLst>
              <a:ext uri="{FF2B5EF4-FFF2-40B4-BE49-F238E27FC236}">
                <a16:creationId xmlns:a16="http://schemas.microsoft.com/office/drawing/2014/main" id="{59264EA2-CB48-4A93-8D7B-882AAF03679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1383392" y="2514600"/>
            <a:ext cx="6312808" cy="3581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Blue with White Caps</a:t>
            </a:r>
          </a:p>
        </p:txBody>
      </p:sp>
      <p:sp>
        <p:nvSpPr>
          <p:cNvPr id="3" name="Text Placeholder 2"/>
          <p:cNvSpPr>
            <a:spLocks noGrp="1"/>
          </p:cNvSpPr>
          <p:nvPr>
            <p:ph type="body" idx="1"/>
          </p:nvPr>
        </p:nvSpPr>
        <p:spPr/>
        <p:txBody>
          <a:bodyPr/>
          <a:lstStyle/>
          <a:p>
            <a:pPr algn="ctr"/>
            <a:r>
              <a:rPr lang="en-US" dirty="0"/>
              <a:t>District Cap</a:t>
            </a:r>
          </a:p>
        </p:txBody>
      </p:sp>
      <p:pic>
        <p:nvPicPr>
          <p:cNvPr id="22530" name="Picture 2"/>
          <p:cNvPicPr>
            <a:picLocks noGrp="1" noChangeAspect="1" noChangeArrowheads="1"/>
          </p:cNvPicPr>
          <p:nvPr>
            <p:ph sz="half" idx="2"/>
          </p:nvPr>
        </p:nvPicPr>
        <p:blipFill>
          <a:blip r:embed="rId3" cstate="print"/>
          <a:stretch>
            <a:fillRect/>
          </a:stretch>
        </p:blipFill>
        <p:spPr bwMode="auto">
          <a:xfrm>
            <a:off x="1882775" y="4210844"/>
            <a:ext cx="2133600" cy="914400"/>
          </a:xfrm>
          <a:prstGeom prst="rect">
            <a:avLst/>
          </a:prstGeom>
          <a:noFill/>
          <a:ln w="9525">
            <a:noFill/>
            <a:miter lim="800000"/>
            <a:headEnd/>
            <a:tailEnd/>
          </a:ln>
        </p:spPr>
      </p:pic>
      <p:sp>
        <p:nvSpPr>
          <p:cNvPr id="5" name="Text Placeholder 4"/>
          <p:cNvSpPr>
            <a:spLocks noGrp="1"/>
          </p:cNvSpPr>
          <p:nvPr>
            <p:ph type="body" sz="quarter" idx="3"/>
          </p:nvPr>
        </p:nvSpPr>
        <p:spPr/>
        <p:txBody>
          <a:bodyPr/>
          <a:lstStyle/>
          <a:p>
            <a:pPr algn="ctr"/>
            <a:r>
              <a:rPr lang="en-US" dirty="0"/>
              <a:t>County Cap</a:t>
            </a:r>
          </a:p>
        </p:txBody>
      </p:sp>
      <p:pic>
        <p:nvPicPr>
          <p:cNvPr id="22531" name="Picture 3"/>
          <p:cNvPicPr>
            <a:picLocks noGrp="1" noChangeAspect="1" noChangeArrowheads="1"/>
          </p:cNvPicPr>
          <p:nvPr>
            <p:ph sz="quarter" idx="4"/>
          </p:nvPr>
        </p:nvPicPr>
        <p:blipFill>
          <a:blip r:embed="rId4" cstate="print"/>
          <a:stretch>
            <a:fillRect/>
          </a:stretch>
        </p:blipFill>
        <p:spPr bwMode="auto">
          <a:xfrm>
            <a:off x="5774531" y="4239419"/>
            <a:ext cx="2038350" cy="857250"/>
          </a:xfrm>
          <a:prstGeom prst="rect">
            <a:avLst/>
          </a:prstGeom>
          <a:noFill/>
          <a:ln w="9525">
            <a:noFill/>
            <a:miter lim="800000"/>
            <a:headEnd/>
            <a:tailEnd/>
          </a:ln>
        </p:spPr>
      </p:pic>
      <p:pic>
        <p:nvPicPr>
          <p:cNvPr id="7" name="Picture 6">
            <a:extLst>
              <a:ext uri="{FF2B5EF4-FFF2-40B4-BE49-F238E27FC236}">
                <a16:creationId xmlns:a16="http://schemas.microsoft.com/office/drawing/2014/main" id="{38F74F24-C903-4C1C-8AE4-B7B7E5F0A1A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Blue Caps</a:t>
            </a:r>
          </a:p>
        </p:txBody>
      </p:sp>
      <p:sp>
        <p:nvSpPr>
          <p:cNvPr id="3" name="Text Placeholder 2"/>
          <p:cNvSpPr>
            <a:spLocks noGrp="1"/>
          </p:cNvSpPr>
          <p:nvPr>
            <p:ph type="body" idx="1"/>
          </p:nvPr>
        </p:nvSpPr>
        <p:spPr/>
        <p:txBody>
          <a:bodyPr/>
          <a:lstStyle/>
          <a:p>
            <a:pPr algn="ctr"/>
            <a:r>
              <a:rPr lang="en-US" dirty="0"/>
              <a:t>City/Post Cap</a:t>
            </a:r>
          </a:p>
        </p:txBody>
      </p:sp>
      <p:pic>
        <p:nvPicPr>
          <p:cNvPr id="23554" name="Picture 2"/>
          <p:cNvPicPr>
            <a:picLocks noGrp="1" noChangeAspect="1" noChangeArrowheads="1"/>
          </p:cNvPicPr>
          <p:nvPr>
            <p:ph sz="half" idx="2"/>
          </p:nvPr>
        </p:nvPicPr>
        <p:blipFill>
          <a:blip r:embed="rId3" cstate="print"/>
          <a:stretch>
            <a:fillRect/>
          </a:stretch>
        </p:blipFill>
        <p:spPr bwMode="auto">
          <a:xfrm>
            <a:off x="1949450" y="4210844"/>
            <a:ext cx="2000250" cy="914400"/>
          </a:xfrm>
          <a:prstGeom prst="rect">
            <a:avLst/>
          </a:prstGeom>
          <a:noFill/>
          <a:ln w="9525">
            <a:noFill/>
            <a:miter lim="800000"/>
            <a:headEnd/>
            <a:tailEnd/>
          </a:ln>
        </p:spPr>
      </p:pic>
      <p:sp>
        <p:nvSpPr>
          <p:cNvPr id="5" name="Text Placeholder 4"/>
          <p:cNvSpPr>
            <a:spLocks noGrp="1"/>
          </p:cNvSpPr>
          <p:nvPr>
            <p:ph type="body" sz="quarter" idx="3"/>
          </p:nvPr>
        </p:nvSpPr>
        <p:spPr/>
        <p:txBody>
          <a:bodyPr/>
          <a:lstStyle/>
          <a:p>
            <a:pPr algn="ctr"/>
            <a:r>
              <a:rPr lang="en-US" dirty="0"/>
              <a:t>State or Post 500</a:t>
            </a:r>
          </a:p>
        </p:txBody>
      </p:sp>
      <p:pic>
        <p:nvPicPr>
          <p:cNvPr id="23555" name="Picture 3"/>
          <p:cNvPicPr>
            <a:picLocks noGrp="1" noChangeAspect="1" noChangeArrowheads="1"/>
          </p:cNvPicPr>
          <p:nvPr>
            <p:ph sz="quarter" idx="4"/>
          </p:nvPr>
        </p:nvPicPr>
        <p:blipFill>
          <a:blip r:embed="rId4" cstate="print"/>
          <a:stretch>
            <a:fillRect/>
          </a:stretch>
        </p:blipFill>
        <p:spPr bwMode="auto">
          <a:xfrm>
            <a:off x="5865019" y="4206081"/>
            <a:ext cx="1857375" cy="923925"/>
          </a:xfrm>
          <a:prstGeom prst="rect">
            <a:avLst/>
          </a:prstGeom>
          <a:noFill/>
          <a:ln w="9525">
            <a:noFill/>
            <a:miter lim="800000"/>
            <a:headEnd/>
            <a:tailEnd/>
          </a:ln>
        </p:spPr>
      </p:pic>
      <p:pic>
        <p:nvPicPr>
          <p:cNvPr id="7" name="Picture 6">
            <a:extLst>
              <a:ext uri="{FF2B5EF4-FFF2-40B4-BE49-F238E27FC236}">
                <a16:creationId xmlns:a16="http://schemas.microsoft.com/office/drawing/2014/main" id="{8312A9F1-8F13-4097-B753-EE344A8A5B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D926-BD80-450A-AB7D-6805BA5E6990}"/>
              </a:ext>
            </a:extLst>
          </p:cNvPr>
          <p:cNvSpPr>
            <a:spLocks noGrp="1"/>
          </p:cNvSpPr>
          <p:nvPr>
            <p:ph type="title"/>
          </p:nvPr>
        </p:nvSpPr>
        <p:spPr/>
        <p:txBody>
          <a:bodyPr/>
          <a:lstStyle/>
          <a:p>
            <a:r>
              <a:rPr lang="en-US" b="1" dirty="0"/>
              <a:t>What do legionnaires wear on their caps?</a:t>
            </a:r>
          </a:p>
        </p:txBody>
      </p:sp>
      <p:sp>
        <p:nvSpPr>
          <p:cNvPr id="3" name="Text Placeholder 2">
            <a:extLst>
              <a:ext uri="{FF2B5EF4-FFF2-40B4-BE49-F238E27FC236}">
                <a16:creationId xmlns:a16="http://schemas.microsoft.com/office/drawing/2014/main" id="{58A38F6E-6A0F-406D-9048-83E73E1814DC}"/>
              </a:ext>
            </a:extLst>
          </p:cNvPr>
          <p:cNvSpPr>
            <a:spLocks noGrp="1"/>
          </p:cNvSpPr>
          <p:nvPr>
            <p:ph type="body" idx="1"/>
          </p:nvPr>
        </p:nvSpPr>
        <p:spPr/>
        <p:txBody>
          <a:bodyPr/>
          <a:lstStyle/>
          <a:p>
            <a:r>
              <a:rPr lang="en-US" b="1" dirty="0">
                <a:solidFill>
                  <a:schemeClr val="tx1"/>
                </a:solidFill>
              </a:rPr>
              <a:t>Left Side</a:t>
            </a:r>
          </a:p>
        </p:txBody>
      </p:sp>
      <p:pic>
        <p:nvPicPr>
          <p:cNvPr id="8" name="Content Placeholder 7">
            <a:extLst>
              <a:ext uri="{FF2B5EF4-FFF2-40B4-BE49-F238E27FC236}">
                <a16:creationId xmlns:a16="http://schemas.microsoft.com/office/drawing/2014/main" id="{88E8B1A3-2C04-4998-BAC0-4513F92C852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2173963" y="3372690"/>
            <a:ext cx="1383746" cy="2497932"/>
          </a:xfrm>
        </p:spPr>
      </p:pic>
      <p:sp>
        <p:nvSpPr>
          <p:cNvPr id="5" name="Text Placeholder 4">
            <a:extLst>
              <a:ext uri="{FF2B5EF4-FFF2-40B4-BE49-F238E27FC236}">
                <a16:creationId xmlns:a16="http://schemas.microsoft.com/office/drawing/2014/main" id="{28303F7B-CDA9-4A68-8D2F-2496101AF16E}"/>
              </a:ext>
            </a:extLst>
          </p:cNvPr>
          <p:cNvSpPr>
            <a:spLocks noGrp="1"/>
          </p:cNvSpPr>
          <p:nvPr>
            <p:ph type="body" sz="quarter" idx="3"/>
          </p:nvPr>
        </p:nvSpPr>
        <p:spPr/>
        <p:txBody>
          <a:bodyPr/>
          <a:lstStyle/>
          <a:p>
            <a:r>
              <a:rPr lang="en-US" b="1" dirty="0">
                <a:solidFill>
                  <a:schemeClr val="tx1"/>
                </a:solidFill>
              </a:rPr>
              <a:t>Right Side</a:t>
            </a:r>
          </a:p>
        </p:txBody>
      </p:sp>
      <p:pic>
        <p:nvPicPr>
          <p:cNvPr id="10" name="Content Placeholder 9">
            <a:extLst>
              <a:ext uri="{FF2B5EF4-FFF2-40B4-BE49-F238E27FC236}">
                <a16:creationId xmlns:a16="http://schemas.microsoft.com/office/drawing/2014/main" id="{F01AB030-1407-46EF-AA4E-F6058A062733}"/>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rot="16200000">
            <a:off x="6038535" y="3303411"/>
            <a:ext cx="1383746" cy="2792008"/>
          </a:xfrm>
        </p:spPr>
      </p:pic>
      <p:pic>
        <p:nvPicPr>
          <p:cNvPr id="7" name="Picture 6">
            <a:extLst>
              <a:ext uri="{FF2B5EF4-FFF2-40B4-BE49-F238E27FC236}">
                <a16:creationId xmlns:a16="http://schemas.microsoft.com/office/drawing/2014/main" id="{37ECCE26-53E1-45C2-A894-33303B3660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extLst>
      <p:ext uri="{BB962C8B-B14F-4D97-AF65-F5344CB8AC3E}">
        <p14:creationId xmlns:p14="http://schemas.microsoft.com/office/powerpoint/2010/main" val="37462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762000"/>
          </a:xfrm>
        </p:spPr>
        <p:txBody>
          <a:bodyPr/>
          <a:lstStyle/>
          <a:p>
            <a:r>
              <a:rPr lang="en-US" dirty="0"/>
              <a:t>Cap Pins</a:t>
            </a:r>
          </a:p>
        </p:txBody>
      </p:sp>
      <p:pic>
        <p:nvPicPr>
          <p:cNvPr id="24579" name="Picture 3"/>
          <p:cNvPicPr>
            <a:picLocks noGrp="1" noChangeAspect="1" noChangeArrowheads="1"/>
          </p:cNvPicPr>
          <p:nvPr>
            <p:ph idx="1"/>
          </p:nvPr>
        </p:nvPicPr>
        <p:blipFill>
          <a:blip r:embed="rId3" cstate="print"/>
          <a:stretch>
            <a:fillRect/>
          </a:stretch>
        </p:blipFill>
        <p:spPr bwMode="auto">
          <a:xfrm>
            <a:off x="5388769" y="1990725"/>
            <a:ext cx="1800225" cy="2495550"/>
          </a:xfrm>
          <a:prstGeom prst="rect">
            <a:avLst/>
          </a:prstGeom>
          <a:noFill/>
          <a:ln w="9525">
            <a:noFill/>
            <a:miter lim="800000"/>
            <a:headEnd/>
            <a:tailEnd/>
          </a:ln>
        </p:spPr>
      </p:pic>
      <p:sp>
        <p:nvSpPr>
          <p:cNvPr id="4" name="Text Placeholder 3"/>
          <p:cNvSpPr>
            <a:spLocks noGrp="1"/>
          </p:cNvSpPr>
          <p:nvPr>
            <p:ph type="body" sz="half" idx="2"/>
          </p:nvPr>
        </p:nvSpPr>
        <p:spPr/>
        <p:txBody>
          <a:bodyPr>
            <a:normAutofit/>
          </a:bodyPr>
          <a:lstStyle/>
          <a:p>
            <a:r>
              <a:rPr lang="en-US" dirty="0"/>
              <a:t>Paid Up For Life</a:t>
            </a:r>
          </a:p>
          <a:p>
            <a:r>
              <a:rPr lang="en-US" dirty="0"/>
              <a:t>Continuous Years Pin</a:t>
            </a:r>
          </a:p>
          <a:p>
            <a:r>
              <a:rPr lang="en-US" dirty="0"/>
              <a:t>Continuous years Star</a:t>
            </a:r>
          </a:p>
          <a:p>
            <a:r>
              <a:rPr lang="en-US" dirty="0"/>
              <a:t>Go Getter Star (Silver color with year)</a:t>
            </a:r>
          </a:p>
        </p:txBody>
      </p:sp>
      <p:pic>
        <p:nvPicPr>
          <p:cNvPr id="24578" name="Picture 2"/>
          <p:cNvPicPr>
            <a:picLocks noChangeAspect="1" noChangeArrowheads="1"/>
          </p:cNvPicPr>
          <p:nvPr/>
        </p:nvPicPr>
        <p:blipFill>
          <a:blip r:embed="rId4" cstate="print"/>
          <a:srcRect/>
          <a:stretch>
            <a:fillRect/>
          </a:stretch>
        </p:blipFill>
        <p:spPr bwMode="auto">
          <a:xfrm>
            <a:off x="4267200" y="914400"/>
            <a:ext cx="3276600" cy="1190625"/>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a:stretch>
            <a:fillRect/>
          </a:stretch>
        </p:blipFill>
        <p:spPr bwMode="auto">
          <a:xfrm>
            <a:off x="7010400" y="4014787"/>
            <a:ext cx="1543050" cy="1571625"/>
          </a:xfrm>
          <a:prstGeom prst="rect">
            <a:avLst/>
          </a:prstGeom>
          <a:noFill/>
          <a:ln w="9525">
            <a:noFill/>
            <a:miter lim="800000"/>
            <a:headEnd/>
            <a:tailEnd/>
          </a:ln>
        </p:spPr>
      </p:pic>
      <p:pic>
        <p:nvPicPr>
          <p:cNvPr id="7" name="Picture 6">
            <a:extLst>
              <a:ext uri="{FF2B5EF4-FFF2-40B4-BE49-F238E27FC236}">
                <a16:creationId xmlns:a16="http://schemas.microsoft.com/office/drawing/2014/main" id="{E5BD7FA1-60DF-4FF5-981E-EBBBEC25625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en-US" b="1" dirty="0"/>
              <a:t>We Continue to Serve</a:t>
            </a:r>
            <a:br>
              <a:rPr lang="en-US" b="1" dirty="0"/>
            </a:br>
            <a:r>
              <a:rPr lang="en-US" b="1" dirty="0"/>
              <a:t>Volunteering</a:t>
            </a:r>
          </a:p>
        </p:txBody>
      </p:sp>
      <p:sp>
        <p:nvSpPr>
          <p:cNvPr id="3" name="Content Placeholder 2"/>
          <p:cNvSpPr>
            <a:spLocks noGrp="1"/>
          </p:cNvSpPr>
          <p:nvPr>
            <p:ph idx="1"/>
          </p:nvPr>
        </p:nvSpPr>
        <p:spPr>
          <a:xfrm>
            <a:off x="982133" y="2286000"/>
            <a:ext cx="7704667" cy="3713816"/>
          </a:xfrm>
        </p:spPr>
        <p:txBody>
          <a:bodyPr>
            <a:noAutofit/>
          </a:bodyPr>
          <a:lstStyle/>
          <a:p>
            <a:pPr>
              <a:buAutoNum type="arabicPeriod"/>
            </a:pPr>
            <a:r>
              <a:rPr lang="en-US" sz="1600" b="1" dirty="0"/>
              <a:t>If you want to help say so, you will not be turned down.</a:t>
            </a:r>
          </a:p>
          <a:p>
            <a:pPr>
              <a:buAutoNum type="arabicPeriod"/>
            </a:pPr>
            <a:r>
              <a:rPr lang="en-US" sz="1600" b="1" dirty="0"/>
              <a:t>Inform the Adj. or the person in charge of the committee you wish to help.  IE. Chaplin's are always looking for more members on a call list for wakes and funerals. Membership chair will need helpers for Buddy check call in Jan.</a:t>
            </a:r>
          </a:p>
          <a:p>
            <a:pPr>
              <a:buAutoNum type="arabicPeriod"/>
            </a:pPr>
            <a:r>
              <a:rPr lang="en-US" sz="1600" b="1" dirty="0"/>
              <a:t>If you can’t help do to a full work load, we understand. (Help when you can).</a:t>
            </a:r>
          </a:p>
          <a:p>
            <a:pPr>
              <a:buAutoNum type="arabicPeriod"/>
            </a:pPr>
            <a:r>
              <a:rPr lang="en-US" sz="1600" b="1" dirty="0"/>
              <a:t>Remember no idea is too small or out of line. It may have never been asked and you are the brave one to bring it up.</a:t>
            </a:r>
          </a:p>
          <a:p>
            <a:pPr algn="just">
              <a:buAutoNum type="arabicPeriod"/>
            </a:pPr>
            <a:r>
              <a:rPr lang="en-US" sz="1600" b="1" dirty="0"/>
              <a:t>Just because “We have always done it this way”, does not mean we can’t look at a program or problem a different way.</a:t>
            </a:r>
          </a:p>
          <a:p>
            <a:pPr>
              <a:buAutoNum type="arabicPeriod"/>
            </a:pPr>
            <a:r>
              <a:rPr lang="en-US" sz="1600" b="1" dirty="0"/>
              <a:t>We are all Brothers and Sisters in arms, please treat everyone with the respect you would like given to you.</a:t>
            </a:r>
          </a:p>
          <a:p>
            <a:pPr>
              <a:buAutoNum type="arabicPeriod"/>
            </a:pPr>
            <a:endParaRPr lang="en-US" sz="1600" b="1" dirty="0"/>
          </a:p>
          <a:p>
            <a:pPr>
              <a:buAutoNum type="arabicPeriod"/>
            </a:pPr>
            <a:endParaRPr lang="en-US" sz="1600" b="1" dirty="0"/>
          </a:p>
          <a:p>
            <a:pPr>
              <a:buAutoNum type="arabicPeriod"/>
            </a:pPr>
            <a:endParaRPr lang="en-US" sz="1600" b="1" dirty="0"/>
          </a:p>
        </p:txBody>
      </p:sp>
      <p:pic>
        <p:nvPicPr>
          <p:cNvPr id="4" name="Picture 3">
            <a:extLst>
              <a:ext uri="{FF2B5EF4-FFF2-40B4-BE49-F238E27FC236}">
                <a16:creationId xmlns:a16="http://schemas.microsoft.com/office/drawing/2014/main" id="{674D1EB6-1FB9-439C-B324-C2AB9D903C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 for Your Service</a:t>
            </a:r>
            <a:br>
              <a:rPr lang="en-US" b="1" dirty="0"/>
            </a:br>
            <a:r>
              <a:rPr lang="en-US" b="1" dirty="0"/>
              <a:t>Thank You for joining Our Post</a:t>
            </a:r>
            <a:endParaRPr lang="en-US" dirty="0"/>
          </a:p>
        </p:txBody>
      </p:sp>
      <p:pic>
        <p:nvPicPr>
          <p:cNvPr id="4" name="Content Placeholder 4">
            <a:extLst>
              <a:ext uri="{FF2B5EF4-FFF2-40B4-BE49-F238E27FC236}">
                <a16:creationId xmlns:a16="http://schemas.microsoft.com/office/drawing/2014/main" id="{64888F55-80F2-4191-AD1C-2C4B31A9ED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362200" y="3124201"/>
            <a:ext cx="5029200" cy="2895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3200400"/>
          </a:xfrm>
        </p:spPr>
        <p:txBody>
          <a:bodyPr>
            <a:normAutofit fontScale="90000"/>
          </a:bodyPr>
          <a:lstStyle/>
          <a:p>
            <a:br>
              <a:rPr lang="en-US" dirty="0"/>
            </a:br>
            <a:r>
              <a:rPr lang="en-US" dirty="0"/>
              <a:t>Thank You</a:t>
            </a:r>
            <a:br>
              <a:rPr lang="en-US" dirty="0"/>
            </a:br>
            <a:br>
              <a:rPr lang="en-US" dirty="0"/>
            </a:br>
            <a:br>
              <a:rPr lang="en-US" dirty="0"/>
            </a:br>
            <a:br>
              <a:rPr lang="en-US" dirty="0"/>
            </a:br>
            <a:br>
              <a:rPr lang="en-US" dirty="0"/>
            </a:br>
            <a:br>
              <a:rPr lang="en-US" dirty="0"/>
            </a:br>
            <a:br>
              <a:rPr lang="en-US" dirty="0"/>
            </a:br>
            <a:r>
              <a:rPr lang="en-US" dirty="0"/>
              <a:t>Questions?</a:t>
            </a:r>
            <a:br>
              <a:rPr lang="en-US" dirty="0"/>
            </a:br>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64888F55-80F2-4191-AD1C-2C4B31A9ED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62436" y="2539985"/>
            <a:ext cx="2819128" cy="177803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563A-4996-448B-B0E2-1DFA0AC2725E}"/>
              </a:ext>
            </a:extLst>
          </p:cNvPr>
          <p:cNvSpPr>
            <a:spLocks noGrp="1"/>
          </p:cNvSpPr>
          <p:nvPr>
            <p:ph type="title"/>
          </p:nvPr>
        </p:nvSpPr>
        <p:spPr>
          <a:xfrm>
            <a:off x="1009141" y="381000"/>
            <a:ext cx="7704667" cy="1981200"/>
          </a:xfrm>
        </p:spPr>
        <p:txBody>
          <a:bodyPr>
            <a:normAutofit/>
          </a:bodyPr>
          <a:lstStyle/>
          <a:p>
            <a:r>
              <a:rPr lang="en-US" sz="3600" b="1" dirty="0"/>
              <a:t>The Four Pillars</a:t>
            </a:r>
          </a:p>
        </p:txBody>
      </p:sp>
      <p:sp>
        <p:nvSpPr>
          <p:cNvPr id="3" name="Content Placeholder 2">
            <a:extLst>
              <a:ext uri="{FF2B5EF4-FFF2-40B4-BE49-F238E27FC236}">
                <a16:creationId xmlns:a16="http://schemas.microsoft.com/office/drawing/2014/main" id="{052BCFE7-A219-4EAA-A4A2-9F4F24AFC7E6}"/>
              </a:ext>
            </a:extLst>
          </p:cNvPr>
          <p:cNvSpPr>
            <a:spLocks noGrp="1"/>
          </p:cNvSpPr>
          <p:nvPr>
            <p:ph idx="1"/>
          </p:nvPr>
        </p:nvSpPr>
        <p:spPr>
          <a:xfrm>
            <a:off x="990600" y="838200"/>
            <a:ext cx="7704667" cy="4191000"/>
          </a:xfrm>
        </p:spPr>
        <p:txBody>
          <a:bodyPr/>
          <a:lstStyle/>
          <a:p>
            <a:pPr marL="0" indent="0">
              <a:buNone/>
            </a:pPr>
            <a:r>
              <a:rPr lang="en-US" dirty="0"/>
              <a:t>The American Legion was founded upon four pillars of service in 1919. Today we continue to pledge ourselves to... </a:t>
            </a:r>
            <a:r>
              <a:rPr lang="en-US" b="1" dirty="0"/>
              <a:t>Our Veterans… A Strong National Defense…  Americanism…Children and Youth</a:t>
            </a:r>
            <a:r>
              <a:rPr lang="en-US" dirty="0"/>
              <a:t>.  These four pillars shape our work and what we do for America. </a:t>
            </a:r>
          </a:p>
          <a:p>
            <a:pPr marL="0" indent="0">
              <a:buNone/>
            </a:pPr>
            <a:endParaRPr lang="en-US" dirty="0"/>
          </a:p>
        </p:txBody>
      </p:sp>
      <p:pic>
        <p:nvPicPr>
          <p:cNvPr id="5" name="Picture 4">
            <a:extLst>
              <a:ext uri="{FF2B5EF4-FFF2-40B4-BE49-F238E27FC236}">
                <a16:creationId xmlns:a16="http://schemas.microsoft.com/office/drawing/2014/main" id="{48B350AC-89A4-478C-9DB4-5F58A7F578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53000" y="4575544"/>
            <a:ext cx="2920096" cy="18252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744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B9BA-C1D9-4B2F-8959-8DD721A271F9}"/>
              </a:ext>
            </a:extLst>
          </p:cNvPr>
          <p:cNvSpPr>
            <a:spLocks noGrp="1"/>
          </p:cNvSpPr>
          <p:nvPr>
            <p:ph type="title"/>
          </p:nvPr>
        </p:nvSpPr>
        <p:spPr>
          <a:xfrm>
            <a:off x="982133" y="457200"/>
            <a:ext cx="7704667" cy="2438399"/>
          </a:xfrm>
        </p:spPr>
        <p:txBody>
          <a:bodyPr/>
          <a:lstStyle/>
          <a:p>
            <a:r>
              <a:rPr lang="en-US" b="1" dirty="0"/>
              <a:t>American Legion Programs</a:t>
            </a:r>
          </a:p>
        </p:txBody>
      </p:sp>
      <p:pic>
        <p:nvPicPr>
          <p:cNvPr id="4" name="Content Placeholder 3">
            <a:extLst>
              <a:ext uri="{FF2B5EF4-FFF2-40B4-BE49-F238E27FC236}">
                <a16:creationId xmlns:a16="http://schemas.microsoft.com/office/drawing/2014/main" id="{0FF8782B-A0D0-4405-AA63-5CFFE09879A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373699" y="3420715"/>
            <a:ext cx="2922064" cy="18247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16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Veterans Programs</a:t>
            </a:r>
          </a:p>
        </p:txBody>
      </p:sp>
      <p:sp>
        <p:nvSpPr>
          <p:cNvPr id="3" name="Content Placeholder 2"/>
          <p:cNvSpPr>
            <a:spLocks noGrp="1"/>
          </p:cNvSpPr>
          <p:nvPr>
            <p:ph sz="half" idx="1"/>
          </p:nvPr>
        </p:nvSpPr>
        <p:spPr/>
        <p:txBody>
          <a:bodyPr>
            <a:normAutofit fontScale="62500" lnSpcReduction="20000"/>
          </a:bodyPr>
          <a:lstStyle/>
          <a:p>
            <a:endParaRPr lang="en-US" sz="3600" dirty="0"/>
          </a:p>
          <a:p>
            <a:r>
              <a:rPr lang="en-US" sz="4000" dirty="0"/>
              <a:t> Support VA and GI bill.</a:t>
            </a:r>
          </a:p>
          <a:p>
            <a:r>
              <a:rPr lang="en-US" sz="4000" dirty="0"/>
              <a:t> Honor Veterans in their   final days.</a:t>
            </a:r>
          </a:p>
          <a:p>
            <a:r>
              <a:rPr lang="en-US" sz="4000" dirty="0"/>
              <a:t> Help for homeless Veterans</a:t>
            </a:r>
          </a:p>
          <a:p>
            <a:r>
              <a:rPr lang="en-US" sz="4000" dirty="0"/>
              <a:t> Work for Veterans in disability reviews.</a:t>
            </a:r>
          </a:p>
          <a:p>
            <a:endParaRPr lang="en-US" dirty="0"/>
          </a:p>
          <a:p>
            <a:endParaRPr lang="en-US" dirty="0"/>
          </a:p>
          <a:p>
            <a:endParaRPr lang="en-US" dirty="0"/>
          </a:p>
        </p:txBody>
      </p:sp>
      <p:pic>
        <p:nvPicPr>
          <p:cNvPr id="10" name="Content Placeholder 9">
            <a:extLst>
              <a:ext uri="{FF2B5EF4-FFF2-40B4-BE49-F238E27FC236}">
                <a16:creationId xmlns:a16="http://schemas.microsoft.com/office/drawing/2014/main" id="{06C13B90-1747-417F-8909-846532F3A53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6650" y="2972399"/>
            <a:ext cx="3740150" cy="2735652"/>
          </a:xfrm>
        </p:spPr>
      </p:pic>
      <p:sp>
        <p:nvSpPr>
          <p:cNvPr id="11" name="TextBox 10">
            <a:extLst>
              <a:ext uri="{FF2B5EF4-FFF2-40B4-BE49-F238E27FC236}">
                <a16:creationId xmlns:a16="http://schemas.microsoft.com/office/drawing/2014/main" id="{7B534B2F-10A3-48D4-BA53-90362D2919D7}"/>
              </a:ext>
            </a:extLst>
          </p:cNvPr>
          <p:cNvSpPr txBox="1"/>
          <p:nvPr/>
        </p:nvSpPr>
        <p:spPr>
          <a:xfrm>
            <a:off x="4946650" y="5708051"/>
            <a:ext cx="3740150" cy="230832"/>
          </a:xfrm>
          <a:prstGeom prst="rect">
            <a:avLst/>
          </a:prstGeom>
          <a:noFill/>
        </p:spPr>
        <p:txBody>
          <a:bodyPr wrap="square" rtlCol="0">
            <a:spAutoFit/>
          </a:bodyPr>
          <a:lstStyle/>
          <a:p>
            <a:r>
              <a:rPr lang="en-US" sz="900">
                <a:hlinkClick r:id="rId4" tooltip="https://iblnews.org/columbia-releases-a-mooc-to-help-veterans-to-transition-to-college/"/>
              </a:rPr>
              <a:t>This Photo</a:t>
            </a:r>
            <a:r>
              <a:rPr lang="en-US" sz="900"/>
              <a:t> by Unknown Author is licensed under </a:t>
            </a:r>
            <a:r>
              <a:rPr lang="en-US" sz="900">
                <a:hlinkClick r:id="rId5" tooltip="https://creativecommons.org/licenses/by/3.0/"/>
              </a:rPr>
              <a:t>CC BY</a:t>
            </a:r>
            <a:endParaRPr lang="en-US" sz="900"/>
          </a:p>
        </p:txBody>
      </p:sp>
      <p:pic>
        <p:nvPicPr>
          <p:cNvPr id="7" name="Picture 6">
            <a:extLst>
              <a:ext uri="{FF2B5EF4-FFF2-40B4-BE49-F238E27FC236}">
                <a16:creationId xmlns:a16="http://schemas.microsoft.com/office/drawing/2014/main" id="{0632BE26-8105-4F07-A4A7-96E1F1874A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334000" cy="1524000"/>
          </a:xfrm>
        </p:spPr>
        <p:txBody>
          <a:bodyPr>
            <a:noAutofit/>
          </a:bodyPr>
          <a:lstStyle/>
          <a:p>
            <a:r>
              <a:rPr lang="en-US" sz="4000" b="1" dirty="0"/>
              <a:t>National Defense Programs</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Text Placeholder 3">
            <a:extLst>
              <a:ext uri="{FF2B5EF4-FFF2-40B4-BE49-F238E27FC236}">
                <a16:creationId xmlns:a16="http://schemas.microsoft.com/office/drawing/2014/main" id="{9BB8B0E6-7CE8-4FF7-AC2C-DFA25927E372}"/>
              </a:ext>
            </a:extLst>
          </p:cNvPr>
          <p:cNvSpPr>
            <a:spLocks noGrp="1"/>
          </p:cNvSpPr>
          <p:nvPr>
            <p:ph type="body" sz="half" idx="2"/>
          </p:nvPr>
        </p:nvSpPr>
        <p:spPr>
          <a:xfrm>
            <a:off x="1219200" y="2209800"/>
            <a:ext cx="3810000" cy="4038600"/>
          </a:xfrm>
        </p:spPr>
        <p:txBody>
          <a:bodyPr>
            <a:normAutofit/>
          </a:bodyPr>
          <a:lstStyle/>
          <a:p>
            <a:r>
              <a:rPr lang="en-US" sz="2400" b="1" dirty="0"/>
              <a:t>Operation Comfort Warrior</a:t>
            </a:r>
          </a:p>
          <a:p>
            <a:r>
              <a:rPr lang="en-US" sz="2400" b="1" dirty="0"/>
              <a:t>National Emergency Fund</a:t>
            </a:r>
          </a:p>
          <a:p>
            <a:r>
              <a:rPr lang="en-US" sz="2400" b="1" dirty="0"/>
              <a:t>Blue Star Banners</a:t>
            </a:r>
          </a:p>
          <a:p>
            <a:r>
              <a:rPr lang="en-US" sz="2400" b="1" dirty="0"/>
              <a:t>Blood Donor Program</a:t>
            </a:r>
          </a:p>
          <a:p>
            <a:r>
              <a:rPr lang="en-US" sz="2400" b="1" dirty="0"/>
              <a:t>Accountability for all POW/MIAs </a:t>
            </a:r>
          </a:p>
          <a:p>
            <a:endParaRPr lang="en-US" dirty="0"/>
          </a:p>
        </p:txBody>
      </p:sp>
      <p:pic>
        <p:nvPicPr>
          <p:cNvPr id="6" name="Picture 5">
            <a:extLst>
              <a:ext uri="{FF2B5EF4-FFF2-40B4-BE49-F238E27FC236}">
                <a16:creationId xmlns:a16="http://schemas.microsoft.com/office/drawing/2014/main" id="{BD42F84D-A11C-48A6-B528-8BE7BEDC3F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9516" y="1250013"/>
            <a:ext cx="2869286" cy="4541188"/>
          </a:xfrm>
          <a:prstGeom prst="rect">
            <a:avLst/>
          </a:prstGeom>
        </p:spPr>
      </p:pic>
      <p:pic>
        <p:nvPicPr>
          <p:cNvPr id="7" name="Picture 6">
            <a:extLst>
              <a:ext uri="{FF2B5EF4-FFF2-40B4-BE49-F238E27FC236}">
                <a16:creationId xmlns:a16="http://schemas.microsoft.com/office/drawing/2014/main" id="{ABACF0B2-A552-42AA-8337-9AD168A3AB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4960" y="5715000"/>
            <a:ext cx="1812265"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AB625-E060-45EC-BCE1-A01E353B06BB}"/>
              </a:ext>
            </a:extLst>
          </p:cNvPr>
          <p:cNvSpPr>
            <a:spLocks noGrp="1"/>
          </p:cNvSpPr>
          <p:nvPr>
            <p:ph type="title"/>
          </p:nvPr>
        </p:nvSpPr>
        <p:spPr>
          <a:xfrm>
            <a:off x="982133" y="457201"/>
            <a:ext cx="7704667" cy="609599"/>
          </a:xfrm>
        </p:spPr>
        <p:txBody>
          <a:bodyPr>
            <a:normAutofit fontScale="90000"/>
          </a:bodyPr>
          <a:lstStyle/>
          <a:p>
            <a:br>
              <a:rPr lang="en-US" sz="4000" b="1" dirty="0"/>
            </a:br>
            <a:r>
              <a:rPr lang="en-US" b="1" dirty="0"/>
              <a:t>Americanism Programs</a:t>
            </a:r>
            <a:endParaRPr lang="en-US" dirty="0"/>
          </a:p>
        </p:txBody>
      </p:sp>
      <p:sp>
        <p:nvSpPr>
          <p:cNvPr id="3" name="Content Placeholder 2"/>
          <p:cNvSpPr>
            <a:spLocks noGrp="1"/>
          </p:cNvSpPr>
          <p:nvPr>
            <p:ph idx="1"/>
          </p:nvPr>
        </p:nvSpPr>
        <p:spPr>
          <a:xfrm>
            <a:off x="2058330" y="1295400"/>
            <a:ext cx="4723470" cy="5257800"/>
          </a:xfrm>
        </p:spPr>
        <p:txBody>
          <a:bodyPr>
            <a:normAutofit fontScale="77500" lnSpcReduction="20000"/>
          </a:bodyPr>
          <a:lstStyle/>
          <a:p>
            <a:pPr>
              <a:lnSpc>
                <a:spcPct val="120000"/>
              </a:lnSpc>
            </a:pPr>
            <a:r>
              <a:rPr lang="en-US" dirty="0"/>
              <a:t>  </a:t>
            </a:r>
            <a:r>
              <a:rPr lang="en-US" sz="2900" dirty="0"/>
              <a:t>Boys State/Boys Nation</a:t>
            </a:r>
          </a:p>
          <a:p>
            <a:pPr>
              <a:lnSpc>
                <a:spcPct val="120000"/>
              </a:lnSpc>
            </a:pPr>
            <a:r>
              <a:rPr lang="en-US" sz="2900" dirty="0"/>
              <a:t>  Junior Shooting</a:t>
            </a:r>
          </a:p>
          <a:p>
            <a:pPr>
              <a:lnSpc>
                <a:spcPct val="120000"/>
              </a:lnSpc>
            </a:pPr>
            <a:r>
              <a:rPr lang="en-US" sz="2900" dirty="0"/>
              <a:t>   Oratorical Competition</a:t>
            </a:r>
          </a:p>
          <a:p>
            <a:pPr>
              <a:lnSpc>
                <a:spcPct val="120000"/>
              </a:lnSpc>
            </a:pPr>
            <a:r>
              <a:rPr lang="en-US" sz="2900" dirty="0"/>
              <a:t>   Youth Law Cadet</a:t>
            </a:r>
          </a:p>
          <a:p>
            <a:pPr>
              <a:lnSpc>
                <a:spcPct val="120000"/>
              </a:lnSpc>
            </a:pPr>
            <a:r>
              <a:rPr lang="en-US" sz="2900" dirty="0"/>
              <a:t>   Scouting Programs</a:t>
            </a:r>
          </a:p>
          <a:p>
            <a:pPr>
              <a:lnSpc>
                <a:spcPct val="120000"/>
              </a:lnSpc>
            </a:pPr>
            <a:r>
              <a:rPr lang="en-US" sz="2900" dirty="0"/>
              <a:t>   Education Assistance</a:t>
            </a:r>
          </a:p>
          <a:p>
            <a:pPr>
              <a:lnSpc>
                <a:spcPct val="120000"/>
              </a:lnSpc>
            </a:pPr>
            <a:r>
              <a:rPr lang="en-US" sz="2900" dirty="0"/>
              <a:t>   Legacy Scholarship</a:t>
            </a:r>
          </a:p>
          <a:p>
            <a:pPr>
              <a:lnSpc>
                <a:spcPct val="120000"/>
              </a:lnSpc>
            </a:pPr>
            <a:r>
              <a:rPr lang="en-US" sz="2900" dirty="0"/>
              <a:t>   U.S. Flag Protection and Education</a:t>
            </a:r>
          </a:p>
          <a:p>
            <a:pPr>
              <a:lnSpc>
                <a:spcPct val="120000"/>
              </a:lnSpc>
            </a:pPr>
            <a:r>
              <a:rPr lang="en-US" sz="2900" dirty="0"/>
              <a:t>   ROTC programs</a:t>
            </a:r>
          </a:p>
          <a:p>
            <a:pPr>
              <a:lnSpc>
                <a:spcPct val="120000"/>
              </a:lnSpc>
            </a:pPr>
            <a:r>
              <a:rPr lang="en-US" sz="2900" dirty="0"/>
              <a:t>   Voter Participation</a:t>
            </a:r>
          </a:p>
        </p:txBody>
      </p:sp>
      <p:pic>
        <p:nvPicPr>
          <p:cNvPr id="12" name="Picture 11">
            <a:extLst>
              <a:ext uri="{FF2B5EF4-FFF2-40B4-BE49-F238E27FC236}">
                <a16:creationId xmlns:a16="http://schemas.microsoft.com/office/drawing/2014/main" id="{2FBEBE3F-57B1-49D6-ADAE-F86AD6BBE2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21159" y="2329541"/>
            <a:ext cx="1401792" cy="1981200"/>
          </a:xfrm>
          <a:prstGeom prst="rect">
            <a:avLst/>
          </a:prstGeom>
        </p:spPr>
      </p:pic>
      <p:pic>
        <p:nvPicPr>
          <p:cNvPr id="15" name="Picture 14">
            <a:extLst>
              <a:ext uri="{FF2B5EF4-FFF2-40B4-BE49-F238E27FC236}">
                <a16:creationId xmlns:a16="http://schemas.microsoft.com/office/drawing/2014/main" id="{B6776D92-3EF8-4BA2-9FA1-42FBBD69297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22951" y="3962398"/>
            <a:ext cx="1663849" cy="2209800"/>
          </a:xfrm>
          <a:prstGeom prst="rect">
            <a:avLst/>
          </a:prstGeom>
        </p:spPr>
      </p:pic>
      <p:pic>
        <p:nvPicPr>
          <p:cNvPr id="18" name="Picture 17">
            <a:extLst>
              <a:ext uri="{FF2B5EF4-FFF2-40B4-BE49-F238E27FC236}">
                <a16:creationId xmlns:a16="http://schemas.microsoft.com/office/drawing/2014/main" id="{33A36A7A-16A8-4198-933E-69469CBCCAE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23174" y="1328057"/>
            <a:ext cx="1333500" cy="1371600"/>
          </a:xfrm>
          <a:prstGeom prst="rect">
            <a:avLst/>
          </a:prstGeom>
        </p:spPr>
      </p:pic>
      <p:pic>
        <p:nvPicPr>
          <p:cNvPr id="7" name="Picture 6">
            <a:extLst>
              <a:ext uri="{FF2B5EF4-FFF2-40B4-BE49-F238E27FC236}">
                <a16:creationId xmlns:a16="http://schemas.microsoft.com/office/drawing/2014/main" id="{429D04DA-214E-4C3C-B2C7-94A3B9B5081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Children and Youth Programs</a:t>
            </a:r>
            <a:endParaRPr lang="en-US" dirty="0"/>
          </a:p>
        </p:txBody>
      </p:sp>
      <p:sp>
        <p:nvSpPr>
          <p:cNvPr id="3" name="Content Placeholder 2"/>
          <p:cNvSpPr>
            <a:spLocks noGrp="1"/>
          </p:cNvSpPr>
          <p:nvPr>
            <p:ph idx="1"/>
          </p:nvPr>
        </p:nvSpPr>
        <p:spPr>
          <a:xfrm>
            <a:off x="1447800" y="2133600"/>
            <a:ext cx="7239000" cy="3992563"/>
          </a:xfrm>
        </p:spPr>
        <p:txBody>
          <a:bodyPr/>
          <a:lstStyle/>
          <a:p>
            <a:r>
              <a:rPr lang="en-US" dirty="0"/>
              <a:t>   Family Support Network</a:t>
            </a:r>
          </a:p>
          <a:p>
            <a:r>
              <a:rPr lang="en-US" dirty="0"/>
              <a:t>   Child Welfare Foundation</a:t>
            </a:r>
          </a:p>
          <a:p>
            <a:endParaRPr lang="en-US" dirty="0"/>
          </a:p>
          <a:p>
            <a:pPr marL="0" indent="0">
              <a:buNone/>
            </a:pPr>
            <a:endParaRPr lang="en-US" dirty="0"/>
          </a:p>
        </p:txBody>
      </p:sp>
      <p:pic>
        <p:nvPicPr>
          <p:cNvPr id="5" name="Picture 4">
            <a:extLst>
              <a:ext uri="{FF2B5EF4-FFF2-40B4-BE49-F238E27FC236}">
                <a16:creationId xmlns:a16="http://schemas.microsoft.com/office/drawing/2014/main" id="{2DF7CD34-B0AC-4712-A0FD-B8609EA973C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0" y="3328295"/>
            <a:ext cx="2819400" cy="2819400"/>
          </a:xfrm>
          <a:prstGeom prst="rect">
            <a:avLst/>
          </a:prstGeom>
        </p:spPr>
      </p:pic>
      <p:pic>
        <p:nvPicPr>
          <p:cNvPr id="7" name="Picture 6">
            <a:extLst>
              <a:ext uri="{FF2B5EF4-FFF2-40B4-BE49-F238E27FC236}">
                <a16:creationId xmlns:a16="http://schemas.microsoft.com/office/drawing/2014/main" id="{5D40CC17-89FA-4D60-B847-7FDBE9F4E2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600" y="5595191"/>
            <a:ext cx="1829730" cy="115401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1005</TotalTime>
  <Words>2738</Words>
  <Application>Microsoft Office PowerPoint</Application>
  <PresentationFormat>On-screen Show (4:3)</PresentationFormat>
  <Paragraphs>239</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Corbel</vt:lpstr>
      <vt:lpstr>Courier New</vt:lpstr>
      <vt:lpstr>Gill Sans MT</vt:lpstr>
      <vt:lpstr>Roboto Slab</vt:lpstr>
      <vt:lpstr>Parallax</vt:lpstr>
      <vt:lpstr>Acrobat Document</vt:lpstr>
      <vt:lpstr>Welcome to New Member Training </vt:lpstr>
      <vt:lpstr>New Member Training Topics</vt:lpstr>
      <vt:lpstr>Why did you join The American Legion?</vt:lpstr>
      <vt:lpstr>The Four Pillars</vt:lpstr>
      <vt:lpstr>American Legion Programs</vt:lpstr>
      <vt:lpstr> Veterans Programs</vt:lpstr>
      <vt:lpstr>National Defense Programs</vt:lpstr>
      <vt:lpstr> Americanism Programs</vt:lpstr>
      <vt:lpstr>Children and Youth Programs</vt:lpstr>
      <vt:lpstr> Take the Online Basic Training Course  Enroll on the National Website https://www.legion.org/alei</vt:lpstr>
      <vt:lpstr>Officer and Committee Chair Roles</vt:lpstr>
      <vt:lpstr>Committee Member Roles</vt:lpstr>
      <vt:lpstr>American Legion Family</vt:lpstr>
      <vt:lpstr>American Legion Meetings, Conference, and Convention</vt:lpstr>
      <vt:lpstr>PowerPoint Presentation</vt:lpstr>
      <vt:lpstr>Mid-Winter Conference</vt:lpstr>
      <vt:lpstr> Spring District Meeting</vt:lpstr>
      <vt:lpstr>Department Convention</vt:lpstr>
      <vt:lpstr>National Convention</vt:lpstr>
      <vt:lpstr>Fall District Meeting</vt:lpstr>
      <vt:lpstr>Flag Etiquette at Meetings</vt:lpstr>
      <vt:lpstr>PowerPoint Presentation</vt:lpstr>
      <vt:lpstr>Uniform Cap Etiquette</vt:lpstr>
      <vt:lpstr>Uniform Cap Etiquette</vt:lpstr>
      <vt:lpstr>Uniform Cap Etiquette Continued</vt:lpstr>
      <vt:lpstr>Uniform Cap Etiquette for Honor and Color Guards</vt:lpstr>
      <vt:lpstr>Uniform Cap Etiquette Continued</vt:lpstr>
      <vt:lpstr>American Legion Cap during Pledge of Allegiance and Prayers</vt:lpstr>
      <vt:lpstr>Red and White Caps</vt:lpstr>
      <vt:lpstr>Blue with White Caps</vt:lpstr>
      <vt:lpstr>Blue Caps</vt:lpstr>
      <vt:lpstr>What do legionnaires wear on their caps?</vt:lpstr>
      <vt:lpstr>Cap Pins</vt:lpstr>
      <vt:lpstr>We Continue to Serve Volunteering</vt:lpstr>
      <vt:lpstr>Thank You for Your Service Thank You for joining Our Post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Fuller</dc:creator>
  <cp:lastModifiedBy>Krisma</cp:lastModifiedBy>
  <cp:revision>88</cp:revision>
  <cp:lastPrinted>2021-06-21T20:06:42Z</cp:lastPrinted>
  <dcterms:created xsi:type="dcterms:W3CDTF">2020-07-16T03:43:18Z</dcterms:created>
  <dcterms:modified xsi:type="dcterms:W3CDTF">2021-06-21T20:21:20Z</dcterms:modified>
</cp:coreProperties>
</file>