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511" r:id="rId3"/>
    <p:sldId id="259" r:id="rId4"/>
    <p:sldId id="513" r:id="rId5"/>
    <p:sldId id="514" r:id="rId6"/>
    <p:sldId id="512" r:id="rId7"/>
    <p:sldId id="515" r:id="rId8"/>
    <p:sldId id="516" r:id="rId9"/>
    <p:sldId id="517" r:id="rId10"/>
    <p:sldId id="518" r:id="rId11"/>
    <p:sldId id="519" r:id="rId12"/>
    <p:sldId id="520" r:id="rId13"/>
    <p:sldId id="521" r:id="rId14"/>
    <p:sldId id="522" r:id="rId15"/>
    <p:sldId id="315" r:id="rId1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95E"/>
    <a:srgbClr val="1B3C6E"/>
    <a:srgbClr val="1A3758"/>
    <a:srgbClr val="011D49"/>
    <a:srgbClr val="F7C20C"/>
    <a:srgbClr val="49527A"/>
    <a:srgbClr val="003566"/>
    <a:srgbClr val="14477E"/>
    <a:srgbClr val="00477F"/>
    <a:srgbClr val="0017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75441" autoAdjust="0"/>
  </p:normalViewPr>
  <p:slideViewPr>
    <p:cSldViewPr snapToGrid="0">
      <p:cViewPr varScale="1">
        <p:scale>
          <a:sx n="62" d="100"/>
          <a:sy n="62" d="100"/>
        </p:scale>
        <p:origin x="1272" y="43"/>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03B2E9-8A9D-4D0B-9F98-14AA4450A1D3}"/>
              </a:ext>
            </a:extLst>
          </p:cNvPr>
          <p:cNvSpPr>
            <a:spLocks noGrp="1"/>
          </p:cNvSpPr>
          <p:nvPr>
            <p:ph type="hdr" sz="quarter"/>
          </p:nvPr>
        </p:nvSpPr>
        <p:spPr>
          <a:xfrm>
            <a:off x="0" y="3"/>
            <a:ext cx="3037840" cy="46340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F0B537-DA4C-495F-ADA4-476E77C291DC}"/>
              </a:ext>
            </a:extLst>
          </p:cNvPr>
          <p:cNvSpPr>
            <a:spLocks noGrp="1"/>
          </p:cNvSpPr>
          <p:nvPr>
            <p:ph type="dt" sz="quarter" idx="1"/>
          </p:nvPr>
        </p:nvSpPr>
        <p:spPr>
          <a:xfrm>
            <a:off x="3970938" y="3"/>
            <a:ext cx="3037840" cy="463407"/>
          </a:xfrm>
          <a:prstGeom prst="rect">
            <a:avLst/>
          </a:prstGeom>
        </p:spPr>
        <p:txBody>
          <a:bodyPr vert="horz" lIns="93177" tIns="46589" rIns="93177" bIns="46589" rtlCol="0"/>
          <a:lstStyle>
            <a:lvl1pPr algn="r">
              <a:defRPr sz="1200"/>
            </a:lvl1pPr>
          </a:lstStyle>
          <a:p>
            <a:fld id="{53DCD556-6318-4509-B56B-DF285062A1A4}" type="datetimeFigureOut">
              <a:rPr lang="en-US" smtClean="0"/>
              <a:pPr/>
              <a:t>11/16/2022</a:t>
            </a:fld>
            <a:endParaRPr lang="en-US" dirty="0"/>
          </a:p>
        </p:txBody>
      </p:sp>
      <p:sp>
        <p:nvSpPr>
          <p:cNvPr id="4" name="Footer Placeholder 3">
            <a:extLst>
              <a:ext uri="{FF2B5EF4-FFF2-40B4-BE49-F238E27FC236}">
                <a16:creationId xmlns:a16="http://schemas.microsoft.com/office/drawing/2014/main" id="{3A85913B-DC12-4790-807F-9770D2148254}"/>
              </a:ext>
            </a:extLst>
          </p:cNvPr>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4A588D8-3FF1-4295-92CF-3B872BCC84C2}"/>
              </a:ext>
            </a:extLst>
          </p:cNvPr>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C42FFB1A-ED22-4212-BCF4-015FBA8F2849}" type="slidenum">
              <a:rPr lang="en-US" smtClean="0"/>
              <a:pPr/>
              <a:t>‹#›</a:t>
            </a:fld>
            <a:endParaRPr lang="en-US" dirty="0"/>
          </a:p>
        </p:txBody>
      </p:sp>
    </p:spTree>
    <p:extLst>
      <p:ext uri="{BB962C8B-B14F-4D97-AF65-F5344CB8AC3E}">
        <p14:creationId xmlns:p14="http://schemas.microsoft.com/office/powerpoint/2010/main" val="3534479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340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3407"/>
          </a:xfrm>
          <a:prstGeom prst="rect">
            <a:avLst/>
          </a:prstGeom>
        </p:spPr>
        <p:txBody>
          <a:bodyPr vert="horz" lIns="93177" tIns="46589" rIns="93177" bIns="46589" rtlCol="0"/>
          <a:lstStyle>
            <a:lvl1pPr algn="r">
              <a:defRPr sz="1200"/>
            </a:lvl1pPr>
          </a:lstStyle>
          <a:p>
            <a:fld id="{25FB4228-50D2-489B-A72B-1D054CBCD4AA}" type="datetimeFigureOut">
              <a:rPr lang="en-US" smtClean="0"/>
              <a:pPr/>
              <a:t>11/16/2022</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44860"/>
            <a:ext cx="5608320" cy="363670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CCCA3B24-CE73-47BC-A124-8F192E0739FC}" type="slidenum">
              <a:rPr lang="en-US" smtClean="0"/>
              <a:pPr/>
              <a:t>‹#›</a:t>
            </a:fld>
            <a:endParaRPr lang="en-US" dirty="0"/>
          </a:p>
        </p:txBody>
      </p:sp>
    </p:spTree>
    <p:extLst>
      <p:ext uri="{BB962C8B-B14F-4D97-AF65-F5344CB8AC3E}">
        <p14:creationId xmlns:p14="http://schemas.microsoft.com/office/powerpoint/2010/main" val="335875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lvl="0" indent="0">
              <a:spcBef>
                <a:spcPts val="0"/>
              </a:spcBef>
              <a:buNone/>
            </a:pPr>
            <a:r>
              <a:rPr lang="en-US" dirty="0"/>
              <a:t>Who runs the Post?</a:t>
            </a:r>
          </a:p>
          <a:p>
            <a:pPr marL="0" lvl="0" indent="0">
              <a:spcBef>
                <a:spcPts val="0"/>
              </a:spcBef>
              <a:buNone/>
            </a:pPr>
            <a:r>
              <a:rPr lang="en-US" dirty="0"/>
              <a:t>The only way Post members can participate in running the Post is by participating in the Post Membership Meetings. That is the only way they can have a voice in what the post is doing and what programs the Post does. Meetings are a mechanism by which Post members can be informed and are able to participate in decision making. The Post Commander does not run the Post or is a Dictator. </a:t>
            </a:r>
            <a:endParaRPr dirty="0"/>
          </a:p>
        </p:txBody>
      </p:sp>
      <p:sp>
        <p:nvSpPr>
          <p:cNvPr id="204" name="Shape 204"/>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r>
              <a:rPr lang="en-US" sz="1200" dirty="0">
                <a:latin typeface="+mn-lt"/>
              </a:rPr>
              <a:t>Remind all in attendance to silence or turn off their phones.</a:t>
            </a:r>
          </a:p>
          <a:p>
            <a:r>
              <a:rPr lang="en-US" sz="1200" dirty="0">
                <a:latin typeface="+mn-lt"/>
              </a:rPr>
              <a:t>The Opening Ceremonies should always be done in this order (Possible deviations for education or training)</a:t>
            </a:r>
          </a:p>
          <a:p>
            <a:r>
              <a:rPr lang="en-US" sz="1200" dirty="0">
                <a:effectLst/>
                <a:latin typeface="+mn-lt"/>
                <a:ea typeface="Calibri" panose="020F0502020204030204" pitchFamily="34" charset="0"/>
                <a:cs typeface="Times New Roman" panose="02020603050405020304" pitchFamily="18" charset="0"/>
              </a:rPr>
              <a:t>No One should enter the meeting until after the Opening Ceremonies have concluded.</a:t>
            </a:r>
          </a:p>
          <a:p>
            <a:pPr marL="0" marR="0" lvl="0" indent="0">
              <a:lnSpc>
                <a:spcPct val="100000"/>
              </a:lnSpc>
              <a:spcBef>
                <a:spcPts val="0"/>
              </a:spcBef>
              <a:spcAft>
                <a:spcPts val="0"/>
              </a:spcAft>
              <a:tabLst>
                <a:tab pos="457200" algn="l"/>
              </a:tabLst>
            </a:pPr>
            <a:endParaRPr dirty="0"/>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7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000" dirty="0"/>
              <a:t>Please note that NOT ALL Posts/Districts/Counties have share the same order of business; however they should have a prescribed order.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200" dirty="0"/>
              <a:t>Roll Call is sometimes called for prior to the reading of minutes or the introduction of guests, but often it is found better to do this just before commencement of the business of the meeting.</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200" dirty="0"/>
              <a:t>In district meetings, it is always well to introduce past district commanders and never overlook past department commanders or National Executive Committeemen. When making introductions, do not ask those introduced for remarks at that time. Later, it may be in order to hear from certain distinguished guests</a:t>
            </a:r>
            <a:endParaRPr lang="en-US" sz="1000" dirty="0"/>
          </a:p>
          <a:p>
            <a:pPr marL="0" marR="0" lvl="0" indent="0">
              <a:lnSpc>
                <a:spcPct val="100000"/>
              </a:lnSpc>
              <a:spcBef>
                <a:spcPts val="0"/>
              </a:spcBef>
              <a:spcAft>
                <a:spcPts val="0"/>
              </a:spcAft>
              <a:tabLst>
                <a:tab pos="457200" algn="l"/>
              </a:tabLst>
            </a:pPr>
            <a:r>
              <a:rPr lang="en-US" sz="1200" dirty="0"/>
              <a:t>If department officers are present, they should be given special recognition and the opportunity to extend greetings. This should be done by the district commander, who will invite such officers to take their place for their remarks. </a:t>
            </a:r>
          </a:p>
          <a:p>
            <a:pPr marL="0" marR="0" lvl="0" indent="0">
              <a:lnSpc>
                <a:spcPct val="100000"/>
              </a:lnSpc>
              <a:spcBef>
                <a:spcPts val="0"/>
              </a:spcBef>
              <a:spcAft>
                <a:spcPts val="0"/>
              </a:spcAft>
              <a:tabLst>
                <a:tab pos="457200" algn="l"/>
              </a:tabLst>
            </a:pPr>
            <a:r>
              <a:rPr lang="en-US" sz="1200" dirty="0"/>
              <a:t>If the department commander is present, he/ she should be introduced with respect and dignity and given the floor for such period as may be desired.</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000" dirty="0"/>
              <a:t>Auditing procedures can be found in the Constitution &amp; By-Laws</a:t>
            </a:r>
          </a:p>
          <a:p>
            <a:pPr marL="0" marR="0" lvl="0" indent="0">
              <a:lnSpc>
                <a:spcPct val="100000"/>
              </a:lnSpc>
              <a:spcBef>
                <a:spcPts val="0"/>
              </a:spcBef>
              <a:spcAft>
                <a:spcPts val="0"/>
              </a:spcAft>
              <a:tabLst>
                <a:tab pos="457200" algn="l"/>
              </a:tabLst>
            </a:pPr>
            <a:r>
              <a:rPr lang="en-US" sz="1200" dirty="0"/>
              <a:t>Chairperson Reports - Persons making reports should be called upon by their name, post number and title of the office for which they are reporting and then requested to come to the front and address the meeting. If the district commander knows an official or committee chair has no report, then it is better to not call upon that person.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None/>
            </a:pPr>
            <a:endParaRPr dirty="0"/>
          </a:p>
        </p:txBody>
      </p:sp>
      <p:sp>
        <p:nvSpPr>
          <p:cNvPr id="212" name="Shape 212"/>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12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800" dirty="0"/>
              <a:t>If chairpersons / post commanders are to report to the meeting it is important they are informed in advance of expectations to report and an outline provided on what the report is expected to cover.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200" b="1" dirty="0"/>
              <a:t>Post Commanders / District Commander Report:</a:t>
            </a:r>
            <a:r>
              <a:rPr lang="en-US" sz="1200" dirty="0"/>
              <a:t> Commanders should by all means have a personal report to make, and time should be spent in its preparation so the program may be properly presented. It would be well to give special recognition to posts or officers doing an outstanding job, as an encouragement to them and a stimulation to others</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000" b="1" dirty="0"/>
              <a:t>Announcements:</a:t>
            </a:r>
            <a:r>
              <a:rPr lang="en-US" sz="1000" dirty="0"/>
              <a:t> No meeting should ever be concluded without announcement of coming events, such as department conferences, special programs or forthcoming observances. At all such meetings, reminders of membership deadlines and active programs should be announced.</a:t>
            </a:r>
            <a:endParaRPr lang="en-US" sz="800" dirty="0"/>
          </a:p>
          <a:p>
            <a:pPr marL="0" marR="0" lvl="0" indent="0">
              <a:lnSpc>
                <a:spcPct val="100000"/>
              </a:lnSpc>
              <a:spcBef>
                <a:spcPts val="0"/>
              </a:spcBef>
              <a:spcAft>
                <a:spcPts val="0"/>
              </a:spcAft>
              <a:tabLst>
                <a:tab pos="457200" algn="l"/>
              </a:tabLst>
            </a:pPr>
            <a:endParaRPr dirty="0"/>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9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District Commanders should never close the meeting without an expression of appreciation to those who have attended, for their interest and support of the conference, and to the host post for its hospitality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None/>
            </a:pPr>
            <a:endParaRPr dirty="0"/>
          </a:p>
        </p:txBody>
      </p:sp>
      <p:sp>
        <p:nvSpPr>
          <p:cNvPr id="212" name="Shape 212"/>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00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
        <p:nvSpPr>
          <p:cNvPr id="212" name="Shape 212"/>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12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04" name="Shape 204"/>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3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2022 Officers Guide &amp; Manual of Ceremonies can be found on legion.org under the Internal Affairs Tab Page 41-45</a:t>
            </a:r>
          </a:p>
          <a:p>
            <a:pPr marL="0" marR="0" lvl="0" indent="0">
              <a:lnSpc>
                <a:spcPct val="100000"/>
              </a:lnSpc>
              <a:spcBef>
                <a:spcPts val="0"/>
              </a:spcBef>
              <a:spcAft>
                <a:spcPts val="0"/>
              </a:spcAft>
              <a:tabLst>
                <a:tab pos="457200" algn="l"/>
              </a:tabLst>
            </a:pPr>
            <a:endParaRPr dirty="0"/>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face it, The American Legion is a volunteer ran organization and many of us are involved in other organizations. A friendly reminder goes a long way.</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Preparation and execution of an agenda are equally important to a meetings success.</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District we always try to get the agenda out to the members a week out from our scheduled meeting.</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that your Chairman get the agenda for the upcoming meeting and are aware of what you would like them to report on. A phone call prior to the meeting is always nice as well, to ensure they got your message.   </a:t>
            </a:r>
          </a:p>
          <a:p>
            <a:pPr marL="0" lvl="0" indent="0">
              <a:spcBef>
                <a:spcPts val="0"/>
              </a:spcBef>
              <a:buNone/>
            </a:pPr>
            <a:endParaRPr dirty="0"/>
          </a:p>
        </p:txBody>
      </p:sp>
      <p:sp>
        <p:nvSpPr>
          <p:cNvPr id="212" name="Shape 212"/>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28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r>
              <a:rPr lang="en-US" sz="1200" dirty="0"/>
              <a:t>Plan of a Post Meeting Room / Plan of Post Meeting Room for Special Ceremonies can be found on Page 36 – 37 of 2022 Officers Guide &amp; Manual of Ceremonies on Legion.org / Internal Affairs Tab</a:t>
            </a:r>
          </a:p>
          <a:p>
            <a:endParaRPr lang="en-US" sz="1200" dirty="0"/>
          </a:p>
          <a:p>
            <a:r>
              <a:rPr lang="en-US" sz="1200" dirty="0"/>
              <a:t>Set up is generally done by the Sgt-At-Arms &amp; must be setup prior to the meeting.</a:t>
            </a:r>
          </a:p>
          <a:p>
            <a:r>
              <a:rPr lang="en-US" sz="1200" dirty="0"/>
              <a:t>This arrangement is practical for regular post meetings.  Always</a:t>
            </a:r>
            <a:r>
              <a:rPr lang="en-US" sz="1200" baseline="0" dirty="0"/>
              <a:t> include the ‘empty chair for POW/MIA portion of your meeting.  </a:t>
            </a:r>
            <a:endParaRPr lang="en-US" sz="1200" dirty="0"/>
          </a:p>
          <a:p>
            <a:r>
              <a:rPr lang="en-US" sz="1200" dirty="0"/>
              <a:t>The room should be comfortable for all attendees</a:t>
            </a:r>
            <a:r>
              <a:rPr lang="en-US" sz="1200" baseline="0" dirty="0"/>
              <a:t> with enough seating a available.</a:t>
            </a:r>
          </a:p>
          <a:p>
            <a:r>
              <a:rPr lang="en-US" sz="1200" baseline="0" dirty="0"/>
              <a:t>Sergeant-at-Arms should ensure there is a table at the entrance to the meeting room with a sign-in log.  </a:t>
            </a:r>
            <a:endParaRPr lang="en-US" sz="1200" dirty="0"/>
          </a:p>
          <a:p>
            <a:r>
              <a:rPr lang="en-US" sz="1200" dirty="0"/>
              <a:t>Every District should adjust their setup to meet their particular needs and/or physical limitations.  </a:t>
            </a:r>
          </a:p>
          <a:p>
            <a:endParaRPr lang="en-US" sz="1200" dirty="0">
              <a:latin typeface="Arial Black" pitchFamily="34" charset="0"/>
            </a:endParaRPr>
          </a:p>
          <a:p>
            <a:r>
              <a:rPr lang="en-US" sz="1200" dirty="0">
                <a:latin typeface="Arial Black" pitchFamily="34" charset="0"/>
              </a:rPr>
              <a:t>Ensure that you have a sign in sheet</a:t>
            </a:r>
          </a:p>
          <a:p>
            <a:pPr marL="0" marR="0" lvl="0" indent="0">
              <a:lnSpc>
                <a:spcPct val="100000"/>
              </a:lnSpc>
              <a:spcBef>
                <a:spcPts val="0"/>
              </a:spcBef>
              <a:spcAft>
                <a:spcPts val="0"/>
              </a:spcAft>
              <a:tabLst>
                <a:tab pos="457200" algn="l"/>
              </a:tabLst>
            </a:pPr>
            <a:endParaRPr dirty="0"/>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18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Officers Guide &amp; Manual of Ceremonies Page 99-105</a:t>
            </a:r>
          </a:p>
          <a:p>
            <a:pPr marL="0" marR="0" lvl="0" indent="0">
              <a:lnSpc>
                <a:spcPct val="100000"/>
              </a:lnSpc>
              <a:spcBef>
                <a:spcPts val="0"/>
              </a:spcBef>
              <a:spcAft>
                <a:spcPts val="0"/>
              </a:spcAft>
              <a:tabLst>
                <a:tab pos="457200" algn="l"/>
              </a:tabLst>
            </a:pPr>
            <a:r>
              <a:rPr lang="en-US" dirty="0"/>
              <a:t>PARLIAMENTARY PROCEDURE is the application of parliamentary law to the conduct of an organization. It is wise for all leaders to familiarize themselves with the technique of conducting a meeting. While it is important that the members understand the fundamental </a:t>
            </a:r>
          </a:p>
          <a:p>
            <a:pPr marL="0" marR="0" lvl="0" indent="0">
              <a:lnSpc>
                <a:spcPct val="100000"/>
              </a:lnSpc>
              <a:spcBef>
                <a:spcPts val="0"/>
              </a:spcBef>
              <a:spcAft>
                <a:spcPts val="0"/>
              </a:spcAft>
              <a:tabLst>
                <a:tab pos="457200" algn="l"/>
              </a:tabLst>
            </a:pPr>
            <a:r>
              <a:rPr lang="en-US" dirty="0"/>
              <a:t>rules of parliamentary procedure, this knowledge should be used only to ensure order, to expedite business, and to develop an organization that will cleave to the objects for which it was organized.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18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r>
              <a:rPr lang="en-US" sz="1200" dirty="0"/>
              <a:t>UNIFORM OF THE DAY</a:t>
            </a:r>
          </a:p>
          <a:p>
            <a:r>
              <a:rPr lang="en-US" sz="1200" dirty="0"/>
              <a:t>A Legionnaire is considered in uniform when wearing the official American Legion Cap.  That is your blue ”cover, or garrison cap”.</a:t>
            </a:r>
          </a:p>
          <a:p>
            <a:r>
              <a:rPr lang="en-US" sz="1200" dirty="0"/>
              <a:t>Leadership should wear an appropriate color name tag with their name, title, and post during the meeting and official Legion events.</a:t>
            </a:r>
          </a:p>
          <a:p>
            <a:endParaRPr lang="en-US" sz="1200" dirty="0"/>
          </a:p>
          <a:p>
            <a:r>
              <a:rPr lang="en-US" sz="1200" dirty="0"/>
              <a:t>ENTRY IF YOU ARE LATE</a:t>
            </a:r>
          </a:p>
          <a:p>
            <a:r>
              <a:rPr lang="en-US" sz="1200" dirty="0"/>
              <a:t>You should not enter, and the Sgt at Arms should not allow entry,</a:t>
            </a:r>
            <a:r>
              <a:rPr lang="en-US" sz="1200" baseline="0" dirty="0"/>
              <a:t> </a:t>
            </a:r>
            <a:r>
              <a:rPr lang="en-US" sz="1200" dirty="0"/>
              <a:t>during the initiation of or close of any meeting.  If you are late and enter once the meeting has begun, you should enter the room, salute the colors and quietly take your seat.</a:t>
            </a:r>
          </a:p>
          <a:p>
            <a:endParaRPr lang="en-US" sz="1200" dirty="0"/>
          </a:p>
          <a:p>
            <a:r>
              <a:rPr lang="en-US" sz="1200" dirty="0"/>
              <a:t>CELL PHONE ETIQUETTE</a:t>
            </a:r>
          </a:p>
          <a:p>
            <a:r>
              <a:rPr lang="en-US" sz="1200" dirty="0"/>
              <a:t>Remind the membership to turn off or silence their phones during the meetings and please remember to do the same to your phone.</a:t>
            </a:r>
          </a:p>
          <a:p>
            <a:endParaRPr lang="en-US" sz="1200" dirty="0"/>
          </a:p>
          <a:p>
            <a:r>
              <a:rPr lang="en-US" sz="1200" dirty="0"/>
              <a:t>QUESTIONS AND COMMENTS</a:t>
            </a:r>
          </a:p>
          <a:p>
            <a:r>
              <a:rPr lang="en-US" sz="1200" dirty="0"/>
              <a:t>Members with questions comments and concerns should rise, be recognized by the chair and always address chair with those questions, comments and concerns</a:t>
            </a:r>
          </a:p>
          <a:p>
            <a:pPr marL="171450" indent="-171450">
              <a:buFont typeface="Arial" panose="020B0604020202020204" pitchFamily="34" charset="0"/>
              <a:buChar char="•"/>
            </a:pPr>
            <a:r>
              <a:rPr lang="en-US" sz="1200" dirty="0"/>
              <a:t>Always be courteous to the chair and your comrades</a:t>
            </a:r>
          </a:p>
          <a:p>
            <a:pPr marL="0" marR="0" lvl="0" indent="0">
              <a:lnSpc>
                <a:spcPct val="100000"/>
              </a:lnSpc>
              <a:spcBef>
                <a:spcPts val="0"/>
              </a:spcBef>
              <a:spcAft>
                <a:spcPts val="0"/>
              </a:spcAft>
              <a:tabLst>
                <a:tab pos="457200" algn="l"/>
              </a:tabLst>
            </a:pPr>
            <a:endParaRPr dirty="0"/>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is to conduct the required business in the most effective time frame; NOT “get done as fast as possible”</a:t>
            </a:r>
            <a:endParaRPr lang="en-US" sz="1200" dirty="0">
              <a:latin typeface="Arial Black" pitchFamily="34" charset="0"/>
            </a:endParaRPr>
          </a:p>
          <a:p>
            <a:pPr marL="0" lvl="0" indent="0">
              <a:spcBef>
                <a:spcPts val="0"/>
              </a:spcBef>
              <a:buNone/>
            </a:pPr>
            <a:endParaRPr dirty="0"/>
          </a:p>
        </p:txBody>
      </p:sp>
      <p:sp>
        <p:nvSpPr>
          <p:cNvPr id="212" name="Shape 212"/>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46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0538" y="5722351"/>
            <a:ext cx="4164308" cy="5421174"/>
          </a:xfrm>
          <a:prstGeom prst="rect">
            <a:avLst/>
          </a:prstGeom>
          <a:noFill/>
          <a:ln>
            <a:noFill/>
          </a:ln>
        </p:spPr>
        <p:txBody>
          <a:bodyPr wrap="square" lIns="91425" tIns="91425" rIns="91425" bIns="91425" anchor="ctr" anchorCtr="0">
            <a:noAutofit/>
          </a:bodyPr>
          <a:lstStyle/>
          <a:p>
            <a:pPr marL="0" marR="0" lvl="0" indent="0">
              <a:lnSpc>
                <a:spcPct val="100000"/>
              </a:lnSpc>
              <a:spcBef>
                <a:spcPts val="0"/>
              </a:spcBef>
              <a:spcAft>
                <a:spcPts val="0"/>
              </a:spcAft>
              <a:tabLst>
                <a:tab pos="457200" algn="l"/>
              </a:tabLst>
            </a:pPr>
            <a:endParaRPr dirty="0"/>
          </a:p>
        </p:txBody>
      </p:sp>
      <p:sp>
        <p:nvSpPr>
          <p:cNvPr id="239" name="Shape 239"/>
          <p:cNvSpPr>
            <a:spLocks noGrp="1" noRot="1" noChangeAspect="1"/>
          </p:cNvSpPr>
          <p:nvPr>
            <p:ph type="sldImg" idx="2"/>
          </p:nvPr>
        </p:nvSpPr>
        <p:spPr>
          <a:xfrm>
            <a:off x="-1412875" y="903288"/>
            <a:ext cx="8031163" cy="4518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11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F80-C029-4E08-A658-15C4804F0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029DB-19CD-45B9-9DB0-145F40B95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890E0-3E79-458C-9454-FBE7735AB9D4}"/>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5" name="Footer Placeholder 4">
            <a:extLst>
              <a:ext uri="{FF2B5EF4-FFF2-40B4-BE49-F238E27FC236}">
                <a16:creationId xmlns:a16="http://schemas.microsoft.com/office/drawing/2014/main" id="{889D57B4-0FD2-4835-88EC-9526339360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9C2EA-AAC3-42AD-946E-8E44408862F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637609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86F7-3154-4BE8-9510-C9099B772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A09EB-AED1-400C-98FC-BA1284E56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979-F09B-4CE6-9E40-7424F85E62F5}"/>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5" name="Footer Placeholder 4">
            <a:extLst>
              <a:ext uri="{FF2B5EF4-FFF2-40B4-BE49-F238E27FC236}">
                <a16:creationId xmlns:a16="http://schemas.microsoft.com/office/drawing/2014/main" id="{1BA02E40-0CF9-41FA-AC55-C48B4A620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54FD96-84D7-4713-A718-6AD08AF19E85}"/>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61828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D81A5-70C7-4DBA-B9C3-CE130B765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FA84E-4670-4D64-91AD-A96B6C05A3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76A0-01E1-48AE-A1F0-AE03FE84B4A9}"/>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5" name="Footer Placeholder 4">
            <a:extLst>
              <a:ext uri="{FF2B5EF4-FFF2-40B4-BE49-F238E27FC236}">
                <a16:creationId xmlns:a16="http://schemas.microsoft.com/office/drawing/2014/main" id="{6778E144-1D46-4B76-91EE-7BAB9A1ED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A2DDD3-B042-4588-BE9E-D0A03B2C686F}"/>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7566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12192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Tree>
    <p:extLst>
      <p:ext uri="{BB962C8B-B14F-4D97-AF65-F5344CB8AC3E}">
        <p14:creationId xmlns:p14="http://schemas.microsoft.com/office/powerpoint/2010/main" val="41909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3FE-97FE-40C0-8B3F-E234452CF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83245-2AF7-400E-A755-8C7DD11CFC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F2E0B-904E-4873-8D42-D57AE8ACC9EA}"/>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5" name="Footer Placeholder 4">
            <a:extLst>
              <a:ext uri="{FF2B5EF4-FFF2-40B4-BE49-F238E27FC236}">
                <a16:creationId xmlns:a16="http://schemas.microsoft.com/office/drawing/2014/main" id="{A8692E4E-26BA-4608-BA10-80AE9D3417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6EDF5-5971-4E55-9CF9-248C675CE1EF}"/>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532340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C3F1-37C9-4974-9EFB-230F8B8DB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FA0145-7439-4BDA-A6CA-EF74526BC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4DBC7-CAE2-44B1-9BD3-9907E0307A59}"/>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5" name="Footer Placeholder 4">
            <a:extLst>
              <a:ext uri="{FF2B5EF4-FFF2-40B4-BE49-F238E27FC236}">
                <a16:creationId xmlns:a16="http://schemas.microsoft.com/office/drawing/2014/main" id="{0FE61E76-1001-4A84-ABDA-CAB7C6000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320BED-8802-4376-AFD9-80710BBFF9E4}"/>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6433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70E-BCC8-4209-9A8C-1F0D98F5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87416-F2A8-49C1-B126-7313E4BC3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20E87-4562-4A87-818B-2C175E4360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58876-C997-4A51-A7A5-B4C08B68B373}"/>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6" name="Footer Placeholder 5">
            <a:extLst>
              <a:ext uri="{FF2B5EF4-FFF2-40B4-BE49-F238E27FC236}">
                <a16:creationId xmlns:a16="http://schemas.microsoft.com/office/drawing/2014/main" id="{24AE4424-299F-4B34-B45F-7B93CBAC79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8AB861-ACCA-4C5A-9A1F-60B41D45D5CA}"/>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695367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B92C-08E9-40BB-BB34-6C61CA935C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A7089-60BD-40F2-AFBC-0115EE613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ED585-A86F-4A28-BEDF-1F4E467BD1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3B117A-8E2E-47C0-ABB4-DC2228C9F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70227-9F02-4A67-86F2-631D6A208C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2E914-816B-40AF-8162-FD153BD2DC2D}"/>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8" name="Footer Placeholder 7">
            <a:extLst>
              <a:ext uri="{FF2B5EF4-FFF2-40B4-BE49-F238E27FC236}">
                <a16:creationId xmlns:a16="http://schemas.microsoft.com/office/drawing/2014/main" id="{3A7543F2-B2CC-4484-9773-774528142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D87D23-987A-47A1-A0DD-F32D3B359777}"/>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701533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C968-9744-40F7-AFCF-34EB58A18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61A9F-19F6-4597-B970-9D9429CCD695}"/>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4" name="Footer Placeholder 3">
            <a:extLst>
              <a:ext uri="{FF2B5EF4-FFF2-40B4-BE49-F238E27FC236}">
                <a16:creationId xmlns:a16="http://schemas.microsoft.com/office/drawing/2014/main" id="{3F3E20C7-2D49-4556-9BE5-1B3D9D6F91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28E625-B0FE-4651-A8FB-185075AC669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350878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A7BAE-DEAD-412B-B443-FA9EFF9A4735}"/>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3" name="Footer Placeholder 2">
            <a:extLst>
              <a:ext uri="{FF2B5EF4-FFF2-40B4-BE49-F238E27FC236}">
                <a16:creationId xmlns:a16="http://schemas.microsoft.com/office/drawing/2014/main" id="{075FBED2-8365-4A38-97F1-F2CCB6B71F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5C1F2A-76F3-4A31-8166-3EB92EEEAE8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916347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41B6-2B1E-4416-95F4-ED1589B7A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08494-1AE6-4D2D-A20A-DAFAC1C78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0C215-4F43-4EFD-BF91-FA3EC30FF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50C48-6613-429B-B119-D3EC08C71651}"/>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6" name="Footer Placeholder 5">
            <a:extLst>
              <a:ext uri="{FF2B5EF4-FFF2-40B4-BE49-F238E27FC236}">
                <a16:creationId xmlns:a16="http://schemas.microsoft.com/office/drawing/2014/main" id="{AE943989-B34C-4876-A598-3AF45CD574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776684-5A7B-49F0-97A2-DB36A204A4F9}"/>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792838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6C53-33E8-432A-8F58-2D3059308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C92F5-70DC-4D18-B350-1CA807E7E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BA770-44AA-45FB-B7BA-4DC513EFA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72722-768A-460B-96D4-FE98F2D3F30E}"/>
              </a:ext>
            </a:extLst>
          </p:cNvPr>
          <p:cNvSpPr>
            <a:spLocks noGrp="1"/>
          </p:cNvSpPr>
          <p:nvPr>
            <p:ph type="dt" sz="half" idx="10"/>
          </p:nvPr>
        </p:nvSpPr>
        <p:spPr/>
        <p:txBody>
          <a:bodyPr/>
          <a:lstStyle/>
          <a:p>
            <a:fld id="{BA225DDE-B497-4517-88BA-77255048E3B3}" type="datetimeFigureOut">
              <a:rPr lang="en-US" smtClean="0"/>
              <a:pPr/>
              <a:t>11/16/2022</a:t>
            </a:fld>
            <a:endParaRPr lang="en-US" dirty="0"/>
          </a:p>
        </p:txBody>
      </p:sp>
      <p:sp>
        <p:nvSpPr>
          <p:cNvPr id="6" name="Footer Placeholder 5">
            <a:extLst>
              <a:ext uri="{FF2B5EF4-FFF2-40B4-BE49-F238E27FC236}">
                <a16:creationId xmlns:a16="http://schemas.microsoft.com/office/drawing/2014/main" id="{98CED9AD-E22F-46FC-AA80-FCB3D63030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DB3BBB-0424-4F26-ADF5-E0709F68977E}"/>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71752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FC5BC-F23E-46A7-99A0-A1A49F1CB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EB754-5F3B-483A-9E06-536269880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BFA3F-FB98-4E09-8844-6C8078A3D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25DDE-B497-4517-88BA-77255048E3B3}" type="datetimeFigureOut">
              <a:rPr lang="en-US" smtClean="0"/>
              <a:pPr/>
              <a:t>11/16/2022</a:t>
            </a:fld>
            <a:endParaRPr lang="en-US" dirty="0"/>
          </a:p>
        </p:txBody>
      </p:sp>
      <p:sp>
        <p:nvSpPr>
          <p:cNvPr id="5" name="Footer Placeholder 4">
            <a:extLst>
              <a:ext uri="{FF2B5EF4-FFF2-40B4-BE49-F238E27FC236}">
                <a16:creationId xmlns:a16="http://schemas.microsoft.com/office/drawing/2014/main" id="{2354696D-AEFD-404F-B297-BB063118A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7291F0-DB44-40D7-9A07-6DDAB932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58905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gif"/><Relationship Id="rId7" Type="http://schemas.openxmlformats.org/officeDocument/2006/relationships/image" Target="../media/image10.png"/><Relationship Id="rId12" Type="http://schemas.microsoft.com/office/2007/relationships/hdphoto" Target="../media/hdphoto6.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5.wdp"/><Relationship Id="rId4" Type="http://schemas.openxmlformats.org/officeDocument/2006/relationships/image" Target="../media/image3.jp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hyperlink" Target="http://commons.wikimedia.org/wiki/file:united_states_pow-mia_flag.svg" TargetMode="External"/><Relationship Id="rId3" Type="http://schemas.openxmlformats.org/officeDocument/2006/relationships/image" Target="../media/image1.gif"/><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freepngimg.com/png/17577-america-flag-png-hd" TargetMode="External"/><Relationship Id="rId5" Type="http://schemas.openxmlformats.org/officeDocument/2006/relationships/image" Target="../media/image1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pixabay.com/en/smartphone-cell-phone-1496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goodfreephotos.com/vector-images/officer-in-uniform.png.php"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07" name="Shape 207"/>
          <p:cNvSpPr/>
          <p:nvPr/>
        </p:nvSpPr>
        <p:spPr>
          <a:xfrm>
            <a:off x="0" y="0"/>
            <a:ext cx="12192000" cy="6858000"/>
          </a:xfrm>
          <a:prstGeom prst="rect">
            <a:avLst/>
          </a:prstGeom>
          <a:solidFill>
            <a:schemeClr val="lt1">
              <a:alpha val="58823"/>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08" name="Shape 208"/>
          <p:cNvSpPr txBox="1"/>
          <p:nvPr/>
        </p:nvSpPr>
        <p:spPr>
          <a:xfrm>
            <a:off x="-2" y="2506461"/>
            <a:ext cx="12192000" cy="830997"/>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ID" sz="6000" b="1" i="0" u="none" strike="noStrike" cap="none" dirty="0">
                <a:solidFill>
                  <a:srgbClr val="D72030"/>
                </a:solidFill>
                <a:latin typeface="Sitka Text" pitchFamily="2" charset="0"/>
                <a:ea typeface="Montserrat"/>
                <a:cs typeface="Montserrat"/>
                <a:sym typeface="Montserrat"/>
              </a:rPr>
              <a:t>How to Run an Effective Meeting</a:t>
            </a:r>
          </a:p>
        </p:txBody>
      </p:sp>
      <p:pic>
        <p:nvPicPr>
          <p:cNvPr id="3" name="Picture 2" descr="A screenshot of a video game&#10;&#10;Description automatically generated with medium confidence">
            <a:extLst>
              <a:ext uri="{FF2B5EF4-FFF2-40B4-BE49-F238E27FC236}">
                <a16:creationId xmlns:a16="http://schemas.microsoft.com/office/drawing/2014/main" id="{E13E3AF4-7835-4246-8A1E-9CA49C192B65}"/>
              </a:ext>
            </a:extLst>
          </p:cNvPr>
          <p:cNvPicPr>
            <a:picLocks noChangeAspect="1"/>
          </p:cNvPicPr>
          <p:nvPr/>
        </p:nvPicPr>
        <p:blipFill>
          <a:blip r:embed="rId4"/>
          <a:stretch>
            <a:fillRect/>
          </a:stretch>
        </p:blipFill>
        <p:spPr>
          <a:xfrm>
            <a:off x="3819967" y="605776"/>
            <a:ext cx="4552063" cy="1414045"/>
          </a:xfrm>
          <a:prstGeom prst="rect">
            <a:avLst/>
          </a:prstGeom>
        </p:spPr>
      </p:pic>
      <p:sp>
        <p:nvSpPr>
          <p:cNvPr id="2" name="Subtitle 2">
            <a:extLst>
              <a:ext uri="{FF2B5EF4-FFF2-40B4-BE49-F238E27FC236}">
                <a16:creationId xmlns:a16="http://schemas.microsoft.com/office/drawing/2014/main" id="{061F97C8-7A00-570E-4F0E-5F965E8FF5E4}"/>
              </a:ext>
            </a:extLst>
          </p:cNvPr>
          <p:cNvSpPr txBox="1">
            <a:spLocks/>
          </p:cNvSpPr>
          <p:nvPr/>
        </p:nvSpPr>
        <p:spPr>
          <a:xfrm>
            <a:off x="3860032" y="4923561"/>
            <a:ext cx="4471935" cy="144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02060"/>
                </a:solidFill>
                <a:latin typeface="Sitka Text" panose="02000505000000020004" pitchFamily="2" charset="0"/>
              </a:rPr>
              <a:t>Lena Heredia-Perez</a:t>
            </a:r>
          </a:p>
          <a:p>
            <a:pPr marL="0" indent="0" algn="ctr">
              <a:buNone/>
            </a:pPr>
            <a:r>
              <a:rPr lang="en-US" sz="2400" b="1" dirty="0">
                <a:solidFill>
                  <a:srgbClr val="002060"/>
                </a:solidFill>
                <a:latin typeface="Sitka Text" panose="02000505000000020004" pitchFamily="2" charset="0"/>
              </a:rPr>
              <a:t>Department of Florida</a:t>
            </a:r>
          </a:p>
          <a:p>
            <a:pPr marL="0" indent="0" algn="ctr">
              <a:buNone/>
            </a:pPr>
            <a:r>
              <a:rPr lang="en-US" sz="2400" b="1" dirty="0">
                <a:solidFill>
                  <a:srgbClr val="002060"/>
                </a:solidFill>
                <a:latin typeface="Sitka Text" panose="02000505000000020004" pitchFamily="2" charset="0"/>
              </a:rPr>
              <a:t>5</a:t>
            </a:r>
            <a:r>
              <a:rPr lang="en-US" sz="2400" b="1" baseline="30000" dirty="0">
                <a:solidFill>
                  <a:srgbClr val="002060"/>
                </a:solidFill>
                <a:latin typeface="Sitka Text" panose="02000505000000020004" pitchFamily="2" charset="0"/>
              </a:rPr>
              <a:t>th</a:t>
            </a:r>
            <a:r>
              <a:rPr lang="en-US" sz="2400" b="1" dirty="0">
                <a:solidFill>
                  <a:srgbClr val="002060"/>
                </a:solidFill>
                <a:latin typeface="Sitka Text" panose="02000505000000020004" pitchFamily="2" charset="0"/>
              </a:rPr>
              <a:t> District Commander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Shape 191">
            <a:extLst>
              <a:ext uri="{FF2B5EF4-FFF2-40B4-BE49-F238E27FC236}">
                <a16:creationId xmlns:a16="http://schemas.microsoft.com/office/drawing/2014/main" id="{D58E159F-01B9-BB3D-1AFE-DC38A02CA170}"/>
              </a:ext>
            </a:extLst>
          </p:cNvPr>
          <p:cNvSpPr/>
          <p:nvPr/>
        </p:nvSpPr>
        <p:spPr>
          <a:xfrm>
            <a:off x="0" y="978742"/>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Opening Ceremonies</a:t>
            </a:r>
            <a:endParaRPr sz="6000" b="1" dirty="0">
              <a:solidFill>
                <a:srgbClr val="FF0000"/>
              </a:solidFill>
              <a:latin typeface="Sitka Text" panose="02000505000000020004" pitchFamily="2" charset="0"/>
            </a:endParaRPr>
          </a:p>
        </p:txBody>
      </p:sp>
      <p:sp>
        <p:nvSpPr>
          <p:cNvPr id="2" name="TextBox 1">
            <a:extLst>
              <a:ext uri="{FF2B5EF4-FFF2-40B4-BE49-F238E27FC236}">
                <a16:creationId xmlns:a16="http://schemas.microsoft.com/office/drawing/2014/main" id="{C30CCA45-0F12-4E23-DE89-EBA4468DF543}"/>
              </a:ext>
            </a:extLst>
          </p:cNvPr>
          <p:cNvSpPr txBox="1"/>
          <p:nvPr/>
        </p:nvSpPr>
        <p:spPr>
          <a:xfrm>
            <a:off x="3135840" y="2433825"/>
            <a:ext cx="7176006" cy="369331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1B3C6E"/>
                </a:solidFill>
              </a:rPr>
              <a:t>Salute the colors</a:t>
            </a:r>
          </a:p>
          <a:p>
            <a:pPr marL="571500" indent="-571500">
              <a:buFont typeface="Arial" panose="020B0604020202020204" pitchFamily="34" charset="0"/>
              <a:buChar char="•"/>
            </a:pPr>
            <a:r>
              <a:rPr lang="en-US" sz="3600" dirty="0">
                <a:solidFill>
                  <a:srgbClr val="1B3C6E"/>
                </a:solidFill>
              </a:rPr>
              <a:t>Prayer</a:t>
            </a:r>
          </a:p>
          <a:p>
            <a:pPr marL="571500" indent="-571500">
              <a:buFont typeface="Arial" panose="020B0604020202020204" pitchFamily="34" charset="0"/>
              <a:buChar char="•"/>
            </a:pPr>
            <a:r>
              <a:rPr lang="en-US" sz="3600" dirty="0">
                <a:solidFill>
                  <a:srgbClr val="1B3C6E"/>
                </a:solidFill>
              </a:rPr>
              <a:t>POW/MIA remembrance</a:t>
            </a:r>
          </a:p>
          <a:p>
            <a:pPr marL="571500" indent="-571500">
              <a:buFont typeface="Arial" panose="020B0604020202020204" pitchFamily="34" charset="0"/>
              <a:buChar char="•"/>
            </a:pPr>
            <a:r>
              <a:rPr lang="en-US" sz="3600" dirty="0">
                <a:solidFill>
                  <a:srgbClr val="1B3C6E"/>
                </a:solidFill>
              </a:rPr>
              <a:t>Pledge of Allegiance</a:t>
            </a:r>
          </a:p>
          <a:p>
            <a:pPr marL="571500" indent="-571500">
              <a:buFont typeface="Arial" panose="020B0604020202020204" pitchFamily="34" charset="0"/>
              <a:buChar char="•"/>
            </a:pPr>
            <a:r>
              <a:rPr lang="en-US" sz="3600" dirty="0">
                <a:solidFill>
                  <a:srgbClr val="1B3C6E"/>
                </a:solidFill>
              </a:rPr>
              <a:t>Recite the Preamble to The American Legion Constitution</a:t>
            </a:r>
          </a:p>
          <a:p>
            <a:endParaRPr lang="en-US" dirty="0"/>
          </a:p>
        </p:txBody>
      </p:sp>
    </p:spTree>
    <p:extLst>
      <p:ext uri="{BB962C8B-B14F-4D97-AF65-F5344CB8AC3E}">
        <p14:creationId xmlns:p14="http://schemas.microsoft.com/office/powerpoint/2010/main" val="23303876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288030"/>
            <a:ext cx="11190515" cy="6183086"/>
          </a:xfrm>
          <a:prstGeom prst="rect">
            <a:avLst/>
          </a:prstGeom>
          <a:solidFill>
            <a:schemeClr val="lt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hape 191">
            <a:extLst>
              <a:ext uri="{FF2B5EF4-FFF2-40B4-BE49-F238E27FC236}">
                <a16:creationId xmlns:a16="http://schemas.microsoft.com/office/drawing/2014/main" id="{93D1305C-D6A8-D116-C00A-3480C3A5A209}"/>
              </a:ext>
            </a:extLst>
          </p:cNvPr>
          <p:cNvSpPr/>
          <p:nvPr/>
        </p:nvSpPr>
        <p:spPr>
          <a:xfrm>
            <a:off x="1360078" y="513664"/>
            <a:ext cx="9471842"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Order of Business</a:t>
            </a:r>
          </a:p>
        </p:txBody>
      </p:sp>
      <p:sp>
        <p:nvSpPr>
          <p:cNvPr id="5" name="TextBox 4">
            <a:extLst>
              <a:ext uri="{FF2B5EF4-FFF2-40B4-BE49-F238E27FC236}">
                <a16:creationId xmlns:a16="http://schemas.microsoft.com/office/drawing/2014/main" id="{D3821924-873D-A925-203F-03FD638F50FE}"/>
              </a:ext>
            </a:extLst>
          </p:cNvPr>
          <p:cNvSpPr txBox="1"/>
          <p:nvPr/>
        </p:nvSpPr>
        <p:spPr>
          <a:xfrm>
            <a:off x="1182460" y="2006808"/>
            <a:ext cx="713844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35495E"/>
                </a:solidFill>
              </a:rPr>
              <a:t>Call to Order (Opening, Roll Call, Minutes, Correspondence)</a:t>
            </a:r>
          </a:p>
          <a:p>
            <a:pPr marL="571500" indent="-571500">
              <a:buFont typeface="Arial" panose="020B0604020202020204" pitchFamily="34" charset="0"/>
              <a:buChar char="•"/>
            </a:pPr>
            <a:r>
              <a:rPr lang="en-US" sz="3600" dirty="0">
                <a:solidFill>
                  <a:srgbClr val="35495E"/>
                </a:solidFill>
              </a:rPr>
              <a:t>Introduction of Guests/Officers</a:t>
            </a:r>
          </a:p>
          <a:p>
            <a:pPr marL="571500" indent="-571500">
              <a:buFont typeface="Arial" panose="020B0604020202020204" pitchFamily="34" charset="0"/>
              <a:buChar char="•"/>
            </a:pPr>
            <a:r>
              <a:rPr lang="en-US" sz="3600" dirty="0">
                <a:solidFill>
                  <a:srgbClr val="35495E"/>
                </a:solidFill>
              </a:rPr>
              <a:t>Finance Report</a:t>
            </a:r>
          </a:p>
          <a:p>
            <a:pPr marL="571500" indent="-571500">
              <a:buFont typeface="Arial" panose="020B0604020202020204" pitchFamily="34" charset="0"/>
              <a:buChar char="•"/>
            </a:pPr>
            <a:r>
              <a:rPr lang="en-US" sz="3600" dirty="0">
                <a:solidFill>
                  <a:srgbClr val="35495E"/>
                </a:solidFill>
              </a:rPr>
              <a:t>Chairman / Committee Reports</a:t>
            </a:r>
          </a:p>
          <a:p>
            <a:endParaRPr lang="en-US" sz="3600" dirty="0"/>
          </a:p>
        </p:txBody>
      </p:sp>
      <p:grpSp>
        <p:nvGrpSpPr>
          <p:cNvPr id="6" name="Group 5">
            <a:extLst>
              <a:ext uri="{FF2B5EF4-FFF2-40B4-BE49-F238E27FC236}">
                <a16:creationId xmlns:a16="http://schemas.microsoft.com/office/drawing/2014/main" id="{8224E60B-926A-272F-97C2-D5DCE74A6229}"/>
              </a:ext>
            </a:extLst>
          </p:cNvPr>
          <p:cNvGrpSpPr/>
          <p:nvPr/>
        </p:nvGrpSpPr>
        <p:grpSpPr>
          <a:xfrm>
            <a:off x="6899251" y="2226957"/>
            <a:ext cx="5536245" cy="3735058"/>
            <a:chOff x="7298579" y="3308997"/>
            <a:chExt cx="5536245" cy="3735058"/>
          </a:xfrm>
        </p:grpSpPr>
        <p:pic>
          <p:nvPicPr>
            <p:cNvPr id="7" name="Picture 6">
              <a:extLst>
                <a:ext uri="{FF2B5EF4-FFF2-40B4-BE49-F238E27FC236}">
                  <a16:creationId xmlns:a16="http://schemas.microsoft.com/office/drawing/2014/main" id="{EDB39551-1FEA-A1D7-46B1-9CC715871A7F}"/>
                </a:ext>
              </a:extLst>
            </p:cNvPr>
            <p:cNvPicPr>
              <a:picLocks noChangeAspect="1"/>
            </p:cNvPicPr>
            <p:nvPr/>
          </p:nvPicPr>
          <p:blipFill>
            <a:blip r:embed="rId5">
              <a:alphaModFix amt="70000"/>
              <a:extLst>
                <a:ext uri="{BEBA8EAE-BF5A-486C-A8C5-ECC9F3942E4B}">
                  <a14:imgProps xmlns:a14="http://schemas.microsoft.com/office/drawing/2010/main">
                    <a14:imgLayer r:embed="rId6">
                      <a14:imgEffect>
                        <a14:backgroundRemoval t="6522" b="89614" l="9916" r="89662">
                          <a14:foregroundMark x1="21097" y1="25362" x2="25527" y2="14010"/>
                          <a14:foregroundMark x1="25527" y1="14010" x2="25527" y2="25121"/>
                          <a14:foregroundMark x1="18987" y1="10145" x2="28270" y2="11836"/>
                          <a14:foregroundMark x1="17278" y1="48068" x2="22363" y2="64493"/>
                          <a14:foregroundMark x1="16456" y1="45411" x2="17278" y2="48068"/>
                          <a14:foregroundMark x1="72996" y1="10145" x2="75738" y2="21739"/>
                          <a14:foregroundMark x1="75738" y1="21739" x2="64135" y2="14251"/>
                          <a14:foregroundMark x1="64135" y1="14251" x2="70675" y2="9420"/>
                          <a14:foregroundMark x1="66245" y1="6522" x2="74051" y2="7488"/>
                          <a14:foregroundMark x1="53797" y1="49275" x2="51477" y2="48309"/>
                          <a14:foregroundMark x1="50633" y1="50483" x2="47257" y2="51208"/>
                          <a14:foregroundMark x1="52321" y1="48309" x2="51266" y2="47585"/>
                          <a14:foregroundMark x1="72996" y1="35990" x2="56751" y2="49275"/>
                          <a14:backgroundMark x1="40295" y1="78261" x2="40295" y2="78261"/>
                          <a14:backgroundMark x1="36709" y1="82850" x2="36709" y2="82850"/>
                          <a14:backgroundMark x1="18987" y1="48068" x2="18987" y2="48068"/>
                        </a14:backgroundRemoval>
                      </a14:imgEffect>
                    </a14:imgLayer>
                  </a14:imgProps>
                </a:ext>
                <a:ext uri="{28A0092B-C50C-407E-A947-70E740481C1C}">
                  <a14:useLocalDpi xmlns:a14="http://schemas.microsoft.com/office/drawing/2010/main" val="0"/>
                </a:ext>
              </a:extLst>
            </a:blip>
            <a:stretch>
              <a:fillRect/>
            </a:stretch>
          </p:blipFill>
          <p:spPr>
            <a:xfrm>
              <a:off x="8421863" y="3429000"/>
              <a:ext cx="4138976" cy="3615055"/>
            </a:xfrm>
            <a:prstGeom prst="rect">
              <a:avLst/>
            </a:prstGeom>
          </p:spPr>
        </p:pic>
        <p:pic>
          <p:nvPicPr>
            <p:cNvPr id="8" name="Picture 7">
              <a:extLst>
                <a:ext uri="{FF2B5EF4-FFF2-40B4-BE49-F238E27FC236}">
                  <a16:creationId xmlns:a16="http://schemas.microsoft.com/office/drawing/2014/main" id="{67B4743E-9057-ADB3-38BF-ACEFBE10F6D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125" y1="9812" x2="41125" y2="9812"/>
                          <a14:foregroundMark x1="40375" y1="10021" x2="40375" y2="10021"/>
                          <a14:foregroundMark x1="40375" y1="10021" x2="40375" y2="10021"/>
                          <a14:foregroundMark x1="59750" y1="16075" x2="59750" y2="16075"/>
                          <a14:foregroundMark x1="54750" y1="11691" x2="39375" y2="12944"/>
                          <a14:foregroundMark x1="39375" y1="12944" x2="39375" y2="12735"/>
                          <a14:backgroundMark x1="29250" y1="17954" x2="37125" y2="31106"/>
                          <a14:backgroundMark x1="37125" y1="31106" x2="53625" y2="35491"/>
                          <a14:backgroundMark x1="53625" y1="35491" x2="60500" y2="32985"/>
                          <a14:backgroundMark x1="60500" y1="32985" x2="65500" y2="21921"/>
                          <a14:backgroundMark x1="65500" y1="21921" x2="61375" y2="33194"/>
                          <a14:backgroundMark x1="61375" y1="33194" x2="43375" y2="30063"/>
                          <a14:backgroundMark x1="43375" y1="30063" x2="37375" y2="25887"/>
                          <a14:backgroundMark x1="37375" y1="25887" x2="31875" y2="16075"/>
                          <a14:backgroundMark x1="31875" y1="16075" x2="23000" y2="17328"/>
                          <a14:backgroundMark x1="23000" y1="17328" x2="21875" y2="32568"/>
                          <a14:backgroundMark x1="21875" y1="32568" x2="27625" y2="44468"/>
                          <a14:backgroundMark x1="27625" y1="44468" x2="36625" y2="41336"/>
                          <a14:backgroundMark x1="36625" y1="41336" x2="67375" y2="48225"/>
                          <a14:backgroundMark x1="67375" y1="48225" x2="78125" y2="38205"/>
                          <a14:backgroundMark x1="78125" y1="38205" x2="71000" y2="59499"/>
                          <a14:backgroundMark x1="71000" y1="59499" x2="60500" y2="58038"/>
                        </a14:backgroundRemoval>
                      </a14:imgEffect>
                    </a14:imgLayer>
                  </a14:imgProps>
                </a:ext>
                <a:ext uri="{28A0092B-C50C-407E-A947-70E740481C1C}">
                  <a14:useLocalDpi xmlns:a14="http://schemas.microsoft.com/office/drawing/2010/main" val="0"/>
                </a:ext>
              </a:extLst>
            </a:blip>
            <a:stretch>
              <a:fillRect/>
            </a:stretch>
          </p:blipFill>
          <p:spPr>
            <a:xfrm rot="21202894">
              <a:off x="7298579" y="3319925"/>
              <a:ext cx="4153560" cy="2486944"/>
            </a:xfrm>
            <a:prstGeom prst="rect">
              <a:avLst/>
            </a:prstGeom>
          </p:spPr>
        </p:pic>
        <p:pic>
          <p:nvPicPr>
            <p:cNvPr id="9" name="Picture 8">
              <a:extLst>
                <a:ext uri="{FF2B5EF4-FFF2-40B4-BE49-F238E27FC236}">
                  <a16:creationId xmlns:a16="http://schemas.microsoft.com/office/drawing/2014/main" id="{5669C50B-0EF5-2D38-C36E-68EEF85C48C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667" b="89778" l="9496" r="89911">
                          <a14:foregroundMark x1="39763" y1="18222" x2="39763" y2="18222"/>
                          <a14:foregroundMark x1="37092" y1="15556" x2="37092" y2="15556"/>
                          <a14:foregroundMark x1="35410" y1="21168" x2="35608" y2="21333"/>
                          <a14:foregroundMark x1="33154" y1="13760" x2="38279" y2="13333"/>
                          <a14:foregroundMark x1="32212" y1="10667" x2="41543" y2="10667"/>
                          <a14:foregroundMark x1="37982" y1="10667" x2="37982" y2="10667"/>
                          <a14:foregroundMark x1="37982" y1="10667" x2="31714" y2="9034"/>
                          <a14:foregroundMark x1="39169" y1="11111" x2="40653" y2="13333"/>
                          <a14:foregroundMark x1="83680" y1="49333" x2="83680" y2="49333"/>
                          <a14:foregroundMark x1="40950" y1="8889" x2="40950" y2="6667"/>
                          <a14:foregroundMark x1="41695" y1="23891" x2="39466" y2="22222"/>
                          <a14:foregroundMark x1="29080" y1="25778" x2="28190" y2="20000"/>
                          <a14:foregroundMark x1="29674" y1="26222" x2="26706" y2="22667"/>
                          <a14:foregroundMark x1="29970" y1="26667" x2="28783" y2="21778"/>
                          <a14:foregroundMark x1="29674" y1="25333" x2="28783" y2="20000"/>
                          <a14:foregroundMark x1="30267" y1="26667" x2="27893" y2="20000"/>
                          <a14:foregroundMark x1="27003" y1="27556" x2="31751" y2="25333"/>
                          <a14:backgroundMark x1="30816" y1="28846" x2="32047" y2="32889"/>
                          <a14:backgroundMark x1="24332" y1="7556" x2="26904" y2="16000"/>
                          <a14:backgroundMark x1="32047" y1="32889" x2="51039" y2="30222"/>
                          <a14:backgroundMark x1="51039" y1="30222" x2="64392" y2="10667"/>
                          <a14:backgroundMark x1="64392" y1="10667" x2="70326" y2="48444"/>
                          <a14:backgroundMark x1="70326" y1="48444" x2="84570" y2="62222"/>
                          <a14:backgroundMark x1="84570" y1="62222" x2="44807" y2="57333"/>
                          <a14:backgroundMark x1="44807" y1="57333" x2="28190" y2="64000"/>
                          <a14:backgroundMark x1="28190" y1="64000" x2="13056" y2="54667"/>
                          <a14:backgroundMark x1="13056" y1="54667" x2="18101" y2="29333"/>
                          <a14:backgroundMark x1="18101" y1="29333" x2="17804" y2="28889"/>
                        </a14:backgroundRemoval>
                      </a14:imgEffect>
                    </a14:imgLayer>
                  </a14:imgProps>
                </a:ext>
                <a:ext uri="{28A0092B-C50C-407E-A947-70E740481C1C}">
                  <a14:useLocalDpi xmlns:a14="http://schemas.microsoft.com/office/drawing/2010/main" val="0"/>
                </a:ext>
              </a:extLst>
            </a:blip>
            <a:srcRect r="46158" b="2422"/>
            <a:stretch/>
          </p:blipFill>
          <p:spPr>
            <a:xfrm>
              <a:off x="8970599" y="3509729"/>
              <a:ext cx="1706563" cy="2091209"/>
            </a:xfrm>
            <a:prstGeom prst="rect">
              <a:avLst/>
            </a:prstGeom>
          </p:spPr>
        </p:pic>
        <p:pic>
          <p:nvPicPr>
            <p:cNvPr id="10" name="Picture 9">
              <a:extLst>
                <a:ext uri="{FF2B5EF4-FFF2-40B4-BE49-F238E27FC236}">
                  <a16:creationId xmlns:a16="http://schemas.microsoft.com/office/drawing/2014/main" id="{D15068C7-6962-7859-874E-4637462154D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6233" b="89973" l="9961" r="89941">
                          <a14:foregroundMark x1="45117" y1="17073" x2="60547" y2="11653"/>
                          <a14:foregroundMark x1="60547" y1="11653" x2="62305" y2="12195"/>
                          <a14:foregroundMark x1="56641" y1="10298" x2="63477" y2="6233"/>
                          <a14:foregroundMark x1="45898" y1="18970" x2="44336" y2="15718"/>
                          <a14:foregroundMark x1="44922" y1="20867" x2="43164" y2="15176"/>
                          <a14:backgroundMark x1="46052" y1="19515" x2="58594" y2="22358"/>
                          <a14:backgroundMark x1="45020" y1="19281" x2="45576" y2="19407"/>
                          <a14:backgroundMark x1="38867" y1="17886" x2="44307" y2="19119"/>
                          <a14:backgroundMark x1="58594" y1="22358" x2="76172" y2="13008"/>
                          <a14:backgroundMark x1="76172" y1="13008" x2="84570" y2="40786"/>
                          <a14:backgroundMark x1="84570" y1="40786" x2="66797" y2="32385"/>
                          <a14:backgroundMark x1="66797" y1="32385" x2="48926" y2="58401"/>
                          <a14:backgroundMark x1="48926" y1="58401" x2="24609" y2="54743"/>
                          <a14:backgroundMark x1="24609" y1="54743" x2="41602" y2="47154"/>
                          <a14:backgroundMark x1="38281" y1="66396" x2="54199" y2="61518"/>
                          <a14:backgroundMark x1="54199" y1="61518" x2="36426" y2="73442"/>
                          <a14:backgroundMark x1="36426" y1="73442" x2="37305" y2="66667"/>
                          <a14:backgroundMark x1="44727" y1="49864" x2="59766" y2="28184"/>
                          <a14:backgroundMark x1="59766" y1="28184" x2="45898" y2="30352"/>
                          <a14:backgroundMark x1="84766" y1="8401" x2="87793" y2="44715"/>
                          <a14:backgroundMark x1="87793" y1="44715" x2="75391" y2="48780"/>
                        </a14:backgroundRemoval>
                      </a14:imgEffect>
                    </a14:imgLayer>
                  </a14:imgProps>
                </a:ext>
                <a:ext uri="{28A0092B-C50C-407E-A947-70E740481C1C}">
                  <a14:useLocalDpi xmlns:a14="http://schemas.microsoft.com/office/drawing/2010/main" val="0"/>
                </a:ext>
              </a:extLst>
            </a:blip>
            <a:stretch>
              <a:fillRect/>
            </a:stretch>
          </p:blipFill>
          <p:spPr>
            <a:xfrm rot="223371">
              <a:off x="9376155" y="3308997"/>
              <a:ext cx="3458669" cy="2492674"/>
            </a:xfrm>
            <a:prstGeom prst="rect">
              <a:avLst/>
            </a:prstGeom>
          </p:spPr>
        </p:pic>
      </p:grpSp>
    </p:spTree>
    <p:extLst>
      <p:ext uri="{BB962C8B-B14F-4D97-AF65-F5344CB8AC3E}">
        <p14:creationId xmlns:p14="http://schemas.microsoft.com/office/powerpoint/2010/main" val="414831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par>
                          <p:cTn id="18" fill="hold">
                            <p:stCondLst>
                              <p:cond delay="3750"/>
                            </p:stCondLst>
                            <p:childTnLst>
                              <p:par>
                                <p:cTn id="19" presetID="10" presetClass="entr" presetSubtype="0"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500"/>
                                        <p:tgtEl>
                                          <p:spTgt spid="5">
                                            <p:txEl>
                                              <p:pRg st="2" end="2"/>
                                            </p:txEl>
                                          </p:spTgt>
                                        </p:tgtEl>
                                      </p:cBhvr>
                                    </p:animEffect>
                                  </p:childTnLst>
                                </p:cTn>
                              </p:par>
                            </p:childTnLst>
                          </p:cTn>
                        </p:par>
                        <p:par>
                          <p:cTn id="22" fill="hold">
                            <p:stCondLst>
                              <p:cond delay="6250"/>
                            </p:stCondLst>
                            <p:childTnLst>
                              <p:par>
                                <p:cTn id="23" presetID="10"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2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Shape 191">
            <a:extLst>
              <a:ext uri="{FF2B5EF4-FFF2-40B4-BE49-F238E27FC236}">
                <a16:creationId xmlns:a16="http://schemas.microsoft.com/office/drawing/2014/main" id="{D58E159F-01B9-BB3D-1AFE-DC38A02CA170}"/>
              </a:ext>
            </a:extLst>
          </p:cNvPr>
          <p:cNvSpPr/>
          <p:nvPr/>
        </p:nvSpPr>
        <p:spPr>
          <a:xfrm>
            <a:off x="0" y="978742"/>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Order of Business (2)</a:t>
            </a:r>
            <a:endParaRPr sz="6000" b="1" dirty="0">
              <a:solidFill>
                <a:srgbClr val="FF0000"/>
              </a:solidFill>
              <a:latin typeface="Sitka Text" panose="02000505000000020004" pitchFamily="2" charset="0"/>
            </a:endParaRPr>
          </a:p>
        </p:txBody>
      </p:sp>
      <p:sp>
        <p:nvSpPr>
          <p:cNvPr id="3" name="TextBox 2">
            <a:extLst>
              <a:ext uri="{FF2B5EF4-FFF2-40B4-BE49-F238E27FC236}">
                <a16:creationId xmlns:a16="http://schemas.microsoft.com/office/drawing/2014/main" id="{CE060C70-D52E-15F7-F426-FDBE12340546}"/>
              </a:ext>
            </a:extLst>
          </p:cNvPr>
          <p:cNvSpPr txBox="1"/>
          <p:nvPr/>
        </p:nvSpPr>
        <p:spPr>
          <a:xfrm>
            <a:off x="2026508" y="1709439"/>
            <a:ext cx="8686800" cy="3970318"/>
          </a:xfrm>
          <a:prstGeom prst="rect">
            <a:avLst/>
          </a:prstGeom>
          <a:noFill/>
        </p:spPr>
        <p:txBody>
          <a:bodyPr wrap="square" rtlCol="0">
            <a:spAutoFit/>
          </a:bodyPr>
          <a:lstStyle/>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solidFill>
                  <a:srgbClr val="1B3C6E"/>
                </a:solidFill>
              </a:rPr>
              <a:t>Unfinished Business</a:t>
            </a:r>
          </a:p>
          <a:p>
            <a:pPr marL="571500" indent="-571500">
              <a:buFont typeface="Arial" panose="020B0604020202020204" pitchFamily="34" charset="0"/>
              <a:buChar char="•"/>
            </a:pPr>
            <a:r>
              <a:rPr lang="en-US" sz="3600" dirty="0">
                <a:solidFill>
                  <a:srgbClr val="1B3C6E"/>
                </a:solidFill>
              </a:rPr>
              <a:t>New Business</a:t>
            </a:r>
          </a:p>
          <a:p>
            <a:pPr marL="571500" indent="-571500">
              <a:buFont typeface="Arial" panose="020B0604020202020204" pitchFamily="34" charset="0"/>
              <a:buChar char="•"/>
            </a:pPr>
            <a:r>
              <a:rPr lang="en-US" sz="3600" dirty="0">
                <a:solidFill>
                  <a:srgbClr val="1B3C6E"/>
                </a:solidFill>
              </a:rPr>
              <a:t>Program – Training / Presentation, </a:t>
            </a:r>
            <a:r>
              <a:rPr lang="en-US" sz="3600" dirty="0" err="1">
                <a:solidFill>
                  <a:srgbClr val="1B3C6E"/>
                </a:solidFill>
              </a:rPr>
              <a:t>etc</a:t>
            </a:r>
            <a:r>
              <a:rPr lang="en-US" sz="3600" dirty="0">
                <a:solidFill>
                  <a:srgbClr val="1B3C6E"/>
                </a:solidFill>
              </a:rPr>
              <a:t>…</a:t>
            </a:r>
          </a:p>
          <a:p>
            <a:pPr marL="571500" indent="-571500">
              <a:buFont typeface="Arial" panose="020B0604020202020204" pitchFamily="34" charset="0"/>
              <a:buChar char="•"/>
            </a:pPr>
            <a:r>
              <a:rPr lang="en-US" sz="3600" dirty="0">
                <a:solidFill>
                  <a:srgbClr val="1B3C6E"/>
                </a:solidFill>
              </a:rPr>
              <a:t>For Good of the Legion</a:t>
            </a:r>
          </a:p>
          <a:p>
            <a:pPr marL="571500" indent="-571500">
              <a:buFont typeface="Arial" panose="020B0604020202020204" pitchFamily="34" charset="0"/>
              <a:buChar char="•"/>
            </a:pPr>
            <a:r>
              <a:rPr lang="en-US" sz="3600" dirty="0">
                <a:solidFill>
                  <a:srgbClr val="1B3C6E"/>
                </a:solidFill>
              </a:rPr>
              <a:t>Adjournment</a:t>
            </a:r>
          </a:p>
          <a:p>
            <a:endParaRPr lang="en-US" sz="3600" dirty="0"/>
          </a:p>
        </p:txBody>
      </p:sp>
      <p:pic>
        <p:nvPicPr>
          <p:cNvPr id="6" name="Picture 5">
            <a:extLst>
              <a:ext uri="{FF2B5EF4-FFF2-40B4-BE49-F238E27FC236}">
                <a16:creationId xmlns:a16="http://schemas.microsoft.com/office/drawing/2014/main" id="{6BB8BCFF-6190-1A7D-910D-AD650B498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7298358"/>
          </a:xfrm>
          <a:prstGeom prst="rect">
            <a:avLst/>
          </a:prstGeom>
        </p:spPr>
      </p:pic>
    </p:spTree>
    <p:extLst>
      <p:ext uri="{BB962C8B-B14F-4D97-AF65-F5344CB8AC3E}">
        <p14:creationId xmlns:p14="http://schemas.microsoft.com/office/powerpoint/2010/main" val="19464907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50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0"/>
                                        <p:tgtEl>
                                          <p:spTgt spid="3">
                                            <p:txEl>
                                              <p:pRg st="4" end="4"/>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288030"/>
            <a:ext cx="11190515" cy="6183086"/>
          </a:xfrm>
          <a:prstGeom prst="rect">
            <a:avLst/>
          </a:prstGeom>
          <a:solidFill>
            <a:schemeClr val="lt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09440" y="5686471"/>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hape 191">
            <a:extLst>
              <a:ext uri="{FF2B5EF4-FFF2-40B4-BE49-F238E27FC236}">
                <a16:creationId xmlns:a16="http://schemas.microsoft.com/office/drawing/2014/main" id="{93D1305C-D6A8-D116-C00A-3480C3A5A209}"/>
              </a:ext>
            </a:extLst>
          </p:cNvPr>
          <p:cNvSpPr/>
          <p:nvPr/>
        </p:nvSpPr>
        <p:spPr>
          <a:xfrm>
            <a:off x="2469787" y="439916"/>
            <a:ext cx="9471842"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Closing the Meeting</a:t>
            </a:r>
          </a:p>
        </p:txBody>
      </p:sp>
      <p:sp>
        <p:nvSpPr>
          <p:cNvPr id="4" name="TextBox 3">
            <a:extLst>
              <a:ext uri="{FF2B5EF4-FFF2-40B4-BE49-F238E27FC236}">
                <a16:creationId xmlns:a16="http://schemas.microsoft.com/office/drawing/2014/main" id="{9A36C466-0315-60A4-A302-7446A9E19E45}"/>
              </a:ext>
            </a:extLst>
          </p:cNvPr>
          <p:cNvSpPr txBox="1"/>
          <p:nvPr/>
        </p:nvSpPr>
        <p:spPr>
          <a:xfrm>
            <a:off x="4784092" y="1675125"/>
            <a:ext cx="6872008" cy="3970318"/>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dirty="0">
                <a:solidFill>
                  <a:srgbClr val="35495E"/>
                </a:solidFill>
              </a:rPr>
              <a:t>Prayer</a:t>
            </a:r>
          </a:p>
          <a:p>
            <a:pPr marL="571500" indent="-571500">
              <a:lnSpc>
                <a:spcPct val="150000"/>
              </a:lnSpc>
              <a:buFont typeface="Arial" panose="020B0604020202020204" pitchFamily="34" charset="0"/>
              <a:buChar char="•"/>
            </a:pPr>
            <a:r>
              <a:rPr lang="en-US" sz="3600" dirty="0">
                <a:solidFill>
                  <a:srgbClr val="35495E"/>
                </a:solidFill>
              </a:rPr>
              <a:t>Recovery of the POW/MIA Flag</a:t>
            </a:r>
          </a:p>
          <a:p>
            <a:pPr marL="571500" indent="-571500">
              <a:lnSpc>
                <a:spcPct val="150000"/>
              </a:lnSpc>
              <a:buFont typeface="Arial" panose="020B0604020202020204" pitchFamily="34" charset="0"/>
              <a:buChar char="•"/>
            </a:pPr>
            <a:r>
              <a:rPr lang="en-US" sz="3600" dirty="0">
                <a:solidFill>
                  <a:srgbClr val="35495E"/>
                </a:solidFill>
              </a:rPr>
              <a:t>Salute / Retire the Colors</a:t>
            </a:r>
          </a:p>
          <a:p>
            <a:pPr marL="571500" indent="-571500">
              <a:lnSpc>
                <a:spcPct val="150000"/>
              </a:lnSpc>
              <a:buFont typeface="Arial" panose="020B0604020202020204" pitchFamily="34" charset="0"/>
              <a:buChar char="•"/>
            </a:pPr>
            <a:r>
              <a:rPr lang="en-US" sz="3600" dirty="0">
                <a:solidFill>
                  <a:srgbClr val="35495E"/>
                </a:solidFill>
              </a:rPr>
              <a:t>Closing Remarks</a:t>
            </a:r>
          </a:p>
          <a:p>
            <a:endParaRPr lang="en-US" sz="3600" dirty="0"/>
          </a:p>
        </p:txBody>
      </p:sp>
      <p:pic>
        <p:nvPicPr>
          <p:cNvPr id="11" name="Picture 10">
            <a:extLst>
              <a:ext uri="{FF2B5EF4-FFF2-40B4-BE49-F238E27FC236}">
                <a16:creationId xmlns:a16="http://schemas.microsoft.com/office/drawing/2014/main" id="{9BAC57B8-7734-711D-2528-F85F25ABCBE0}"/>
              </a:ext>
            </a:extLst>
          </p:cNvPr>
          <p:cNvPicPr>
            <a:picLocks noChangeAspect="1"/>
          </p:cNvPicPr>
          <p:nvPr/>
        </p:nvPicPr>
        <p:blipFill>
          <a:blip r:embed="rId5">
            <a:alphaModFix amt="20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3249" y="288030"/>
            <a:ext cx="4370843" cy="3294117"/>
          </a:xfrm>
          <a:prstGeom prst="rect">
            <a:avLst/>
          </a:prstGeom>
        </p:spPr>
      </p:pic>
      <p:pic>
        <p:nvPicPr>
          <p:cNvPr id="12" name="Picture 11">
            <a:extLst>
              <a:ext uri="{FF2B5EF4-FFF2-40B4-BE49-F238E27FC236}">
                <a16:creationId xmlns:a16="http://schemas.microsoft.com/office/drawing/2014/main" id="{3311DD44-83D6-E8D7-3F63-FB907DCE07FD}"/>
              </a:ext>
            </a:extLst>
          </p:cNvPr>
          <p:cNvPicPr>
            <a:picLocks noChangeAspect="1"/>
          </p:cNvPicPr>
          <p:nvPr/>
        </p:nvPicPr>
        <p:blipFill>
          <a:blip r:embed="rId7">
            <a:alphaModFix amt="5000"/>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7541" y="3035925"/>
            <a:ext cx="4122701" cy="2653989"/>
          </a:xfrm>
          <a:prstGeom prst="rect">
            <a:avLst/>
          </a:prstGeom>
          <a:effectLst>
            <a:softEdge rad="317500"/>
          </a:effectLst>
        </p:spPr>
      </p:pic>
    </p:spTree>
    <p:extLst>
      <p:ext uri="{BB962C8B-B14F-4D97-AF65-F5344CB8AC3E}">
        <p14:creationId xmlns:p14="http://schemas.microsoft.com/office/powerpoint/2010/main" val="40287855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288030"/>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pic>
        <p:nvPicPr>
          <p:cNvPr id="14" name="Picture 13" descr="download (1).png">
            <a:extLst>
              <a:ext uri="{FF2B5EF4-FFF2-40B4-BE49-F238E27FC236}">
                <a16:creationId xmlns:a16="http://schemas.microsoft.com/office/drawing/2014/main" id="{DE76AB05-1465-6DFE-A5E4-67E4E17F2D5B}"/>
              </a:ext>
            </a:extLst>
          </p:cNvPr>
          <p:cNvPicPr>
            <a:picLocks noChangeAspect="1"/>
          </p:cNvPicPr>
          <p:nvPr/>
        </p:nvPicPr>
        <p:blipFill>
          <a:blip r:embed="rId4" cstate="print"/>
          <a:stretch>
            <a:fillRect/>
          </a:stretch>
        </p:blipFill>
        <p:spPr>
          <a:xfrm>
            <a:off x="3696808" y="672051"/>
            <a:ext cx="5830376" cy="2176462"/>
          </a:xfrm>
          <a:prstGeom prst="rect">
            <a:avLst/>
          </a:prstGeom>
        </p:spPr>
      </p:pic>
      <p:pic>
        <p:nvPicPr>
          <p:cNvPr id="16" name="Picture 2" descr="The Grime on Your Smartphone Can Reveal Your Secrets | Live Science">
            <a:extLst>
              <a:ext uri="{FF2B5EF4-FFF2-40B4-BE49-F238E27FC236}">
                <a16:creationId xmlns:a16="http://schemas.microsoft.com/office/drawing/2014/main" id="{5BF75D4C-B2CD-1732-483F-8F7822149810}"/>
              </a:ext>
            </a:extLst>
          </p:cNvPr>
          <p:cNvPicPr>
            <a:picLocks noChangeAspect="1" noChangeArrowheads="1"/>
          </p:cNvPicPr>
          <p:nvPr/>
        </p:nvPicPr>
        <p:blipFill rotWithShape="1">
          <a:blip r:embed="rId5" cstate="print">
            <a:alphaModFix amt="35000"/>
            <a:extLst>
              <a:ext uri="{28A0092B-C50C-407E-A947-70E740481C1C}">
                <a14:useLocalDpi xmlns:a14="http://schemas.microsoft.com/office/drawing/2010/main" val="0"/>
              </a:ext>
            </a:extLst>
          </a:blip>
          <a:srcRect l="9488"/>
          <a:stretch/>
        </p:blipFill>
        <p:spPr bwMode="auto">
          <a:xfrm>
            <a:off x="509043" y="288030"/>
            <a:ext cx="11193716" cy="61684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06F9716-3B26-264A-B00D-4B9AE4FB86C2}"/>
              </a:ext>
            </a:extLst>
          </p:cNvPr>
          <p:cNvSpPr/>
          <p:nvPr/>
        </p:nvSpPr>
        <p:spPr>
          <a:xfrm>
            <a:off x="497541" y="5668738"/>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6"/>
          <a:stretch>
            <a:fillRect/>
          </a:stretch>
        </p:blipFill>
        <p:spPr>
          <a:xfrm>
            <a:off x="9720942" y="5612994"/>
            <a:ext cx="1981817" cy="775368"/>
          </a:xfrm>
          <a:prstGeom prst="rect">
            <a:avLst/>
          </a:prstGeom>
        </p:spPr>
      </p:pic>
    </p:spTree>
    <p:extLst>
      <p:ext uri="{BB962C8B-B14F-4D97-AF65-F5344CB8AC3E}">
        <p14:creationId xmlns:p14="http://schemas.microsoft.com/office/powerpoint/2010/main" val="15736634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10" presetClass="entr" presetSubtype="0" fill="hold" nodeType="after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07" name="Shape 207"/>
          <p:cNvSpPr/>
          <p:nvPr/>
        </p:nvSpPr>
        <p:spPr>
          <a:xfrm>
            <a:off x="0" y="0"/>
            <a:ext cx="12192000" cy="6858000"/>
          </a:xfrm>
          <a:prstGeom prst="rect">
            <a:avLst/>
          </a:prstGeom>
          <a:solidFill>
            <a:schemeClr val="lt1">
              <a:alpha val="58823"/>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08" name="Shape 208"/>
          <p:cNvSpPr txBox="1"/>
          <p:nvPr/>
        </p:nvSpPr>
        <p:spPr>
          <a:xfrm>
            <a:off x="0" y="2840093"/>
            <a:ext cx="12192000" cy="830997"/>
          </a:xfrm>
          <a:prstGeom prst="rect">
            <a:avLst/>
          </a:prstGeom>
          <a:noFill/>
          <a:ln>
            <a:noFill/>
          </a:ln>
        </p:spPr>
        <p:txBody>
          <a:bodyPr wrap="square" lIns="91425" tIns="45700" rIns="91425" bIns="45700" anchor="t" anchorCtr="0">
            <a:noAutofit/>
          </a:bodyPr>
          <a:lstStyle/>
          <a:p>
            <a:pPr marL="0" marR="0" lvl="0" indent="0" algn="ctr" rtl="0">
              <a:spcBef>
                <a:spcPts val="0"/>
              </a:spcBef>
              <a:buNone/>
            </a:pPr>
            <a:endParaRPr lang="en-ID" sz="4800" b="1" i="0" u="none" strike="noStrike" cap="none" dirty="0">
              <a:solidFill>
                <a:srgbClr val="D72030"/>
              </a:solidFill>
              <a:latin typeface="Montserrat"/>
              <a:ea typeface="Montserrat"/>
              <a:cs typeface="Montserrat"/>
              <a:sym typeface="Montserrat"/>
            </a:endParaRPr>
          </a:p>
        </p:txBody>
      </p:sp>
      <p:pic>
        <p:nvPicPr>
          <p:cNvPr id="3" name="Picture 2" descr="A screenshot of a video game&#10;&#10;Description automatically generated with medium confidence">
            <a:extLst>
              <a:ext uri="{FF2B5EF4-FFF2-40B4-BE49-F238E27FC236}">
                <a16:creationId xmlns:a16="http://schemas.microsoft.com/office/drawing/2014/main" id="{E13E3AF4-7835-4246-8A1E-9CA49C192B65}"/>
              </a:ext>
            </a:extLst>
          </p:cNvPr>
          <p:cNvPicPr>
            <a:picLocks noChangeAspect="1"/>
          </p:cNvPicPr>
          <p:nvPr/>
        </p:nvPicPr>
        <p:blipFill>
          <a:blip r:embed="rId4"/>
          <a:stretch>
            <a:fillRect/>
          </a:stretch>
        </p:blipFill>
        <p:spPr>
          <a:xfrm>
            <a:off x="3240849" y="2405392"/>
            <a:ext cx="5473881" cy="1700397"/>
          </a:xfrm>
          <a:prstGeom prst="rect">
            <a:avLst/>
          </a:prstGeom>
        </p:spPr>
      </p:pic>
    </p:spTree>
    <p:extLst>
      <p:ext uri="{BB962C8B-B14F-4D97-AF65-F5344CB8AC3E}">
        <p14:creationId xmlns:p14="http://schemas.microsoft.com/office/powerpoint/2010/main" val="3130465057"/>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288030"/>
            <a:ext cx="11190515" cy="6183086"/>
          </a:xfrm>
          <a:prstGeom prst="rect">
            <a:avLst/>
          </a:prstGeom>
          <a:solidFill>
            <a:schemeClr val="lt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hape 191">
            <a:extLst>
              <a:ext uri="{FF2B5EF4-FFF2-40B4-BE49-F238E27FC236}">
                <a16:creationId xmlns:a16="http://schemas.microsoft.com/office/drawing/2014/main" id="{93D1305C-D6A8-D116-C00A-3480C3A5A209}"/>
              </a:ext>
            </a:extLst>
          </p:cNvPr>
          <p:cNvSpPr/>
          <p:nvPr/>
        </p:nvSpPr>
        <p:spPr>
          <a:xfrm>
            <a:off x="1360079" y="287101"/>
            <a:ext cx="9471842"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Overview</a:t>
            </a:r>
          </a:p>
        </p:txBody>
      </p:sp>
      <p:sp>
        <p:nvSpPr>
          <p:cNvPr id="4" name="Rectangle 3">
            <a:extLst>
              <a:ext uri="{FF2B5EF4-FFF2-40B4-BE49-F238E27FC236}">
                <a16:creationId xmlns:a16="http://schemas.microsoft.com/office/drawing/2014/main" id="{979F2476-0E08-0605-1867-20A1FAF704F4}"/>
              </a:ext>
            </a:extLst>
          </p:cNvPr>
          <p:cNvSpPr/>
          <p:nvPr/>
        </p:nvSpPr>
        <p:spPr>
          <a:xfrm>
            <a:off x="1698625" y="1237615"/>
            <a:ext cx="8699156" cy="4524315"/>
          </a:xfrm>
          <a:prstGeom prst="rect">
            <a:avLst/>
          </a:prstGeom>
        </p:spPr>
        <p:txBody>
          <a:bodyPr/>
          <a:lstStyle/>
          <a:p>
            <a:pPr marL="571500" lvl="0" indent="-571500">
              <a:lnSpc>
                <a:spcPct val="150000"/>
              </a:lnSpc>
              <a:buFont typeface="Arial" panose="020B0604020202020204" pitchFamily="34" charset="0"/>
              <a:buChar char="•"/>
            </a:pPr>
            <a:r>
              <a:rPr lang="en-US" sz="3600" dirty="0">
                <a:solidFill>
                  <a:srgbClr val="35495E"/>
                </a:solidFill>
                <a:latin typeface="Book Antiqua" panose="02040602050305030304" pitchFamily="18" charset="0"/>
              </a:rPr>
              <a:t>Purpose</a:t>
            </a:r>
          </a:p>
          <a:p>
            <a:pPr marL="571500" lvl="0" indent="-571500">
              <a:lnSpc>
                <a:spcPct val="150000"/>
              </a:lnSpc>
              <a:buFont typeface="Arial" panose="020B0604020202020204" pitchFamily="34" charset="0"/>
              <a:buChar char="•"/>
            </a:pPr>
            <a:r>
              <a:rPr lang="en-US" sz="3600" dirty="0">
                <a:solidFill>
                  <a:srgbClr val="35495E"/>
                </a:solidFill>
                <a:latin typeface="Book Antiqua" panose="02040602050305030304" pitchFamily="18" charset="0"/>
              </a:rPr>
              <a:t>Resources</a:t>
            </a:r>
          </a:p>
          <a:p>
            <a:pPr marL="571500" lvl="0" indent="-571500">
              <a:lnSpc>
                <a:spcPct val="150000"/>
              </a:lnSpc>
              <a:buFont typeface="Arial" panose="020B0604020202020204" pitchFamily="34" charset="0"/>
              <a:buChar char="•"/>
            </a:pPr>
            <a:r>
              <a:rPr lang="en-US" sz="3600" dirty="0">
                <a:solidFill>
                  <a:srgbClr val="35495E"/>
                </a:solidFill>
                <a:latin typeface="Book Antiqua" panose="02040602050305030304" pitchFamily="18" charset="0"/>
              </a:rPr>
              <a:t>Preparation</a:t>
            </a:r>
          </a:p>
          <a:p>
            <a:pPr marL="571500" lvl="0" indent="-571500">
              <a:lnSpc>
                <a:spcPct val="150000"/>
              </a:lnSpc>
              <a:buFont typeface="Arial" panose="020B0604020202020204" pitchFamily="34" charset="0"/>
              <a:buChar char="•"/>
            </a:pPr>
            <a:r>
              <a:rPr lang="en-US" sz="3600" dirty="0">
                <a:solidFill>
                  <a:srgbClr val="35495E"/>
                </a:solidFill>
                <a:latin typeface="Book Antiqua" panose="02040602050305030304" pitchFamily="18" charset="0"/>
              </a:rPr>
              <a:t>Conduct During the Meeting</a:t>
            </a:r>
          </a:p>
          <a:p>
            <a:pPr marL="571500" lvl="0" indent="-571500">
              <a:lnSpc>
                <a:spcPct val="150000"/>
              </a:lnSpc>
              <a:buFont typeface="Arial" panose="020B0604020202020204" pitchFamily="34" charset="0"/>
              <a:buChar char="•"/>
            </a:pPr>
            <a:r>
              <a:rPr lang="en-US" sz="3600" dirty="0">
                <a:solidFill>
                  <a:srgbClr val="35495E"/>
                </a:solidFill>
                <a:latin typeface="Book Antiqua" panose="02040602050305030304" pitchFamily="18" charset="0"/>
              </a:rPr>
              <a:t>Conducting the Meeting</a:t>
            </a:r>
          </a:p>
          <a:p>
            <a:pPr marL="571500" lvl="0" indent="-571500">
              <a:buFont typeface="Arial" panose="020B0604020202020204" pitchFamily="34" charset="0"/>
              <a:buChar char="•"/>
            </a:pPr>
            <a:endParaRPr lang="en-US" sz="3600" dirty="0"/>
          </a:p>
          <a:p>
            <a:pPr lvl="0">
              <a:buChar char="•"/>
            </a:pP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marL="571500" lvl="0" indent="-571500">
              <a:buFont typeface="Arial" panose="020B0604020202020204" pitchFamily="34" charset="0"/>
              <a:buChar char="•"/>
            </a:pPr>
            <a:r>
              <a:rPr lang="en-US" sz="3600" dirty="0">
                <a:solidFill>
                  <a:srgbClr val="1B3C6E"/>
                </a:solidFill>
              </a:rPr>
              <a:t>Officers Guide &amp; Manual of Ceremonies</a:t>
            </a:r>
          </a:p>
          <a:p>
            <a:pPr marL="571500" lvl="0" indent="-571500">
              <a:buFont typeface="Arial" panose="020B0604020202020204" pitchFamily="34" charset="0"/>
              <a:buChar char="•"/>
            </a:pPr>
            <a:r>
              <a:rPr lang="en-US" sz="3600" dirty="0">
                <a:solidFill>
                  <a:srgbClr val="1B3C6E"/>
                </a:solidFill>
              </a:rPr>
              <a:t>District / County Commanders Guide</a:t>
            </a:r>
          </a:p>
          <a:p>
            <a:pPr marL="571500" indent="-571500">
              <a:buFont typeface="Arial" panose="020B0604020202020204" pitchFamily="34" charset="0"/>
              <a:buChar char="•"/>
            </a:pPr>
            <a:r>
              <a:rPr lang="en-US" sz="3600" dirty="0">
                <a:solidFill>
                  <a:srgbClr val="1B3C6E"/>
                </a:solidFill>
              </a:rPr>
              <a:t>Constitution and Bylaws</a:t>
            </a:r>
          </a:p>
          <a:p>
            <a:pPr marL="571500" indent="-571500">
              <a:buFont typeface="Arial" panose="020B0604020202020204" pitchFamily="34" charset="0"/>
              <a:buChar char="•"/>
            </a:pPr>
            <a:r>
              <a:rPr lang="en-US" sz="3600" dirty="0">
                <a:solidFill>
                  <a:srgbClr val="1B3C6E"/>
                </a:solidFill>
              </a:rPr>
              <a:t>Roberts Rules of Order (Current Edition)</a:t>
            </a:r>
          </a:p>
          <a:p>
            <a:pPr marL="571500" indent="-571500">
              <a:buFont typeface="Arial" panose="020B0604020202020204" pitchFamily="34" charset="0"/>
              <a:buChar char="•"/>
            </a:pPr>
            <a:r>
              <a:rPr lang="en-US" sz="3600" dirty="0">
                <a:solidFill>
                  <a:srgbClr val="1B3C6E"/>
                </a:solidFill>
              </a:rPr>
              <a:t>List of Officer’s and Committee Chairs</a:t>
            </a:r>
          </a:p>
          <a:p>
            <a:pPr marL="571500" indent="-571500">
              <a:buFont typeface="Arial" panose="020B0604020202020204" pitchFamily="34" charset="0"/>
              <a:buChar char="•"/>
            </a:pPr>
            <a:r>
              <a:rPr lang="en-US" sz="3600" dirty="0">
                <a:solidFill>
                  <a:srgbClr val="1B3C6E"/>
                </a:solidFill>
              </a:rPr>
              <a:t>Minutes of Previous Meetings</a:t>
            </a:r>
          </a:p>
          <a:p>
            <a:pPr marL="571500" indent="-571500">
              <a:buFont typeface="Arial" panose="020B0604020202020204" pitchFamily="34" charset="0"/>
              <a:buChar char="•"/>
            </a:pPr>
            <a:r>
              <a:rPr lang="en-US" sz="3600" dirty="0">
                <a:solidFill>
                  <a:srgbClr val="1B3C6E"/>
                </a:solidFill>
              </a:rPr>
              <a:t>Agenda</a:t>
            </a:r>
          </a:p>
          <a:p>
            <a:pPr marL="571500" indent="-571500">
              <a:buFont typeface="Arial" panose="020B0604020202020204" pitchFamily="34" charset="0"/>
              <a:buChar char="•"/>
            </a:pPr>
            <a:r>
              <a:rPr lang="en-US" sz="3600" dirty="0">
                <a:solidFill>
                  <a:srgbClr val="1B3C6E"/>
                </a:solidFill>
              </a:rPr>
              <a:t>Script</a:t>
            </a:r>
          </a:p>
          <a:p>
            <a:pPr lvl="0">
              <a:buChar char="•"/>
            </a:pPr>
            <a:endParaRPr lang="en-US" sz="3600" dirty="0"/>
          </a:p>
        </p:txBody>
      </p:sp>
      <p:sp>
        <p:nvSpPr>
          <p:cNvPr id="3" name="Shape 191">
            <a:extLst>
              <a:ext uri="{FF2B5EF4-FFF2-40B4-BE49-F238E27FC236}">
                <a16:creationId xmlns:a16="http://schemas.microsoft.com/office/drawing/2014/main" id="{A5FADFC5-0546-49D3-C99F-55EA32B655CF}"/>
              </a:ext>
            </a:extLst>
          </p:cNvPr>
          <p:cNvSpPr/>
          <p:nvPr/>
        </p:nvSpPr>
        <p:spPr>
          <a:xfrm>
            <a:off x="1408401" y="805607"/>
            <a:ext cx="9471842"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Essential Tools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75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288030"/>
            <a:ext cx="11190515" cy="6183086"/>
          </a:xfrm>
          <a:prstGeom prst="rect">
            <a:avLst/>
          </a:prstGeom>
          <a:solidFill>
            <a:schemeClr val="lt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hape 191">
            <a:extLst>
              <a:ext uri="{FF2B5EF4-FFF2-40B4-BE49-F238E27FC236}">
                <a16:creationId xmlns:a16="http://schemas.microsoft.com/office/drawing/2014/main" id="{93D1305C-D6A8-D116-C00A-3480C3A5A209}"/>
              </a:ext>
            </a:extLst>
          </p:cNvPr>
          <p:cNvSpPr/>
          <p:nvPr/>
        </p:nvSpPr>
        <p:spPr>
          <a:xfrm>
            <a:off x="1360079" y="287101"/>
            <a:ext cx="9471842"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Preparing for a Meeting</a:t>
            </a:r>
          </a:p>
        </p:txBody>
      </p:sp>
      <p:sp>
        <p:nvSpPr>
          <p:cNvPr id="5" name="Rectangle 4">
            <a:extLst>
              <a:ext uri="{FF2B5EF4-FFF2-40B4-BE49-F238E27FC236}">
                <a16:creationId xmlns:a16="http://schemas.microsoft.com/office/drawing/2014/main" id="{AA480690-07FB-E8D0-D89B-A90EB783CE62}"/>
              </a:ext>
            </a:extLst>
          </p:cNvPr>
          <p:cNvSpPr/>
          <p:nvPr/>
        </p:nvSpPr>
        <p:spPr>
          <a:xfrm>
            <a:off x="3492843" y="1600124"/>
            <a:ext cx="8699156" cy="4524315"/>
          </a:xfrm>
          <a:prstGeom prst="rect">
            <a:avLst/>
          </a:prstGeom>
        </p:spPr>
        <p:txBody>
          <a:bodyPr/>
          <a:lstStyle/>
          <a:p>
            <a:pPr marL="571500" lvl="0" indent="-571500">
              <a:lnSpc>
                <a:spcPct val="150000"/>
              </a:lnSpc>
              <a:buFont typeface="Arial" panose="020B0604020202020204" pitchFamily="34" charset="0"/>
              <a:buChar char="•"/>
            </a:pPr>
            <a:r>
              <a:rPr lang="en-US" sz="3600" dirty="0">
                <a:solidFill>
                  <a:srgbClr val="35495E"/>
                </a:solidFill>
              </a:rPr>
              <a:t>Gather Agenda Items</a:t>
            </a:r>
          </a:p>
          <a:p>
            <a:pPr marL="571500" lvl="0" indent="-571500">
              <a:lnSpc>
                <a:spcPct val="150000"/>
              </a:lnSpc>
              <a:buFont typeface="Arial" panose="020B0604020202020204" pitchFamily="34" charset="0"/>
              <a:buChar char="•"/>
            </a:pPr>
            <a:r>
              <a:rPr lang="en-US" sz="3600" dirty="0">
                <a:solidFill>
                  <a:srgbClr val="35495E"/>
                </a:solidFill>
              </a:rPr>
              <a:t>Publish Agenda</a:t>
            </a:r>
          </a:p>
          <a:p>
            <a:pPr marL="571500" indent="-571500">
              <a:lnSpc>
                <a:spcPct val="150000"/>
              </a:lnSpc>
              <a:buFont typeface="Arial" panose="020B0604020202020204" pitchFamily="34" charset="0"/>
              <a:buChar char="•"/>
            </a:pPr>
            <a:r>
              <a:rPr lang="en-US" sz="3600" dirty="0">
                <a:solidFill>
                  <a:srgbClr val="35495E"/>
                </a:solidFill>
              </a:rPr>
              <a:t>Send out Reminder</a:t>
            </a:r>
          </a:p>
          <a:p>
            <a:pPr marL="571500" lvl="0" indent="-571500">
              <a:lnSpc>
                <a:spcPct val="150000"/>
              </a:lnSpc>
              <a:buFont typeface="Arial" panose="020B0604020202020204" pitchFamily="34" charset="0"/>
              <a:buChar char="•"/>
            </a:pPr>
            <a:r>
              <a:rPr lang="en-US" sz="3600" dirty="0">
                <a:solidFill>
                  <a:srgbClr val="35495E"/>
                </a:solidFill>
              </a:rPr>
              <a:t>Set Up the Space</a:t>
            </a:r>
          </a:p>
          <a:p>
            <a:pPr lvl="0">
              <a:buChar char="•"/>
            </a:pPr>
            <a:endParaRPr lang="en-US" sz="3600" dirty="0"/>
          </a:p>
        </p:txBody>
      </p:sp>
    </p:spTree>
    <p:extLst>
      <p:ext uri="{BB962C8B-B14F-4D97-AF65-F5344CB8AC3E}">
        <p14:creationId xmlns:p14="http://schemas.microsoft.com/office/powerpoint/2010/main" val="10767840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Shape 191">
            <a:extLst>
              <a:ext uri="{FF2B5EF4-FFF2-40B4-BE49-F238E27FC236}">
                <a16:creationId xmlns:a16="http://schemas.microsoft.com/office/drawing/2014/main" id="{D58E159F-01B9-BB3D-1AFE-DC38A02CA170}"/>
              </a:ext>
            </a:extLst>
          </p:cNvPr>
          <p:cNvSpPr/>
          <p:nvPr/>
        </p:nvSpPr>
        <p:spPr>
          <a:xfrm>
            <a:off x="0" y="978742"/>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Set Up Meeting Room</a:t>
            </a:r>
            <a:endParaRPr sz="6000" b="1" dirty="0">
              <a:solidFill>
                <a:srgbClr val="FF0000"/>
              </a:solidFill>
              <a:latin typeface="Sitka Text" panose="02000505000000020004" pitchFamily="2" charset="0"/>
            </a:endParaRPr>
          </a:p>
        </p:txBody>
      </p:sp>
      <p:pic>
        <p:nvPicPr>
          <p:cNvPr id="2" name="Picture 1">
            <a:extLst>
              <a:ext uri="{FF2B5EF4-FFF2-40B4-BE49-F238E27FC236}">
                <a16:creationId xmlns:a16="http://schemas.microsoft.com/office/drawing/2014/main" id="{33319D86-7B8E-89C2-9A4A-173DD44EB127}"/>
              </a:ext>
            </a:extLst>
          </p:cNvPr>
          <p:cNvPicPr>
            <a:picLocks noChangeAspect="1"/>
          </p:cNvPicPr>
          <p:nvPr/>
        </p:nvPicPr>
        <p:blipFill>
          <a:blip r:embed="rId4"/>
          <a:stretch>
            <a:fillRect/>
          </a:stretch>
        </p:blipFill>
        <p:spPr>
          <a:xfrm>
            <a:off x="3362565" y="2004664"/>
            <a:ext cx="5466869" cy="4505662"/>
          </a:xfrm>
          <a:prstGeom prst="rect">
            <a:avLst/>
          </a:prstGeom>
        </p:spPr>
      </p:pic>
    </p:spTree>
    <p:extLst>
      <p:ext uri="{BB962C8B-B14F-4D97-AF65-F5344CB8AC3E}">
        <p14:creationId xmlns:p14="http://schemas.microsoft.com/office/powerpoint/2010/main" val="38448576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Shape 191">
            <a:extLst>
              <a:ext uri="{FF2B5EF4-FFF2-40B4-BE49-F238E27FC236}">
                <a16:creationId xmlns:a16="http://schemas.microsoft.com/office/drawing/2014/main" id="{D58E159F-01B9-BB3D-1AFE-DC38A02CA170}"/>
              </a:ext>
            </a:extLst>
          </p:cNvPr>
          <p:cNvSpPr/>
          <p:nvPr/>
        </p:nvSpPr>
        <p:spPr>
          <a:xfrm>
            <a:off x="0" y="978742"/>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Parliamentary Procedures</a:t>
            </a:r>
            <a:endParaRPr sz="6000" b="1" dirty="0">
              <a:solidFill>
                <a:srgbClr val="FF0000"/>
              </a:solidFill>
              <a:latin typeface="Sitka Text" panose="02000505000000020004" pitchFamily="2" charset="0"/>
            </a:endParaRPr>
          </a:p>
        </p:txBody>
      </p:sp>
      <p:sp>
        <p:nvSpPr>
          <p:cNvPr id="5" name="TextBox 4">
            <a:extLst>
              <a:ext uri="{FF2B5EF4-FFF2-40B4-BE49-F238E27FC236}">
                <a16:creationId xmlns:a16="http://schemas.microsoft.com/office/drawing/2014/main" id="{3017CBA9-B090-D3D9-BBC2-5138252A482D}"/>
              </a:ext>
            </a:extLst>
          </p:cNvPr>
          <p:cNvSpPr txBox="1"/>
          <p:nvPr/>
        </p:nvSpPr>
        <p:spPr>
          <a:xfrm>
            <a:off x="990908" y="2462938"/>
            <a:ext cx="9024818"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1B3C6E"/>
                </a:solidFill>
              </a:rPr>
              <a:t>Keep an Orderly process</a:t>
            </a:r>
          </a:p>
          <a:p>
            <a:pPr marL="285750" indent="-285750">
              <a:buFont typeface="Arial" panose="020B0604020202020204" pitchFamily="34" charset="0"/>
              <a:buChar char="•"/>
            </a:pPr>
            <a:r>
              <a:rPr lang="en-US" sz="3600" dirty="0">
                <a:solidFill>
                  <a:srgbClr val="1B3C6E"/>
                </a:solidFill>
              </a:rPr>
              <a:t>Expedite business</a:t>
            </a:r>
          </a:p>
          <a:p>
            <a:pPr marL="285750" indent="-285750">
              <a:buFont typeface="Arial" panose="020B0604020202020204" pitchFamily="34" charset="0"/>
              <a:buChar char="•"/>
            </a:pPr>
            <a:r>
              <a:rPr lang="en-US" sz="3600" dirty="0">
                <a:solidFill>
                  <a:srgbClr val="1B3C6E"/>
                </a:solidFill>
              </a:rPr>
              <a:t>Keep the organization focused on its goals and principles</a:t>
            </a:r>
          </a:p>
          <a:p>
            <a:pPr marL="285750" indent="-285750">
              <a:buFont typeface="Arial" panose="020B0604020202020204" pitchFamily="34" charset="0"/>
              <a:buChar char="•"/>
            </a:pPr>
            <a:r>
              <a:rPr lang="en-US" sz="3600" dirty="0">
                <a:solidFill>
                  <a:srgbClr val="1B3C6E"/>
                </a:solidFill>
              </a:rPr>
              <a:t>Understand the basics – get the Robert’s Rules of Order Book or Pamphlet </a:t>
            </a:r>
          </a:p>
        </p:txBody>
      </p:sp>
      <p:pic>
        <p:nvPicPr>
          <p:cNvPr id="6" name="Content Placeholder 5" descr="A close up of a device&#10;&#10;Description automatically generated">
            <a:extLst>
              <a:ext uri="{FF2B5EF4-FFF2-40B4-BE49-F238E27FC236}">
                <a16:creationId xmlns:a16="http://schemas.microsoft.com/office/drawing/2014/main" id="{40F57CDC-EA61-CFE0-207A-94EFF94F85A2}"/>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backgroundRemoval t="5348" b="96257" l="5556" r="92361">
                        <a14:foregroundMark x1="62500" y1="13904" x2="62500" y2="13904"/>
                        <a14:foregroundMark x1="70139" y1="12299" x2="70139" y2="12299"/>
                        <a14:foregroundMark x1="65278" y1="5882" x2="65278" y2="5882"/>
                        <a14:foregroundMark x1="71528" y1="42246" x2="71528" y2="42246"/>
                        <a14:foregroundMark x1="74306" y1="45455" x2="74306" y2="45455"/>
                        <a14:foregroundMark x1="79167" y1="59358" x2="79167" y2="59358"/>
                        <a14:foregroundMark x1="71528" y1="42781" x2="71528" y2="42781"/>
                        <a14:foregroundMark x1="66667" y1="39572" x2="66667" y2="39572"/>
                        <a14:foregroundMark x1="74306" y1="44920" x2="74306" y2="44920"/>
                        <a14:foregroundMark x1="75694" y1="61497" x2="75694" y2="61497"/>
                        <a14:foregroundMark x1="69444" y1="62032" x2="69444" y2="62032"/>
                        <a14:foregroundMark x1="79167" y1="66310" x2="79167" y2="66310"/>
                        <a14:foregroundMark x1="76389" y1="95187" x2="76389" y2="95187"/>
                        <a14:foregroundMark x1="53472" y1="96257" x2="53472" y2="96257"/>
                        <a14:foregroundMark x1="77083" y1="68449" x2="77083" y2="68449"/>
                        <a14:foregroundMark x1="81944" y1="71658" x2="81944" y2="71658"/>
                        <a14:foregroundMark x1="46528" y1="46524" x2="46528" y2="46524"/>
                        <a14:foregroundMark x1="42361" y1="42781" x2="42361" y2="42781"/>
                        <a14:foregroundMark x1="46528" y1="43316" x2="46528" y2="43316"/>
                        <a14:foregroundMark x1="55556" y1="51337" x2="55556" y2="51337"/>
                        <a14:foregroundMark x1="65972" y1="5348" x2="65972" y2="5348"/>
                        <a14:foregroundMark x1="59722" y1="9091" x2="59722" y2="9091"/>
                        <a14:foregroundMark x1="74306" y1="12299" x2="74306" y2="12299"/>
                        <a14:foregroundMark x1="73611" y1="16043" x2="73611" y2="16043"/>
                        <a14:foregroundMark x1="11111" y1="34225" x2="11111" y2="34225"/>
                        <a14:foregroundMark x1="5556" y1="38503" x2="5556" y2="38503"/>
                        <a14:foregroundMark x1="43750" y1="45989" x2="43750" y2="45989"/>
                        <a14:foregroundMark x1="51389" y1="49733" x2="51389" y2="49733"/>
                        <a14:foregroundMark x1="72917" y1="46524" x2="72917" y2="46524"/>
                        <a14:foregroundMark x1="81250" y1="59358" x2="81250" y2="59358"/>
                        <a14:foregroundMark x1="81250" y1="62567" x2="81250" y2="62567"/>
                        <a14:foregroundMark x1="92361" y1="74332" x2="92361" y2="74332"/>
                        <a14:foregroundMark x1="87500" y1="71658" x2="87500" y2="71658"/>
                        <a14:foregroundMark x1="90278" y1="76471" x2="90278" y2="76471"/>
                        <a14:foregroundMark x1="78985" y1="48663" x2="79252" y2="48978"/>
                        <a14:foregroundMark x1="77174" y1="46524" x2="78985" y2="48663"/>
                        <a14:foregroundMark x1="70833" y1="39037" x2="77174" y2="46524"/>
                        <a14:foregroundMark x1="78250" y1="46524" x2="72917" y2="37968"/>
                        <a14:foregroundMark x1="79583" y1="48663" x2="78250" y2="46524"/>
                        <a14:foregroundMark x1="79756" y1="48940" x2="79583" y2="48663"/>
                        <a14:foregroundMark x1="78259" y1="48663" x2="78447" y2="49040"/>
                        <a14:foregroundMark x1="77191" y1="46524" x2="78259" y2="48663"/>
                        <a14:foregroundMark x1="72917" y1="37968" x2="77191" y2="46524"/>
                        <a14:foregroundMark x1="80871" y1="56150" x2="81250" y2="57754"/>
                        <a14:foregroundMark x1="80618" y1="55080" x2="80871" y2="56150"/>
                        <a14:foregroundMark x1="80431" y1="54288" x2="80618" y2="55080"/>
                        <a14:foregroundMark x1="82176" y1="48663" x2="82214" y2="48751"/>
                        <a14:foregroundMark x1="81250" y1="46524" x2="82176" y2="48663"/>
                        <a14:foregroundMark x1="79861" y1="43316" x2="81250" y2="46524"/>
                        <a14:foregroundMark x1="82837" y1="46524" x2="83333" y2="47059"/>
                        <a14:foregroundMark x1="79861" y1="43316" x2="82837" y2="46524"/>
                        <a14:foregroundMark x1="82639" y1="62567" x2="82639" y2="61497"/>
                        <a14:foregroundMark x1="83951" y1="55080" x2="84028" y2="54545"/>
                        <a14:foregroundMark x1="83796" y1="56150" x2="83951" y2="55080"/>
                        <a14:foregroundMark x1="83333" y1="59358" x2="83796" y2="56150"/>
                        <a14:backgroundMark x1="74306" y1="51872" x2="74306" y2="51872"/>
                        <a14:backgroundMark x1="75000" y1="52406" x2="75000" y2="52406"/>
                        <a14:backgroundMark x1="75000" y1="54011" x2="75000" y2="54011"/>
                        <a14:backgroundMark x1="76389" y1="56684" x2="73611" y2="47594"/>
                        <a14:backgroundMark x1="76389" y1="49198" x2="77083" y2="54545"/>
                        <a14:backgroundMark x1="76389" y1="48663" x2="76389" y2="48663"/>
                        <a14:backgroundMark x1="77083" y1="49198" x2="77083" y2="49198"/>
                        <a14:backgroundMark x1="77083" y1="49198" x2="77083" y2="49198"/>
                        <a14:backgroundMark x1="77778" y1="49198" x2="77778" y2="49198"/>
                        <a14:backgroundMark x1="72917" y1="46524" x2="72917" y2="46524"/>
                        <a14:backgroundMark x1="84028" y1="55080" x2="84028" y2="55080"/>
                        <a14:backgroundMark x1="84028" y1="54011" x2="84028" y2="54011"/>
                        <a14:backgroundMark x1="84028" y1="56150" x2="84028" y2="56150"/>
                      </a14:backgroundRemoval>
                    </a14:imgEffect>
                  </a14:imgLayer>
                </a14:imgProps>
              </a:ext>
            </a:extLst>
          </a:blip>
          <a:stretch>
            <a:fillRect/>
          </a:stretch>
        </p:blipFill>
        <p:spPr>
          <a:xfrm>
            <a:off x="9555236" y="1771405"/>
            <a:ext cx="3974042" cy="5160735"/>
          </a:xfrm>
          <a:prstGeom prst="rect">
            <a:avLst/>
          </a:prstGeom>
        </p:spPr>
      </p:pic>
    </p:spTree>
    <p:extLst>
      <p:ext uri="{BB962C8B-B14F-4D97-AF65-F5344CB8AC3E}">
        <p14:creationId xmlns:p14="http://schemas.microsoft.com/office/powerpoint/2010/main" val="284287581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sp>
        <p:nvSpPr>
          <p:cNvPr id="4" name="Shape 191">
            <a:extLst>
              <a:ext uri="{FF2B5EF4-FFF2-40B4-BE49-F238E27FC236}">
                <a16:creationId xmlns:a16="http://schemas.microsoft.com/office/drawing/2014/main" id="{D58E159F-01B9-BB3D-1AFE-DC38A02CA170}"/>
              </a:ext>
            </a:extLst>
          </p:cNvPr>
          <p:cNvSpPr/>
          <p:nvPr/>
        </p:nvSpPr>
        <p:spPr>
          <a:xfrm>
            <a:off x="0" y="978742"/>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Conduct During the Meeting</a:t>
            </a:r>
            <a:endParaRPr sz="6000" b="1" dirty="0">
              <a:solidFill>
                <a:srgbClr val="FF0000"/>
              </a:solidFill>
              <a:latin typeface="Sitka Text" panose="02000505000000020004" pitchFamily="2" charset="0"/>
            </a:endParaRPr>
          </a:p>
        </p:txBody>
      </p:sp>
      <p:sp>
        <p:nvSpPr>
          <p:cNvPr id="3" name="TextBox 2">
            <a:extLst>
              <a:ext uri="{FF2B5EF4-FFF2-40B4-BE49-F238E27FC236}">
                <a16:creationId xmlns:a16="http://schemas.microsoft.com/office/drawing/2014/main" id="{3E851130-207C-4A49-BC47-0F6EC8025118}"/>
              </a:ext>
            </a:extLst>
          </p:cNvPr>
          <p:cNvSpPr txBox="1"/>
          <p:nvPr/>
        </p:nvSpPr>
        <p:spPr>
          <a:xfrm>
            <a:off x="3139244" y="2208038"/>
            <a:ext cx="9279297" cy="3330464"/>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dirty="0">
                <a:solidFill>
                  <a:srgbClr val="1B3C6E"/>
                </a:solidFill>
              </a:rPr>
              <a:t>Uniform of the Day</a:t>
            </a:r>
          </a:p>
          <a:p>
            <a:pPr marL="571500" indent="-571500">
              <a:lnSpc>
                <a:spcPct val="150000"/>
              </a:lnSpc>
              <a:buFont typeface="Arial" panose="020B0604020202020204" pitchFamily="34" charset="0"/>
              <a:buChar char="•"/>
            </a:pPr>
            <a:r>
              <a:rPr lang="en-US" sz="3600" dirty="0">
                <a:solidFill>
                  <a:srgbClr val="1B3C6E"/>
                </a:solidFill>
              </a:rPr>
              <a:t>Late Arrival to Meeting</a:t>
            </a:r>
          </a:p>
          <a:p>
            <a:pPr marL="571500" indent="-571500">
              <a:lnSpc>
                <a:spcPct val="150000"/>
              </a:lnSpc>
              <a:buFont typeface="Arial" panose="020B0604020202020204" pitchFamily="34" charset="0"/>
              <a:buChar char="•"/>
            </a:pPr>
            <a:r>
              <a:rPr lang="en-US" sz="3600" dirty="0">
                <a:solidFill>
                  <a:srgbClr val="1B3C6E"/>
                </a:solidFill>
              </a:rPr>
              <a:t>Cell Phone Etiquette</a:t>
            </a:r>
          </a:p>
          <a:p>
            <a:pPr marL="571500" indent="-571500">
              <a:lnSpc>
                <a:spcPct val="150000"/>
              </a:lnSpc>
              <a:buFont typeface="Arial" panose="020B0604020202020204" pitchFamily="34" charset="0"/>
              <a:buChar char="•"/>
            </a:pPr>
            <a:r>
              <a:rPr lang="en-US" sz="3600" dirty="0">
                <a:solidFill>
                  <a:srgbClr val="1B3C6E"/>
                </a:solidFill>
              </a:rPr>
              <a:t>How to ask Questions or Make Comments</a:t>
            </a:r>
          </a:p>
        </p:txBody>
      </p:sp>
      <p:grpSp>
        <p:nvGrpSpPr>
          <p:cNvPr id="28" name="Group 27">
            <a:extLst>
              <a:ext uri="{FF2B5EF4-FFF2-40B4-BE49-F238E27FC236}">
                <a16:creationId xmlns:a16="http://schemas.microsoft.com/office/drawing/2014/main" id="{A71A1AAC-3730-7E04-8BA7-548F44ED7F0A}"/>
              </a:ext>
            </a:extLst>
          </p:cNvPr>
          <p:cNvGrpSpPr/>
          <p:nvPr/>
        </p:nvGrpSpPr>
        <p:grpSpPr>
          <a:xfrm>
            <a:off x="39029" y="4005385"/>
            <a:ext cx="3066234" cy="3066234"/>
            <a:chOff x="39029" y="4005385"/>
            <a:chExt cx="3066234" cy="3066234"/>
          </a:xfrm>
        </p:grpSpPr>
        <p:grpSp>
          <p:nvGrpSpPr>
            <p:cNvPr id="17" name="Group 16">
              <a:extLst>
                <a:ext uri="{FF2B5EF4-FFF2-40B4-BE49-F238E27FC236}">
                  <a16:creationId xmlns:a16="http://schemas.microsoft.com/office/drawing/2014/main" id="{29DC48F3-F706-8128-94D4-E87C056A68D4}"/>
                </a:ext>
              </a:extLst>
            </p:cNvPr>
            <p:cNvGrpSpPr/>
            <p:nvPr/>
          </p:nvGrpSpPr>
          <p:grpSpPr>
            <a:xfrm>
              <a:off x="39029" y="4005385"/>
              <a:ext cx="3066234" cy="3066234"/>
              <a:chOff x="108885" y="3934300"/>
              <a:chExt cx="3066234" cy="3066234"/>
            </a:xfrm>
          </p:grpSpPr>
          <p:pic>
            <p:nvPicPr>
              <p:cNvPr id="18" name="Picture 17" descr="A person posing for the camera&#10;&#10;Description automatically generated">
                <a:extLst>
                  <a:ext uri="{FF2B5EF4-FFF2-40B4-BE49-F238E27FC236}">
                    <a16:creationId xmlns:a16="http://schemas.microsoft.com/office/drawing/2014/main" id="{46DCDC4A-DA79-35EF-C544-77E73932F295}"/>
                  </a:ext>
                </a:extLst>
              </p:cNvPr>
              <p:cNvPicPr>
                <a:picLocks noChangeAspect="1"/>
              </p:cNvPicPr>
              <p:nvPr/>
            </p:nvPicPr>
            <p:blipFill>
              <a:blip r:embed="rId4">
                <a:alphaModFix amt="85000"/>
                <a:duotone>
                  <a:prstClr val="black"/>
                  <a:schemeClr val="tx2">
                    <a:tint val="45000"/>
                    <a:satMod val="400000"/>
                  </a:schemeClr>
                </a:duotone>
                <a:extLst>
                  <a:ext uri="{BEBA8EAE-BF5A-486C-A8C5-ECC9F3942E4B}">
                    <a14:imgProps xmlns:a14="http://schemas.microsoft.com/office/drawing/2010/main">
                      <a14:imgLayer r:embed="rId5">
                        <a14:imgEffect>
                          <a14:backgroundRemoval t="8000" b="93667" l="10000" r="90000">
                            <a14:foregroundMark x1="36000" y1="10000" x2="36000" y2="10000"/>
                            <a14:foregroundMark x1="31333" y1="8333" x2="31333" y2="8333"/>
                            <a14:foregroundMark x1="43000" y1="93667" x2="43000" y2="93667"/>
                            <a14:backgroundMark x1="58000" y1="54333" x2="63333" y2="67000"/>
                            <a14:backgroundMark x1="63333" y1="67000" x2="60667" y2="53667"/>
                            <a14:backgroundMark x1="60667" y1="53667" x2="62000" y2="67333"/>
                            <a14:backgroundMark x1="62000" y1="67333" x2="57667" y2="56667"/>
                            <a14:backgroundMark x1="49333" y1="63000" x2="61667" y2="66000"/>
                            <a14:backgroundMark x1="58333" y1="50667" x2="59333" y2="51667"/>
                            <a14:backgroundMark x1="60333" y1="50333" x2="59667" y2="49667"/>
                            <a14:backgroundMark x1="60667" y1="48000" x2="62000" y2="53333"/>
                            <a14:backgroundMark x1="61667" y1="72333" x2="64667" y2="73667"/>
                          </a14:backgroundRemoval>
                        </a14:imgEffect>
                      </a14:imgLayer>
                    </a14:imgProps>
                  </a:ext>
                </a:extLst>
              </a:blip>
              <a:stretch>
                <a:fillRect/>
              </a:stretch>
            </p:blipFill>
            <p:spPr>
              <a:xfrm>
                <a:off x="108885" y="3934300"/>
                <a:ext cx="3066234" cy="3066234"/>
              </a:xfrm>
              <a:prstGeom prst="rect">
                <a:avLst/>
              </a:prstGeom>
            </p:spPr>
          </p:pic>
          <p:sp>
            <p:nvSpPr>
              <p:cNvPr id="19" name="Oval 18">
                <a:extLst>
                  <a:ext uri="{FF2B5EF4-FFF2-40B4-BE49-F238E27FC236}">
                    <a16:creationId xmlns:a16="http://schemas.microsoft.com/office/drawing/2014/main" id="{11F34CDB-AF61-BBCA-9054-BD1F053CC807}"/>
                  </a:ext>
                </a:extLst>
              </p:cNvPr>
              <p:cNvSpPr/>
              <p:nvPr/>
            </p:nvSpPr>
            <p:spPr>
              <a:xfrm>
                <a:off x="1182032" y="4587239"/>
                <a:ext cx="350520" cy="319957"/>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745F5DF-FC96-A0EA-0429-E254D4D4AB47}"/>
                  </a:ext>
                </a:extLst>
              </p:cNvPr>
              <p:cNvGrpSpPr/>
              <p:nvPr/>
            </p:nvGrpSpPr>
            <p:grpSpPr>
              <a:xfrm>
                <a:off x="1166792" y="4436254"/>
                <a:ext cx="365760" cy="365760"/>
                <a:chOff x="1741690" y="3030993"/>
                <a:chExt cx="588224" cy="565647"/>
              </a:xfrm>
            </p:grpSpPr>
            <p:sp>
              <p:nvSpPr>
                <p:cNvPr id="21" name="Rectangle 20">
                  <a:extLst>
                    <a:ext uri="{FF2B5EF4-FFF2-40B4-BE49-F238E27FC236}">
                      <a16:creationId xmlns:a16="http://schemas.microsoft.com/office/drawing/2014/main" id="{3C1B6713-878C-8BBF-9AE1-3CF6194FB3FA}"/>
                    </a:ext>
                  </a:extLst>
                </p:cNvPr>
                <p:cNvSpPr/>
                <p:nvPr/>
              </p:nvSpPr>
              <p:spPr>
                <a:xfrm rot="3990939">
                  <a:off x="1895411" y="3097057"/>
                  <a:ext cx="198874" cy="667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7">
                  <a:extLst>
                    <a:ext uri="{FF2B5EF4-FFF2-40B4-BE49-F238E27FC236}">
                      <a16:creationId xmlns:a16="http://schemas.microsoft.com/office/drawing/2014/main" id="{2EDFB659-F377-840A-0BAC-9C6BB2091565}"/>
                    </a:ext>
                  </a:extLst>
                </p:cNvPr>
                <p:cNvSpPr/>
                <p:nvPr/>
              </p:nvSpPr>
              <p:spPr>
                <a:xfrm rot="15957011">
                  <a:off x="2130387" y="2958987"/>
                  <a:ext cx="121533" cy="277521"/>
                </a:xfrm>
                <a:custGeom>
                  <a:avLst/>
                  <a:gdLst>
                    <a:gd name="connsiteX0" fmla="*/ 0 w 335280"/>
                    <a:gd name="connsiteY0" fmla="*/ 185607 h 371213"/>
                    <a:gd name="connsiteX1" fmla="*/ 167640 w 335280"/>
                    <a:gd name="connsiteY1" fmla="*/ 0 h 371213"/>
                    <a:gd name="connsiteX2" fmla="*/ 335280 w 335280"/>
                    <a:gd name="connsiteY2" fmla="*/ 185607 h 371213"/>
                    <a:gd name="connsiteX3" fmla="*/ 167640 w 335280"/>
                    <a:gd name="connsiteY3" fmla="*/ 371214 h 371213"/>
                    <a:gd name="connsiteX4" fmla="*/ 0 w 335280"/>
                    <a:gd name="connsiteY4" fmla="*/ 185607 h 371213"/>
                    <a:gd name="connsiteX0" fmla="*/ 56534 w 170834"/>
                    <a:gd name="connsiteY0" fmla="*/ 239542 h 373042"/>
                    <a:gd name="connsiteX1" fmla="*/ 3194 w 170834"/>
                    <a:gd name="connsiteY1" fmla="*/ 595 h 373042"/>
                    <a:gd name="connsiteX2" fmla="*/ 170834 w 170834"/>
                    <a:gd name="connsiteY2" fmla="*/ 186202 h 373042"/>
                    <a:gd name="connsiteX3" fmla="*/ 3194 w 170834"/>
                    <a:gd name="connsiteY3" fmla="*/ 371809 h 373042"/>
                    <a:gd name="connsiteX4" fmla="*/ 56534 w 170834"/>
                    <a:gd name="connsiteY4" fmla="*/ 239542 h 37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34" h="373042">
                      <a:moveTo>
                        <a:pt x="56534" y="239542"/>
                      </a:moveTo>
                      <a:cubicBezTo>
                        <a:pt x="56534" y="137034"/>
                        <a:pt x="-15856" y="9485"/>
                        <a:pt x="3194" y="595"/>
                      </a:cubicBezTo>
                      <a:cubicBezTo>
                        <a:pt x="22244" y="-8295"/>
                        <a:pt x="170834" y="83694"/>
                        <a:pt x="170834" y="186202"/>
                      </a:cubicBezTo>
                      <a:cubicBezTo>
                        <a:pt x="170834" y="288710"/>
                        <a:pt x="22244" y="362919"/>
                        <a:pt x="3194" y="371809"/>
                      </a:cubicBezTo>
                      <a:cubicBezTo>
                        <a:pt x="-15856" y="380699"/>
                        <a:pt x="56534" y="342050"/>
                        <a:pt x="56534" y="23954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9D896F4-0968-C7AE-5814-CC9A8F1EF786}"/>
                    </a:ext>
                  </a:extLst>
                </p:cNvPr>
                <p:cNvGrpSpPr/>
                <p:nvPr/>
              </p:nvGrpSpPr>
              <p:grpSpPr>
                <a:xfrm>
                  <a:off x="1741690" y="3089885"/>
                  <a:ext cx="548735" cy="506755"/>
                  <a:chOff x="1741690" y="3089885"/>
                  <a:chExt cx="548735" cy="506755"/>
                </a:xfrm>
              </p:grpSpPr>
              <p:sp>
                <p:nvSpPr>
                  <p:cNvPr id="24" name="Oval 23">
                    <a:extLst>
                      <a:ext uri="{FF2B5EF4-FFF2-40B4-BE49-F238E27FC236}">
                        <a16:creationId xmlns:a16="http://schemas.microsoft.com/office/drawing/2014/main" id="{9CC999BC-6828-B673-6170-115C744F4065}"/>
                      </a:ext>
                    </a:extLst>
                  </p:cNvPr>
                  <p:cNvSpPr/>
                  <p:nvPr/>
                </p:nvSpPr>
                <p:spPr>
                  <a:xfrm>
                    <a:off x="1758480" y="3158251"/>
                    <a:ext cx="531945" cy="4383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7">
                    <a:extLst>
                      <a:ext uri="{FF2B5EF4-FFF2-40B4-BE49-F238E27FC236}">
                        <a16:creationId xmlns:a16="http://schemas.microsoft.com/office/drawing/2014/main" id="{A661886D-BC38-B7C6-60C9-D0EA151A6624}"/>
                      </a:ext>
                    </a:extLst>
                  </p:cNvPr>
                  <p:cNvSpPr/>
                  <p:nvPr/>
                </p:nvSpPr>
                <p:spPr>
                  <a:xfrm rot="14973014">
                    <a:off x="1813805" y="3021709"/>
                    <a:ext cx="133292" cy="277521"/>
                  </a:xfrm>
                  <a:custGeom>
                    <a:avLst/>
                    <a:gdLst>
                      <a:gd name="connsiteX0" fmla="*/ 0 w 335280"/>
                      <a:gd name="connsiteY0" fmla="*/ 185607 h 371213"/>
                      <a:gd name="connsiteX1" fmla="*/ 167640 w 335280"/>
                      <a:gd name="connsiteY1" fmla="*/ 0 h 371213"/>
                      <a:gd name="connsiteX2" fmla="*/ 335280 w 335280"/>
                      <a:gd name="connsiteY2" fmla="*/ 185607 h 371213"/>
                      <a:gd name="connsiteX3" fmla="*/ 167640 w 335280"/>
                      <a:gd name="connsiteY3" fmla="*/ 371214 h 371213"/>
                      <a:gd name="connsiteX4" fmla="*/ 0 w 335280"/>
                      <a:gd name="connsiteY4" fmla="*/ 185607 h 371213"/>
                      <a:gd name="connsiteX0" fmla="*/ 56534 w 170834"/>
                      <a:gd name="connsiteY0" fmla="*/ 239542 h 373042"/>
                      <a:gd name="connsiteX1" fmla="*/ 3194 w 170834"/>
                      <a:gd name="connsiteY1" fmla="*/ 595 h 373042"/>
                      <a:gd name="connsiteX2" fmla="*/ 170834 w 170834"/>
                      <a:gd name="connsiteY2" fmla="*/ 186202 h 373042"/>
                      <a:gd name="connsiteX3" fmla="*/ 3194 w 170834"/>
                      <a:gd name="connsiteY3" fmla="*/ 371809 h 373042"/>
                      <a:gd name="connsiteX4" fmla="*/ 56534 w 170834"/>
                      <a:gd name="connsiteY4" fmla="*/ 239542 h 37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34" h="373042">
                        <a:moveTo>
                          <a:pt x="56534" y="239542"/>
                        </a:moveTo>
                        <a:cubicBezTo>
                          <a:pt x="56534" y="137034"/>
                          <a:pt x="-15856" y="9485"/>
                          <a:pt x="3194" y="595"/>
                        </a:cubicBezTo>
                        <a:cubicBezTo>
                          <a:pt x="22244" y="-8295"/>
                          <a:pt x="170834" y="83694"/>
                          <a:pt x="170834" y="186202"/>
                        </a:cubicBezTo>
                        <a:cubicBezTo>
                          <a:pt x="170834" y="288710"/>
                          <a:pt x="22244" y="362919"/>
                          <a:pt x="3194" y="371809"/>
                        </a:cubicBezTo>
                        <a:cubicBezTo>
                          <a:pt x="-15856" y="380699"/>
                          <a:pt x="56534" y="342050"/>
                          <a:pt x="56534" y="23954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7">
                    <a:extLst>
                      <a:ext uri="{FF2B5EF4-FFF2-40B4-BE49-F238E27FC236}">
                        <a16:creationId xmlns:a16="http://schemas.microsoft.com/office/drawing/2014/main" id="{CDC6E147-D69B-A2DA-7E61-44FFD8E91867}"/>
                      </a:ext>
                    </a:extLst>
                  </p:cNvPr>
                  <p:cNvSpPr/>
                  <p:nvPr/>
                </p:nvSpPr>
                <p:spPr>
                  <a:xfrm rot="19897957">
                    <a:off x="2080683" y="3089885"/>
                    <a:ext cx="172882" cy="277521"/>
                  </a:xfrm>
                  <a:custGeom>
                    <a:avLst/>
                    <a:gdLst>
                      <a:gd name="connsiteX0" fmla="*/ 0 w 335280"/>
                      <a:gd name="connsiteY0" fmla="*/ 185607 h 371213"/>
                      <a:gd name="connsiteX1" fmla="*/ 167640 w 335280"/>
                      <a:gd name="connsiteY1" fmla="*/ 0 h 371213"/>
                      <a:gd name="connsiteX2" fmla="*/ 335280 w 335280"/>
                      <a:gd name="connsiteY2" fmla="*/ 185607 h 371213"/>
                      <a:gd name="connsiteX3" fmla="*/ 167640 w 335280"/>
                      <a:gd name="connsiteY3" fmla="*/ 371214 h 371213"/>
                      <a:gd name="connsiteX4" fmla="*/ 0 w 335280"/>
                      <a:gd name="connsiteY4" fmla="*/ 185607 h 371213"/>
                      <a:gd name="connsiteX0" fmla="*/ 56534 w 170834"/>
                      <a:gd name="connsiteY0" fmla="*/ 239542 h 373042"/>
                      <a:gd name="connsiteX1" fmla="*/ 3194 w 170834"/>
                      <a:gd name="connsiteY1" fmla="*/ 595 h 373042"/>
                      <a:gd name="connsiteX2" fmla="*/ 170834 w 170834"/>
                      <a:gd name="connsiteY2" fmla="*/ 186202 h 373042"/>
                      <a:gd name="connsiteX3" fmla="*/ 3194 w 170834"/>
                      <a:gd name="connsiteY3" fmla="*/ 371809 h 373042"/>
                      <a:gd name="connsiteX4" fmla="*/ 56534 w 170834"/>
                      <a:gd name="connsiteY4" fmla="*/ 239542 h 37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34" h="373042">
                        <a:moveTo>
                          <a:pt x="56534" y="239542"/>
                        </a:moveTo>
                        <a:cubicBezTo>
                          <a:pt x="56534" y="137034"/>
                          <a:pt x="-15856" y="9485"/>
                          <a:pt x="3194" y="595"/>
                        </a:cubicBezTo>
                        <a:cubicBezTo>
                          <a:pt x="22244" y="-8295"/>
                          <a:pt x="170834" y="83694"/>
                          <a:pt x="170834" y="186202"/>
                        </a:cubicBezTo>
                        <a:cubicBezTo>
                          <a:pt x="170834" y="288710"/>
                          <a:pt x="22244" y="362919"/>
                          <a:pt x="3194" y="371809"/>
                        </a:cubicBezTo>
                        <a:cubicBezTo>
                          <a:pt x="-15856" y="380699"/>
                          <a:pt x="56534" y="342050"/>
                          <a:pt x="56534" y="23954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pic>
          <p:nvPicPr>
            <p:cNvPr id="27" name="Picture 26">
              <a:extLst>
                <a:ext uri="{FF2B5EF4-FFF2-40B4-BE49-F238E27FC236}">
                  <a16:creationId xmlns:a16="http://schemas.microsoft.com/office/drawing/2014/main" id="{CFAC2A51-3126-5636-DBE7-F7E5AB681180}"/>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1236076">
              <a:off x="1454048" y="4356961"/>
              <a:ext cx="1598573" cy="2019250"/>
            </a:xfrm>
            <a:prstGeom prst="rect">
              <a:avLst/>
            </a:prstGeom>
          </p:spPr>
        </p:pic>
      </p:grpSp>
    </p:spTree>
    <p:extLst>
      <p:ext uri="{BB962C8B-B14F-4D97-AF65-F5344CB8AC3E}">
        <p14:creationId xmlns:p14="http://schemas.microsoft.com/office/powerpoint/2010/main" val="33718719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288030"/>
            <a:ext cx="11190515" cy="6183086"/>
          </a:xfrm>
          <a:prstGeom prst="rect">
            <a:avLst/>
          </a:prstGeom>
          <a:solidFill>
            <a:schemeClr val="lt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hape 191">
            <a:extLst>
              <a:ext uri="{FF2B5EF4-FFF2-40B4-BE49-F238E27FC236}">
                <a16:creationId xmlns:a16="http://schemas.microsoft.com/office/drawing/2014/main" id="{93D1305C-D6A8-D116-C00A-3480C3A5A209}"/>
              </a:ext>
            </a:extLst>
          </p:cNvPr>
          <p:cNvSpPr/>
          <p:nvPr/>
        </p:nvSpPr>
        <p:spPr>
          <a:xfrm>
            <a:off x="1360079" y="287101"/>
            <a:ext cx="9471842"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The Commander’s Role</a:t>
            </a:r>
          </a:p>
        </p:txBody>
      </p:sp>
      <p:sp>
        <p:nvSpPr>
          <p:cNvPr id="4" name="TextBox 3">
            <a:extLst>
              <a:ext uri="{FF2B5EF4-FFF2-40B4-BE49-F238E27FC236}">
                <a16:creationId xmlns:a16="http://schemas.microsoft.com/office/drawing/2014/main" id="{BB3E2094-B7C8-EAA6-DB0E-29D23BFC207C}"/>
              </a:ext>
            </a:extLst>
          </p:cNvPr>
          <p:cNvSpPr txBox="1"/>
          <p:nvPr/>
        </p:nvSpPr>
        <p:spPr>
          <a:xfrm>
            <a:off x="859336" y="1267019"/>
            <a:ext cx="9972585" cy="4161460"/>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dirty="0">
                <a:solidFill>
                  <a:srgbClr val="35495E"/>
                </a:solidFill>
              </a:rPr>
              <a:t>Take charge and stay in charge</a:t>
            </a:r>
          </a:p>
          <a:p>
            <a:pPr marL="571500" indent="-571500">
              <a:lnSpc>
                <a:spcPct val="150000"/>
              </a:lnSpc>
              <a:buFont typeface="Arial" panose="020B0604020202020204" pitchFamily="34" charset="0"/>
              <a:buChar char="•"/>
            </a:pPr>
            <a:r>
              <a:rPr lang="en-US" sz="3600" dirty="0">
                <a:solidFill>
                  <a:srgbClr val="35495E"/>
                </a:solidFill>
              </a:rPr>
              <a:t>Ensure everyone is allowed to speak</a:t>
            </a:r>
          </a:p>
          <a:p>
            <a:pPr marL="571500" indent="-571500">
              <a:lnSpc>
                <a:spcPct val="150000"/>
              </a:lnSpc>
              <a:buFont typeface="Arial" panose="020B0604020202020204" pitchFamily="34" charset="0"/>
              <a:buChar char="•"/>
            </a:pPr>
            <a:r>
              <a:rPr lang="en-US" sz="3600" dirty="0">
                <a:solidFill>
                  <a:srgbClr val="35495E"/>
                </a:solidFill>
              </a:rPr>
              <a:t>Keep the discussions on track</a:t>
            </a:r>
          </a:p>
          <a:p>
            <a:pPr marL="571500" indent="-571500">
              <a:lnSpc>
                <a:spcPct val="150000"/>
              </a:lnSpc>
              <a:buFont typeface="Arial" panose="020B0604020202020204" pitchFamily="34" charset="0"/>
              <a:buChar char="•"/>
            </a:pPr>
            <a:r>
              <a:rPr lang="en-US" sz="3600" dirty="0">
                <a:solidFill>
                  <a:srgbClr val="35495E"/>
                </a:solidFill>
              </a:rPr>
              <a:t>Save new or unrelated issues for the final part of the meeting – For the Good of the Legion</a:t>
            </a:r>
          </a:p>
        </p:txBody>
      </p:sp>
    </p:spTree>
    <p:extLst>
      <p:ext uri="{BB962C8B-B14F-4D97-AF65-F5344CB8AC3E}">
        <p14:creationId xmlns:p14="http://schemas.microsoft.com/office/powerpoint/2010/main" val="373022489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0" fill="hold"/>
                                        <p:tgtEl>
                                          <p:spTgt spid="4"/>
                                        </p:tgtEl>
                                        <p:attrNameLst>
                                          <p:attrName>ppt_w</p:attrName>
                                        </p:attrNameLst>
                                      </p:cBhvr>
                                      <p:tavLst>
                                        <p:tav tm="0">
                                          <p:val>
                                            <p:fltVal val="0"/>
                                          </p:val>
                                        </p:tav>
                                        <p:tav tm="100000">
                                          <p:val>
                                            <p:strVal val="#ppt_w"/>
                                          </p:val>
                                        </p:tav>
                                      </p:tavLst>
                                    </p:anim>
                                    <p:anim calcmode="lin" valueType="num">
                                      <p:cBhvr>
                                        <p:cTn id="14" dur="2500" fill="hold"/>
                                        <p:tgtEl>
                                          <p:spTgt spid="4"/>
                                        </p:tgtEl>
                                        <p:attrNameLst>
                                          <p:attrName>ppt_h</p:attrName>
                                        </p:attrNameLst>
                                      </p:cBhvr>
                                      <p:tavLst>
                                        <p:tav tm="0">
                                          <p:val>
                                            <p:fltVal val="0"/>
                                          </p:val>
                                        </p:tav>
                                        <p:tav tm="100000">
                                          <p:val>
                                            <p:strVal val="#ppt_h"/>
                                          </p:val>
                                        </p:tav>
                                      </p:tavLst>
                                    </p:anim>
                                    <p:animEffect transition="in" filter="fade">
                                      <p:cBhvr>
                                        <p:cTn id="15"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p:spPr>
      </p:pic>
      <p:pic>
        <p:nvPicPr>
          <p:cNvPr id="2" name="Picture 1">
            <a:extLst>
              <a:ext uri="{FF2B5EF4-FFF2-40B4-BE49-F238E27FC236}">
                <a16:creationId xmlns:a16="http://schemas.microsoft.com/office/drawing/2014/main" id="{493D1FB1-0F3A-59A6-3739-80ACFCE2532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797672"/>
            <a:ext cx="12172948" cy="6857999"/>
          </a:xfrm>
          <a:prstGeom prst="rect">
            <a:avLst/>
          </a:prstGeom>
        </p:spPr>
      </p:pic>
      <p:sp>
        <p:nvSpPr>
          <p:cNvPr id="4" name="Shape 191">
            <a:extLst>
              <a:ext uri="{FF2B5EF4-FFF2-40B4-BE49-F238E27FC236}">
                <a16:creationId xmlns:a16="http://schemas.microsoft.com/office/drawing/2014/main" id="{D58E159F-01B9-BB3D-1AFE-DC38A02CA170}"/>
              </a:ext>
            </a:extLst>
          </p:cNvPr>
          <p:cNvSpPr/>
          <p:nvPr/>
        </p:nvSpPr>
        <p:spPr>
          <a:xfrm>
            <a:off x="-3596640" y="913317"/>
            <a:ext cx="12192000"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F0000"/>
                </a:solidFill>
                <a:latin typeface="Sitka Text" panose="02000505000000020004" pitchFamily="2" charset="0"/>
              </a:rPr>
              <a:t>Opening </a:t>
            </a:r>
          </a:p>
          <a:p>
            <a:pPr algn="ctr"/>
            <a:r>
              <a:rPr lang="en-US" sz="6000" b="1" dirty="0">
                <a:solidFill>
                  <a:srgbClr val="FF0000"/>
                </a:solidFill>
                <a:latin typeface="Sitka Text" panose="02000505000000020004" pitchFamily="2" charset="0"/>
              </a:rPr>
              <a:t>Ceremonies</a:t>
            </a:r>
            <a:endParaRPr sz="6000" b="1" dirty="0">
              <a:solidFill>
                <a:srgbClr val="FF0000"/>
              </a:solidFill>
              <a:latin typeface="Sitka Text" panose="02000505000000020004" pitchFamily="2" charset="0"/>
            </a:endParaRPr>
          </a:p>
        </p:txBody>
      </p:sp>
    </p:spTree>
    <p:extLst>
      <p:ext uri="{BB962C8B-B14F-4D97-AF65-F5344CB8AC3E}">
        <p14:creationId xmlns:p14="http://schemas.microsoft.com/office/powerpoint/2010/main" val="3574984282"/>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10499</TotalTime>
  <Words>1390</Words>
  <Application>Microsoft Office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Book Antiqua</vt:lpstr>
      <vt:lpstr>Calibri</vt:lpstr>
      <vt:lpstr>Calibri Light</vt:lpstr>
      <vt:lpstr>Montserrat</vt:lpstr>
      <vt:lpstr>Sitka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Boswell, Scott</dc:creator>
  <cp:lastModifiedBy>Krisma DeWitt</cp:lastModifiedBy>
  <cp:revision>352</cp:revision>
  <cp:lastPrinted>2017-06-27T20:23:25Z</cp:lastPrinted>
  <dcterms:created xsi:type="dcterms:W3CDTF">2017-06-22T13:29:26Z</dcterms:created>
  <dcterms:modified xsi:type="dcterms:W3CDTF">2022-11-16T14:19:10Z</dcterms:modified>
</cp:coreProperties>
</file>