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0" r:id="rId3"/>
    <p:sldId id="261" r:id="rId4"/>
    <p:sldId id="262" r:id="rId5"/>
    <p:sldId id="266" r:id="rId6"/>
    <p:sldId id="267" r:id="rId7"/>
    <p:sldId id="268" r:id="rId8"/>
    <p:sldId id="259" r:id="rId9"/>
    <p:sldId id="269" r:id="rId10"/>
    <p:sldId id="270" r:id="rId11"/>
    <p:sldId id="271"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57" autoAdjust="0"/>
  </p:normalViewPr>
  <p:slideViewPr>
    <p:cSldViewPr snapToGrid="0">
      <p:cViewPr varScale="1">
        <p:scale>
          <a:sx n="79" d="100"/>
          <a:sy n="79" d="100"/>
        </p:scale>
        <p:origin x="773"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AC402-BAF9-44D1-8510-E9DCED804969}" type="datetimeFigureOut">
              <a:rPr lang="en-US" smtClean="0"/>
              <a:t>4/26/2021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46A4E-914D-481B-A1FB-FECA84726DE2}" type="slidenum">
              <a:rPr lang="en-US" smtClean="0"/>
              <a:t>‹#›</a:t>
            </a:fld>
            <a:endParaRPr lang="en-US"/>
          </a:p>
        </p:txBody>
      </p:sp>
    </p:spTree>
    <p:extLst>
      <p:ext uri="{BB962C8B-B14F-4D97-AF65-F5344CB8AC3E}">
        <p14:creationId xmlns:p14="http://schemas.microsoft.com/office/powerpoint/2010/main" val="382713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outhdakotaboysstate.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dlegion.org/sd-youth-trooper-academ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dlegion.org/wp-content/uploads/2020/02/2020-revamped-baseball-book-5-5-by-8-5-format.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egion.org/shooting/abou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dlegion.org/scout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What is the Oratorical Scholarship Program</a:t>
            </a:r>
            <a:r>
              <a:rPr lang="en-US" dirty="0">
                <a:latin typeface="Times New Roman" panose="02020603050405020304" pitchFamily="18" charset="0"/>
                <a:cs typeface="Times New Roman" panose="02020603050405020304" pitchFamily="18" charset="0"/>
              </a:rPr>
              <a:t>?</a:t>
            </a:r>
          </a:p>
          <a:p>
            <a:pPr marL="171450" indent="-171450">
              <a:buFontTx/>
              <a:buChar char="-"/>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purpose</a:t>
            </a:r>
            <a:r>
              <a:rPr lang="en-US" dirty="0">
                <a:latin typeface="Times New Roman" panose="02020603050405020304" pitchFamily="18" charset="0"/>
                <a:cs typeface="Times New Roman" panose="02020603050405020304" pitchFamily="18" charset="0"/>
              </a:rPr>
              <a:t> of The American Legion High School Oratorical Scholarship Program “A Constitutional Speech Contest” is to develop a deeper knowledge and appreciation of the Constitution of the United States among high school students. Other objectives of the contest include the development of leadership qualities, the ability to think and speak clearly and intelligently, and the preparation for acceptance of the duties and responsibilities, rights, and privileges of American citizenship</a:t>
            </a:r>
          </a:p>
          <a:p>
            <a:pPr marL="171450" indent="-171450">
              <a:buFontTx/>
              <a:buChar char="-"/>
            </a:pPr>
            <a:r>
              <a:rPr lang="en-US" b="1" dirty="0">
                <a:latin typeface="Times New Roman" panose="02020603050405020304" pitchFamily="18" charset="0"/>
                <a:cs typeface="Times New Roman" panose="02020603050405020304" pitchFamily="18" charset="0"/>
              </a:rPr>
              <a:t>Eligible participants </a:t>
            </a:r>
            <a:r>
              <a:rPr lang="en-US" dirty="0">
                <a:latin typeface="Times New Roman" panose="02020603050405020304" pitchFamily="18" charset="0"/>
                <a:cs typeface="Times New Roman" panose="02020603050405020304" pitchFamily="18" charset="0"/>
              </a:rPr>
              <a:t>in the contest shall be citizens of or lawful permanent residents of the United States; presently enrolled in a high school or junior high school, commencing with </a:t>
            </a:r>
            <a:r>
              <a:rPr lang="en-US" b="1" dirty="0">
                <a:latin typeface="Times New Roman" panose="02020603050405020304" pitchFamily="18" charset="0"/>
                <a:cs typeface="Times New Roman" panose="02020603050405020304" pitchFamily="18" charset="0"/>
              </a:rPr>
              <a:t>grade nine and terminating with grade 12</a:t>
            </a:r>
            <a:r>
              <a:rPr lang="en-US" dirty="0">
                <a:latin typeface="Times New Roman" panose="02020603050405020304" pitchFamily="18" charset="0"/>
                <a:cs typeface="Times New Roman" panose="02020603050405020304" pitchFamily="18" charset="0"/>
              </a:rPr>
              <a:t>. </a:t>
            </a:r>
          </a:p>
          <a:p>
            <a:pPr marL="171450" indent="-171450">
              <a:buFontTx/>
              <a:buChar char="-"/>
            </a:pPr>
            <a:r>
              <a:rPr lang="en-US" b="1" dirty="0">
                <a:latin typeface="Times New Roman" panose="02020603050405020304" pitchFamily="18" charset="0"/>
                <a:cs typeface="Times New Roman" panose="02020603050405020304" pitchFamily="18" charset="0"/>
              </a:rPr>
              <a:t>How it works</a:t>
            </a:r>
            <a:r>
              <a:rPr lang="en-US" dirty="0">
                <a:latin typeface="Times New Roman" panose="02020603050405020304" pitchFamily="18" charset="0"/>
                <a:cs typeface="Times New Roman" panose="02020603050405020304" pitchFamily="18" charset="0"/>
              </a:rPr>
              <a:t>:  Participants give an 8-10 minute </a:t>
            </a:r>
            <a:r>
              <a:rPr lang="en-US" b="1" dirty="0">
                <a:latin typeface="Times New Roman" panose="02020603050405020304" pitchFamily="18" charset="0"/>
                <a:cs typeface="Times New Roman" panose="02020603050405020304" pitchFamily="18" charset="0"/>
              </a:rPr>
              <a:t>prepared oration </a:t>
            </a:r>
            <a:r>
              <a:rPr lang="en-US" dirty="0">
                <a:latin typeface="Times New Roman" panose="02020603050405020304" pitchFamily="18" charset="0"/>
                <a:cs typeface="Times New Roman" panose="02020603050405020304" pitchFamily="18" charset="0"/>
              </a:rPr>
              <a:t>on some aspect of the Constitution of the United States with emphasis to the attendant duties and obligations of a citizen to our government, and a 3-5 minute </a:t>
            </a:r>
            <a:r>
              <a:rPr lang="en-US" b="1" dirty="0">
                <a:latin typeface="Times New Roman" panose="02020603050405020304" pitchFamily="18" charset="0"/>
                <a:cs typeface="Times New Roman" panose="02020603050405020304" pitchFamily="18" charset="0"/>
              </a:rPr>
              <a:t>assigned oration</a:t>
            </a:r>
            <a:r>
              <a:rPr lang="en-US" dirty="0">
                <a:latin typeface="Times New Roman" panose="02020603050405020304" pitchFamily="18" charset="0"/>
                <a:cs typeface="Times New Roman" panose="02020603050405020304" pitchFamily="18" charset="0"/>
              </a:rPr>
              <a:t>. The topic will be on some phase of the Constitution of the United States selected from Articles and Sections…4 topics change each year.</a:t>
            </a:r>
          </a:p>
          <a:p>
            <a:pPr marL="171450" indent="-171450">
              <a:buFontTx/>
              <a:buChar char="-"/>
            </a:pPr>
            <a:r>
              <a:rPr lang="en-US" b="1" dirty="0">
                <a:latin typeface="Times New Roman" panose="02020603050405020304" pitchFamily="18" charset="0"/>
                <a:cs typeface="Times New Roman" panose="02020603050405020304" pitchFamily="18" charset="0"/>
              </a:rPr>
              <a:t>How to recruit</a:t>
            </a:r>
            <a:r>
              <a:rPr lang="en-US" dirty="0">
                <a:latin typeface="Times New Roman" panose="02020603050405020304" pitchFamily="18" charset="0"/>
                <a:cs typeface="Times New Roman" panose="02020603050405020304" pitchFamily="18" charset="0"/>
              </a:rPr>
              <a:t>:  Sell them on the opportunities for scholarships at each level of participation.  Especially the $1,000 at State level and up to $25,000 at the National level. </a:t>
            </a:r>
          </a:p>
          <a:p>
            <a:pPr marL="171450" indent="-171450">
              <a:buFontTx/>
              <a:buChar char="-"/>
            </a:pPr>
            <a:r>
              <a:rPr lang="en-US" dirty="0">
                <a:latin typeface="Times New Roman" panose="02020603050405020304" pitchFamily="18" charset="0"/>
                <a:cs typeface="Times New Roman" panose="02020603050405020304" pitchFamily="18" charset="0"/>
              </a:rPr>
              <a:t>Where to find information:   https://www.sdlegion.org/oratorical-scholarship/ </a:t>
            </a:r>
          </a:p>
          <a:p>
            <a:pPr marL="171450" indent="-171450">
              <a:buFontTx/>
              <a:buChar char="-"/>
            </a:pPr>
            <a:r>
              <a:rPr lang="en-US" dirty="0">
                <a:latin typeface="Times New Roman" panose="02020603050405020304" pitchFamily="18" charset="0"/>
                <a:cs typeface="Times New Roman" panose="02020603050405020304" pitchFamily="18" charset="0"/>
              </a:rPr>
              <a:t>POC for this program is Doug Harris at </a:t>
            </a:r>
            <a:r>
              <a:rPr lang="en-US" b="1" dirty="0">
                <a:latin typeface="Times New Roman" panose="02020603050405020304" pitchFamily="18" charset="0"/>
                <a:cs typeface="Times New Roman" panose="02020603050405020304" pitchFamily="18" charset="0"/>
              </a:rPr>
              <a:t>doughinut@gmail.com</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7946A4E-914D-481B-A1FB-FECA84726DE2}" type="slidenum">
              <a:rPr lang="en-US" smtClean="0"/>
              <a:t>2</a:t>
            </a:fld>
            <a:endParaRPr lang="en-US"/>
          </a:p>
        </p:txBody>
      </p:sp>
    </p:spTree>
    <p:extLst>
      <p:ext uri="{BB962C8B-B14F-4D97-AF65-F5344CB8AC3E}">
        <p14:creationId xmlns:p14="http://schemas.microsoft.com/office/powerpoint/2010/main" val="4085829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8472" y="4400550"/>
            <a:ext cx="6323682" cy="4434978"/>
          </a:xfrm>
        </p:spPr>
        <p:txBody>
          <a:bodyPr/>
          <a:lstStyle/>
          <a:p>
            <a:pPr marL="228600" indent="-228600">
              <a:buAutoNum type="arabicPeriod"/>
            </a:pPr>
            <a:r>
              <a:rPr lang="en-US" b="1" dirty="0">
                <a:latin typeface="Times New Roman" panose="02020603050405020304" pitchFamily="18" charset="0"/>
                <a:cs typeface="Times New Roman" panose="02020603050405020304" pitchFamily="18" charset="0"/>
              </a:rPr>
              <a:t>How to “seal the deal” </a:t>
            </a:r>
          </a:p>
          <a:p>
            <a:pPr marL="228600" indent="-228600">
              <a:buAutoNum type="arabicPeriod"/>
            </a:pPr>
            <a:r>
              <a:rPr lang="en-US" b="1" dirty="0">
                <a:latin typeface="Times New Roman" panose="02020603050405020304" pitchFamily="18" charset="0"/>
                <a:cs typeface="Times New Roman" panose="02020603050405020304" pitchFamily="18" charset="0"/>
              </a:rPr>
              <a:t>Oratorical Scholarships</a:t>
            </a:r>
            <a:r>
              <a:rPr lang="en-US" dirty="0">
                <a:latin typeface="Times New Roman" panose="02020603050405020304" pitchFamily="18" charset="0"/>
                <a:cs typeface="Times New Roman" panose="02020603050405020304" pitchFamily="18" charset="0"/>
              </a:rPr>
              <a:t>: – Show them the numbers!!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Consider offering a small scholarship to the winner of your local Post ii. Find out if the District offers an additional amount at their level iii. Tell them about the scholarships offered if they win at the Department (state) Level: (1st place winner $1,000; 2nd place winner $500; 3rd place winner $300; and $100 to the other contestants) iv. Scholarships offered if they make it to National level contest: $25,000 for 1st place; $22,500 for 2nd place; and $20,000 for 3rd place. Each Department level winner will receive at least $2,000 for the first round of competition, and another $2,000 if they make it to round two. v. Total winnings for someone who makes it to national finals and wins – following this example: Over $26,000 total! </a:t>
            </a:r>
            <a:r>
              <a:rPr lang="en-US" b="1" dirty="0">
                <a:latin typeface="Times New Roman" panose="02020603050405020304" pitchFamily="18" charset="0"/>
                <a:cs typeface="Times New Roman" panose="02020603050405020304" pitchFamily="18" charset="0"/>
              </a:rPr>
              <a:t> </a:t>
            </a:r>
          </a:p>
          <a:p>
            <a:pPr marL="228600" indent="-228600">
              <a:buAutoNum type="arabicPeriod"/>
            </a:pPr>
            <a:r>
              <a:rPr lang="en-US" b="1" dirty="0">
                <a:latin typeface="Times New Roman" panose="02020603050405020304" pitchFamily="18" charset="0"/>
                <a:cs typeface="Times New Roman" panose="02020603050405020304" pitchFamily="18" charset="0"/>
              </a:rPr>
              <a:t>Boys State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Establish a Post level scholarship for your attendees to compete for. Base it on your own standards (e.g. outstanding performance at Boys State, etc.). ii. Mention the Samsung scholarship they can apply for during the application process. A 2019 SD attendee received a full $10,000 scholarship. iii. Attendance makes them competitive for University/Trade School acceptance and additional scholarships. iv. Gives them points toward application to Military Academies. At least one of the 2019 attendees received an appointment to the U.S. Military Academy. c. </a:t>
            </a:r>
          </a:p>
          <a:p>
            <a:pPr marL="228600" indent="-228600">
              <a:buAutoNum type="arabicPeriod"/>
            </a:pPr>
            <a:r>
              <a:rPr lang="en-US" b="1" dirty="0">
                <a:latin typeface="Times New Roman" panose="02020603050405020304" pitchFamily="18" charset="0"/>
                <a:cs typeface="Times New Roman" panose="02020603050405020304" pitchFamily="18" charset="0"/>
              </a:rPr>
              <a:t>Youth Trooper Academy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Offer a small scholarship to the candidate from your local Post. ii. Let them know that the Academy offers a $500 scholarship. iii. Department of SD offers another $500 scholarship. iv. Outstanding participants are often offered the opportunity to enter the Trooper academy once they graduate from school. This is an opportunity to get a “shoe in the door”. Three former attendees have now become members of the SD Highway Patrol. </a:t>
            </a:r>
          </a:p>
        </p:txBody>
      </p:sp>
      <p:sp>
        <p:nvSpPr>
          <p:cNvPr id="4" name="Slide Number Placeholder 3"/>
          <p:cNvSpPr>
            <a:spLocks noGrp="1"/>
          </p:cNvSpPr>
          <p:nvPr>
            <p:ph type="sldNum" sz="quarter" idx="5"/>
          </p:nvPr>
        </p:nvSpPr>
        <p:spPr/>
        <p:txBody>
          <a:bodyPr/>
          <a:lstStyle/>
          <a:p>
            <a:fld id="{17946A4E-914D-481B-A1FB-FECA84726DE2}" type="slidenum">
              <a:rPr lang="en-US" smtClean="0"/>
              <a:t>11</a:t>
            </a:fld>
            <a:endParaRPr lang="en-US"/>
          </a:p>
        </p:txBody>
      </p:sp>
    </p:spTree>
    <p:extLst>
      <p:ext uri="{BB962C8B-B14F-4D97-AF65-F5344CB8AC3E}">
        <p14:creationId xmlns:p14="http://schemas.microsoft.com/office/powerpoint/2010/main" val="107232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nSpc>
                <a:spcPct val="90000"/>
              </a:lnSpc>
              <a:spcAft>
                <a:spcPts val="600"/>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What is it?</a:t>
            </a:r>
          </a:p>
          <a:p>
            <a:pPr lvl="1" indent="-228600">
              <a:lnSpc>
                <a:spcPct val="90000"/>
              </a:lnSpc>
              <a:spcAft>
                <a:spcPts val="600"/>
              </a:spcAft>
              <a:buFont typeface="Arial" panose="020B0604020202020204" pitchFamily="34" charset="0"/>
              <a:buChar char="•"/>
            </a:pPr>
            <a:r>
              <a:rPr lang="en-US" i="0" dirty="0">
                <a:effectLst/>
                <a:latin typeface="Times New Roman" panose="02020603050405020304" pitchFamily="18" charset="0"/>
                <a:cs typeface="Times New Roman" panose="02020603050405020304" pitchFamily="18" charset="0"/>
              </a:rPr>
              <a:t>American Legion Boys State of South Dakota is the premier summer program for enabling South Dakota youth’s understanding of the system of government in South Dakota and the United States</a:t>
            </a:r>
            <a:r>
              <a:rPr lang="en-US" b="0" i="0" dirty="0">
                <a:effectLst/>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How it works:</a:t>
            </a:r>
          </a:p>
          <a:p>
            <a:pPr marL="742950" lvl="1" indent="-228600">
              <a:lnSpc>
                <a:spcPct val="90000"/>
              </a:lnSpc>
              <a:spcAft>
                <a:spcPts val="600"/>
              </a:spcAft>
              <a:buFont typeface="Arial" panose="020B0604020202020204" pitchFamily="34" charset="0"/>
              <a:buChar char="•"/>
            </a:pPr>
            <a:r>
              <a:rPr lang="en-US" i="0" dirty="0">
                <a:effectLst/>
                <a:latin typeface="Times New Roman" panose="02020603050405020304" pitchFamily="18" charset="0"/>
                <a:cs typeface="Times New Roman" panose="02020603050405020304" pitchFamily="18" charset="0"/>
              </a:rPr>
              <a:t>Starting with electing their city governments, they proceed to county and state government including electing a governor, legislature, and Supreme Court.  Citizens assume the roles associated with the government positions elected to and operate each level of government</a:t>
            </a:r>
            <a:r>
              <a:rPr lang="en-US" b="1" i="0" dirty="0">
                <a:effectLst/>
                <a:latin typeface="Times New Roman" panose="02020603050405020304" pitchFamily="18" charset="0"/>
                <a:cs typeface="Times New Roman" panose="02020603050405020304" pitchFamily="18" charset="0"/>
              </a:rPr>
              <a:t>.</a:t>
            </a:r>
          </a:p>
          <a:p>
            <a:pPr marL="285750" indent="-228600">
              <a:lnSpc>
                <a:spcPct val="90000"/>
              </a:lnSpc>
              <a:spcAft>
                <a:spcPts val="600"/>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How to Recruit participants:</a:t>
            </a:r>
          </a:p>
          <a:p>
            <a:pPr marL="742950" lvl="1" indent="-228600">
              <a:lnSpc>
                <a:spcPct val="90000"/>
              </a:lnSpc>
              <a:spcAft>
                <a:spcPts val="600"/>
              </a:spcAft>
              <a:buFont typeface="Arial" panose="020B0604020202020204" pitchFamily="34" charset="0"/>
              <a:buChar char="•"/>
            </a:pPr>
            <a:r>
              <a:rPr lang="en-US" i="0" dirty="0">
                <a:effectLst/>
                <a:latin typeface="Times New Roman" panose="02020603050405020304" pitchFamily="18" charset="0"/>
                <a:cs typeface="Times New Roman" panose="02020603050405020304" pitchFamily="18" charset="0"/>
              </a:rPr>
              <a:t>Post/District/Department (staff) Americanism Officers work together to get the information into the schools and other community organizations.  You should talk to school principals, counselors, PTA as well as community groups like Scout Troops, 4-H, homeschoolers.  Americanism Officers should also be talking to their Post members to encourage those with children/grandchildren to take part.</a:t>
            </a:r>
          </a:p>
          <a:p>
            <a:pPr marL="285750" indent="-228600">
              <a:lnSpc>
                <a:spcPct val="90000"/>
              </a:lnSpc>
              <a:spcAft>
                <a:spcPts val="600"/>
              </a:spcAft>
              <a:buFont typeface="Arial" panose="020B0604020202020204" pitchFamily="34" charset="0"/>
              <a:buChar char="•"/>
            </a:pPr>
            <a:r>
              <a:rPr lang="en-US" i="0" dirty="0">
                <a:effectLst/>
                <a:latin typeface="Times New Roman" panose="02020603050405020304" pitchFamily="18" charset="0"/>
                <a:cs typeface="Times New Roman" panose="02020603050405020304" pitchFamily="18" charset="0"/>
              </a:rPr>
              <a:t>Where to find more information:  </a:t>
            </a:r>
          </a:p>
          <a:p>
            <a:pPr marL="742950" lvl="1"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https://www.sdlegion.org/boys-state/</a:t>
            </a:r>
          </a:p>
          <a:p>
            <a:pPr marL="742950" lvl="1" indent="-228600">
              <a:lnSpc>
                <a:spcPct val="90000"/>
              </a:lnSpc>
              <a:spcAft>
                <a:spcPts val="600"/>
              </a:spcAft>
              <a:buFont typeface="Arial" panose="020B0604020202020204" pitchFamily="34" charset="0"/>
              <a:buChar char="•"/>
            </a:pPr>
            <a:r>
              <a:rPr lang="en-US" i="0" dirty="0">
                <a:effectLst/>
                <a:latin typeface="Times New Roman" panose="02020603050405020304" pitchFamily="18" charset="0"/>
                <a:cs typeface="Times New Roman" panose="02020603050405020304" pitchFamily="18" charset="0"/>
                <a:hlinkClick r:id="rId3"/>
              </a:rPr>
              <a:t>https://www.southdakotaboysstate.com/</a:t>
            </a:r>
            <a:endParaRPr lang="en-US" i="0" dirty="0">
              <a:effectLst/>
              <a:latin typeface="Times New Roman" panose="02020603050405020304" pitchFamily="18" charset="0"/>
              <a:cs typeface="Times New Roman" panose="02020603050405020304" pitchFamily="18" charset="0"/>
            </a:endParaRPr>
          </a:p>
          <a:p>
            <a:pPr marL="742950" lvl="1"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POC for this program is: Chris Van Delist at </a:t>
            </a:r>
            <a:r>
              <a:rPr lang="en-US" b="1" dirty="0">
                <a:latin typeface="Times New Roman" panose="02020603050405020304" pitchFamily="18" charset="0"/>
                <a:cs typeface="Times New Roman" panose="02020603050405020304" pitchFamily="18" charset="0"/>
              </a:rPr>
              <a:t>cvandelist@gmail.com</a:t>
            </a:r>
            <a:endParaRPr lang="en-US" b="1" i="0" dirty="0">
              <a:effectLst/>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7946A4E-914D-481B-A1FB-FECA84726DE2}" type="slidenum">
              <a:rPr lang="en-US" smtClean="0"/>
              <a:t>3</a:t>
            </a:fld>
            <a:endParaRPr lang="en-US"/>
          </a:p>
        </p:txBody>
      </p:sp>
    </p:spTree>
    <p:extLst>
      <p:ext uri="{BB962C8B-B14F-4D97-AF65-F5344CB8AC3E}">
        <p14:creationId xmlns:p14="http://schemas.microsoft.com/office/powerpoint/2010/main" val="893009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48539"/>
          </a:xfrm>
        </p:spPr>
        <p:txBody>
          <a:bodyPr/>
          <a:lstStyle/>
          <a:p>
            <a:pPr marL="171450" indent="-171450">
              <a:buFontTx/>
              <a:buChar char="-"/>
            </a:pPr>
            <a:r>
              <a:rPr lang="en-US" b="1" dirty="0">
                <a:latin typeface="Times New Roman" panose="02020603050405020304" pitchFamily="18" charset="0"/>
                <a:cs typeface="Times New Roman" panose="02020603050405020304" pitchFamily="18" charset="0"/>
              </a:rPr>
              <a:t>What is it</a:t>
            </a:r>
            <a:r>
              <a:rPr lang="en-US" dirty="0">
                <a:latin typeface="Times New Roman" panose="02020603050405020304" pitchFamily="18" charset="0"/>
                <a:cs typeface="Times New Roman" panose="02020603050405020304" pitchFamily="18" charset="0"/>
              </a:rPr>
              <a:t>?</a:t>
            </a:r>
          </a:p>
          <a:p>
            <a:pPr marL="628650" lvl="1" indent="-171450">
              <a:buFontTx/>
              <a:buChar char="-"/>
            </a:pPr>
            <a:r>
              <a:rPr lang="en-US" dirty="0">
                <a:latin typeface="Times New Roman" panose="02020603050405020304" pitchFamily="18" charset="0"/>
                <a:cs typeface="Times New Roman" panose="02020603050405020304" pitchFamily="18" charset="0"/>
              </a:rPr>
              <a:t>Residential learning experience for young adults to increase their understanding of the job of a state trooper and to develop better relationships between the youth of our state and the Highway Patrol.</a:t>
            </a:r>
          </a:p>
          <a:p>
            <a:pPr marL="171450" indent="-171450">
              <a:buFontTx/>
              <a:buChar char="-"/>
            </a:pPr>
            <a:r>
              <a:rPr lang="en-US" b="1" dirty="0">
                <a:latin typeface="Times New Roman" panose="02020603050405020304" pitchFamily="18" charset="0"/>
                <a:cs typeface="Times New Roman" panose="02020603050405020304" pitchFamily="18" charset="0"/>
              </a:rPr>
              <a:t>Who’s eligible</a:t>
            </a:r>
            <a:r>
              <a:rPr lang="en-US" dirty="0">
                <a:latin typeface="Times New Roman" panose="02020603050405020304" pitchFamily="18" charset="0"/>
                <a:cs typeface="Times New Roman" panose="02020603050405020304" pitchFamily="18" charset="0"/>
              </a:rPr>
              <a:t>? </a:t>
            </a:r>
          </a:p>
          <a:p>
            <a:pPr marL="628650" lvl="1" indent="-171450">
              <a:buFontTx/>
              <a:buChar char="-"/>
            </a:pPr>
            <a:r>
              <a:rPr lang="en-US" dirty="0">
                <a:latin typeface="Times New Roman" panose="02020603050405020304" pitchFamily="18" charset="0"/>
                <a:cs typeface="Times New Roman" panose="02020603050405020304" pitchFamily="18" charset="0"/>
              </a:rPr>
              <a:t>Applicants must be </a:t>
            </a:r>
            <a:r>
              <a:rPr lang="en-US" b="1" dirty="0">
                <a:latin typeface="Times New Roman" panose="02020603050405020304" pitchFamily="18" charset="0"/>
                <a:cs typeface="Times New Roman" panose="02020603050405020304" pitchFamily="18" charset="0"/>
              </a:rPr>
              <a:t>high school juniors or seniors </a:t>
            </a:r>
            <a:r>
              <a:rPr lang="en-US" dirty="0">
                <a:latin typeface="Times New Roman" panose="02020603050405020304" pitchFamily="18" charset="0"/>
                <a:cs typeface="Times New Roman" panose="02020603050405020304" pitchFamily="18" charset="0"/>
              </a:rPr>
              <a:t>in good academic standing. </a:t>
            </a:r>
            <a:r>
              <a:rPr lang="en-US" u="sng" dirty="0">
                <a:latin typeface="Times New Roman" panose="02020603050405020304" pitchFamily="18" charset="0"/>
                <a:cs typeface="Times New Roman" panose="02020603050405020304" pitchFamily="18" charset="0"/>
              </a:rPr>
              <a:t>Only 24 slots available state-wide/year</a:t>
            </a:r>
            <a:r>
              <a:rPr lang="en-US" dirty="0">
                <a:latin typeface="Times New Roman" panose="02020603050405020304" pitchFamily="18" charset="0"/>
                <a:cs typeface="Times New Roman" panose="02020603050405020304" pitchFamily="18" charset="0"/>
              </a:rPr>
              <a:t>.</a:t>
            </a:r>
          </a:p>
          <a:p>
            <a:pPr marL="171450" indent="-171450">
              <a:buFontTx/>
              <a:buChar char="-"/>
            </a:pPr>
            <a:r>
              <a:rPr lang="en-US" b="1" dirty="0">
                <a:latin typeface="Times New Roman" panose="02020603050405020304" pitchFamily="18" charset="0"/>
                <a:cs typeface="Times New Roman" panose="02020603050405020304" pitchFamily="18" charset="0"/>
              </a:rPr>
              <a:t>How it works</a:t>
            </a:r>
            <a:r>
              <a:rPr lang="en-US" dirty="0">
                <a:latin typeface="Times New Roman" panose="02020603050405020304" pitchFamily="18" charset="0"/>
                <a:cs typeface="Times New Roman" panose="02020603050405020304" pitchFamily="18" charset="0"/>
              </a:rPr>
              <a:t>:</a:t>
            </a:r>
          </a:p>
          <a:p>
            <a:pPr marL="628650" lvl="1" indent="-171450">
              <a:buFontTx/>
              <a:buChar char="-"/>
            </a:pPr>
            <a:r>
              <a:rPr lang="en-US" dirty="0">
                <a:latin typeface="Times New Roman" panose="02020603050405020304" pitchFamily="18" charset="0"/>
                <a:cs typeface="Times New Roman" panose="02020603050405020304" pitchFamily="18" charset="0"/>
              </a:rPr>
              <a:t>The Youth Trooper Academy provides an intensive weeklong experience at the South Dakota Law Enforcement Training Center in Pierre, SD. Veteran Troopers provide mentorship and hands-on training in the following areas: • firearms safety • defensive driving • crash investigation • traffic stops • leadership • criminal law • defensive tactics</a:t>
            </a:r>
          </a:p>
          <a:p>
            <a:pPr marL="171450" indent="-171450">
              <a:buFontTx/>
              <a:buChar char="-"/>
            </a:pPr>
            <a:r>
              <a:rPr lang="en-US" b="1" dirty="0">
                <a:latin typeface="Times New Roman" panose="02020603050405020304" pitchFamily="18" charset="0"/>
                <a:cs typeface="Times New Roman" panose="02020603050405020304" pitchFamily="18" charset="0"/>
              </a:rPr>
              <a:t>How to recruit participants</a:t>
            </a:r>
            <a:r>
              <a:rPr lang="en-US" dirty="0">
                <a:latin typeface="Times New Roman" panose="02020603050405020304" pitchFamily="18" charset="0"/>
                <a:cs typeface="Times New Roman" panose="02020603050405020304" pitchFamily="18" charset="0"/>
              </a:rPr>
              <a:t>:</a:t>
            </a:r>
          </a:p>
          <a:p>
            <a:pPr marL="285750" indent="-228600">
              <a:lnSpc>
                <a:spcPct val="90000"/>
              </a:lnSpc>
              <a:spcAft>
                <a:spcPts val="600"/>
              </a:spcAft>
              <a:buFont typeface="Arial" panose="020B0604020202020204" pitchFamily="34" charset="0"/>
              <a:buChar char="•"/>
            </a:pPr>
            <a:r>
              <a:rPr lang="en-US" i="0" dirty="0">
                <a:effectLst/>
                <a:latin typeface="Times New Roman" panose="02020603050405020304" pitchFamily="18" charset="0"/>
                <a:cs typeface="Times New Roman" panose="02020603050405020304" pitchFamily="18" charset="0"/>
              </a:rPr>
              <a:t>Post/District/Department (staff) Americanism Officers work together to get the information into the schools and other community organizations.  You should talk to school principals, counselors, PTA as well as community groups like Scout Troops, 4-H, homeschoolers.  Americanism Officers should also be talking to their Post members to encourage those with children/grandchildren to take part.</a:t>
            </a:r>
          </a:p>
          <a:p>
            <a:pPr marL="285750" indent="-228600">
              <a:lnSpc>
                <a:spcPct val="90000"/>
              </a:lnSpc>
              <a:spcAft>
                <a:spcPts val="600"/>
              </a:spcAft>
              <a:buFont typeface="Arial" panose="020B0604020202020204" pitchFamily="34" charset="0"/>
              <a:buChar char="•"/>
            </a:pPr>
            <a:r>
              <a:rPr lang="en-US" i="0" dirty="0">
                <a:effectLst/>
                <a:latin typeface="Times New Roman" panose="02020603050405020304" pitchFamily="18" charset="0"/>
                <a:cs typeface="Times New Roman" panose="02020603050405020304" pitchFamily="18" charset="0"/>
              </a:rPr>
              <a:t>Where to find more information: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3"/>
              </a:rPr>
              <a:t>https://www.sdlegion.org/sd-youth-trooper-academy/</a:t>
            </a:r>
            <a:endParaRPr lang="en-US" b="1"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POC for this program is:  PDC Larry Price at </a:t>
            </a:r>
            <a:r>
              <a:rPr lang="en-US" b="1" dirty="0">
                <a:latin typeface="Times New Roman" panose="02020603050405020304" pitchFamily="18" charset="0"/>
                <a:cs typeface="Times New Roman" panose="02020603050405020304" pitchFamily="18" charset="0"/>
              </a:rPr>
              <a:t>larrylprice@hotmail.com</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17946A4E-914D-481B-A1FB-FECA84726DE2}" type="slidenum">
              <a:rPr lang="en-US" smtClean="0"/>
              <a:t>4</a:t>
            </a:fld>
            <a:endParaRPr lang="en-US"/>
          </a:p>
        </p:txBody>
      </p:sp>
    </p:spTree>
    <p:extLst>
      <p:ext uri="{BB962C8B-B14F-4D97-AF65-F5344CB8AC3E}">
        <p14:creationId xmlns:p14="http://schemas.microsoft.com/office/powerpoint/2010/main" val="688336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48539"/>
          </a:xfrm>
        </p:spPr>
        <p:txBody>
          <a:bodyPr/>
          <a:lstStyle/>
          <a:p>
            <a:pPr marL="171450" indent="-171450">
              <a:buFontTx/>
              <a:buChar char="-"/>
            </a:pPr>
            <a:r>
              <a:rPr lang="en-US" b="1" dirty="0">
                <a:latin typeface="Times New Roman" panose="02020603050405020304" pitchFamily="18" charset="0"/>
                <a:cs typeface="Times New Roman" panose="02020603050405020304" pitchFamily="18" charset="0"/>
              </a:rPr>
              <a:t>What is it</a:t>
            </a:r>
            <a:r>
              <a:rPr lang="en-US" dirty="0">
                <a:latin typeface="Times New Roman" panose="02020603050405020304" pitchFamily="18" charset="0"/>
                <a:cs typeface="Times New Roman" panose="02020603050405020304" pitchFamily="18" charset="0"/>
              </a:rPr>
              <a:t>?</a:t>
            </a:r>
          </a:p>
          <a:p>
            <a:pPr marL="628650" lvl="1" indent="-171450">
              <a:buFontTx/>
              <a:buChar char="-"/>
            </a:pPr>
            <a:r>
              <a:rPr lang="en-US" dirty="0">
                <a:latin typeface="Times New Roman" panose="02020603050405020304" pitchFamily="18" charset="0"/>
                <a:cs typeface="Times New Roman" panose="02020603050405020304" pitchFamily="18" charset="0"/>
              </a:rPr>
              <a:t>American Legion Baseball started in Milbank South Dakota in 1925.</a:t>
            </a:r>
          </a:p>
          <a:p>
            <a:pPr marL="628650" lvl="1" indent="-171450">
              <a:buFontTx/>
              <a:buChar char="-"/>
            </a:pPr>
            <a:r>
              <a:rPr lang="en-US" dirty="0">
                <a:latin typeface="Times New Roman" panose="02020603050405020304" pitchFamily="18" charset="0"/>
                <a:cs typeface="Times New Roman" panose="02020603050405020304" pitchFamily="18" charset="0"/>
              </a:rPr>
              <a:t>Now the largest organized summer youth program in our state.</a:t>
            </a:r>
          </a:p>
          <a:p>
            <a:pPr marL="171450" indent="-171450">
              <a:buFontTx/>
              <a:buChar char="-"/>
            </a:pPr>
            <a:r>
              <a:rPr lang="en-US" b="1" dirty="0">
                <a:latin typeface="Times New Roman" panose="02020603050405020304" pitchFamily="18" charset="0"/>
                <a:cs typeface="Times New Roman" panose="02020603050405020304" pitchFamily="18" charset="0"/>
              </a:rPr>
              <a:t>Who’s eligible</a:t>
            </a:r>
            <a:r>
              <a:rPr lang="en-US" dirty="0">
                <a:latin typeface="Times New Roman" panose="02020603050405020304" pitchFamily="18" charset="0"/>
                <a:cs typeface="Times New Roman" panose="02020603050405020304" pitchFamily="18" charset="0"/>
              </a:rPr>
              <a:t>? </a:t>
            </a:r>
          </a:p>
          <a:p>
            <a:pPr marL="628650" lvl="1" indent="-171450">
              <a:buFontTx/>
              <a:buChar char="-"/>
            </a:pPr>
            <a:r>
              <a:rPr lang="en-US" dirty="0">
                <a:latin typeface="Times New Roman" panose="02020603050405020304" pitchFamily="18" charset="0"/>
                <a:cs typeface="Times New Roman" panose="02020603050405020304" pitchFamily="18" charset="0"/>
              </a:rPr>
              <a:t>Young adults between the ages of 13 and 19 are eligible to try out for the teams.</a:t>
            </a:r>
          </a:p>
          <a:p>
            <a:pPr marL="171450" indent="-171450">
              <a:buFontTx/>
              <a:buChar char="-"/>
            </a:pPr>
            <a:r>
              <a:rPr lang="en-US" b="1" dirty="0">
                <a:latin typeface="Times New Roman" panose="02020603050405020304" pitchFamily="18" charset="0"/>
                <a:cs typeface="Times New Roman" panose="02020603050405020304" pitchFamily="18" charset="0"/>
              </a:rPr>
              <a:t>How it works</a:t>
            </a:r>
            <a:r>
              <a:rPr lang="en-US" dirty="0">
                <a:latin typeface="Times New Roman" panose="02020603050405020304" pitchFamily="18" charset="0"/>
                <a:cs typeface="Times New Roman" panose="02020603050405020304" pitchFamily="18" charset="0"/>
              </a:rPr>
              <a:t>:</a:t>
            </a:r>
          </a:p>
          <a:p>
            <a:pPr marL="628650" lvl="1" indent="-171450">
              <a:buFontTx/>
              <a:buChar char="-"/>
            </a:pPr>
            <a:r>
              <a:rPr lang="en-US" dirty="0">
                <a:latin typeface="Times New Roman" panose="02020603050405020304" pitchFamily="18" charset="0"/>
                <a:cs typeface="Times New Roman" panose="02020603050405020304" pitchFamily="18" charset="0"/>
              </a:rPr>
              <a:t>Registered American Legion Baseball teams must be sponsored by an American Legion Post.  The league is controlled by the SD American Legion Athletic Commission which falls under The Americanism Commission.</a:t>
            </a:r>
          </a:p>
          <a:p>
            <a:pPr marL="628650" lvl="1" indent="-171450">
              <a:buFontTx/>
              <a:buChar char="-"/>
            </a:pPr>
            <a:r>
              <a:rPr lang="en-US" dirty="0">
                <a:latin typeface="Times New Roman" panose="02020603050405020304" pitchFamily="18" charset="0"/>
                <a:cs typeface="Times New Roman" panose="02020603050405020304" pitchFamily="18" charset="0"/>
              </a:rPr>
              <a:t>Guidelines can be found in the SDAL Baseball Policy Manual at: </a:t>
            </a:r>
            <a:r>
              <a:rPr lang="en-US" dirty="0">
                <a:latin typeface="Times New Roman" panose="02020603050405020304" pitchFamily="18" charset="0"/>
                <a:cs typeface="Times New Roman" panose="02020603050405020304" pitchFamily="18" charset="0"/>
                <a:hlinkClick r:id="rId3"/>
              </a:rPr>
              <a:t>https://www.sdlegion.org/wp-content/uploads/2020/02/2020-revamped-baseball-book-5-5-by-8-5-format.pdf</a:t>
            </a:r>
            <a:endParaRPr lang="en-US" dirty="0">
              <a:latin typeface="Times New Roman" panose="02020603050405020304" pitchFamily="18" charset="0"/>
              <a:cs typeface="Times New Roman" panose="02020603050405020304" pitchFamily="18" charset="0"/>
            </a:endParaRPr>
          </a:p>
          <a:p>
            <a:pPr marL="628650" lvl="1" indent="-171450">
              <a:buFontTx/>
              <a:buChar char="-"/>
            </a:pPr>
            <a:r>
              <a:rPr lang="en-US" dirty="0">
                <a:latin typeface="Times New Roman" panose="02020603050405020304" pitchFamily="18" charset="0"/>
                <a:cs typeface="Times New Roman" panose="02020603050405020304" pitchFamily="18" charset="0"/>
              </a:rPr>
              <a:t>The teams are generally managed by parents organizations who work with the local Posts.</a:t>
            </a:r>
          </a:p>
          <a:p>
            <a:pPr marL="171450" indent="-171450">
              <a:buFontTx/>
              <a:buChar char="-"/>
            </a:pPr>
            <a:r>
              <a:rPr lang="en-US" b="1" dirty="0">
                <a:latin typeface="Times New Roman" panose="02020603050405020304" pitchFamily="18" charset="0"/>
                <a:cs typeface="Times New Roman" panose="02020603050405020304" pitchFamily="18" charset="0"/>
              </a:rPr>
              <a:t>How to recruit participants</a:t>
            </a:r>
            <a:r>
              <a:rPr lang="en-US" dirty="0">
                <a:latin typeface="Times New Roman" panose="02020603050405020304" pitchFamily="18" charset="0"/>
                <a:cs typeface="Times New Roman" panose="02020603050405020304" pitchFamily="18" charset="0"/>
              </a:rPr>
              <a:t>:</a:t>
            </a:r>
          </a:p>
          <a:p>
            <a:pPr marL="628650" lvl="1" indent="-171450">
              <a:buFontTx/>
              <a:buChar char="-"/>
            </a:pPr>
            <a:r>
              <a:rPr lang="en-US" dirty="0"/>
              <a:t>Recruitment can be handled by the parents organizations, coaches and managers, as well as members of the local Post.</a:t>
            </a:r>
          </a:p>
          <a:p>
            <a:pPr marL="171450" indent="-171450">
              <a:buFontTx/>
              <a:buChar char="-"/>
            </a:pPr>
            <a:r>
              <a:rPr lang="en-US" dirty="0"/>
              <a:t>POC for this program:  Dan </a:t>
            </a:r>
            <a:r>
              <a:rPr lang="en-US" dirty="0" err="1"/>
              <a:t>Sudbeck</a:t>
            </a:r>
            <a:r>
              <a:rPr lang="en-US" dirty="0"/>
              <a:t> at dsubeck@santel.net</a:t>
            </a:r>
          </a:p>
        </p:txBody>
      </p:sp>
      <p:sp>
        <p:nvSpPr>
          <p:cNvPr id="4" name="Slide Number Placeholder 3"/>
          <p:cNvSpPr>
            <a:spLocks noGrp="1"/>
          </p:cNvSpPr>
          <p:nvPr>
            <p:ph type="sldNum" sz="quarter" idx="5"/>
          </p:nvPr>
        </p:nvSpPr>
        <p:spPr/>
        <p:txBody>
          <a:bodyPr/>
          <a:lstStyle/>
          <a:p>
            <a:fld id="{17946A4E-914D-481B-A1FB-FECA84726DE2}" type="slidenum">
              <a:rPr lang="en-US" smtClean="0"/>
              <a:t>5</a:t>
            </a:fld>
            <a:endParaRPr lang="en-US"/>
          </a:p>
        </p:txBody>
      </p:sp>
    </p:spTree>
    <p:extLst>
      <p:ext uri="{BB962C8B-B14F-4D97-AF65-F5344CB8AC3E}">
        <p14:creationId xmlns:p14="http://schemas.microsoft.com/office/powerpoint/2010/main" val="161582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4"/>
          </a:xfrm>
        </p:spPr>
        <p:txBody>
          <a:bodyPr/>
          <a:lstStyle/>
          <a:p>
            <a:pPr marL="171450" indent="-171450">
              <a:buFontTx/>
              <a:buChar char="-"/>
            </a:pPr>
            <a:r>
              <a:rPr lang="en-US" b="1" dirty="0">
                <a:latin typeface="Times New Roman" panose="02020603050405020304" pitchFamily="18" charset="0"/>
                <a:cs typeface="Times New Roman" panose="02020603050405020304" pitchFamily="18" charset="0"/>
              </a:rPr>
              <a:t>What is it</a:t>
            </a:r>
            <a:r>
              <a:rPr lang="en-US" dirty="0">
                <a:latin typeface="Times New Roman" panose="02020603050405020304" pitchFamily="18" charset="0"/>
                <a:cs typeface="Times New Roman" panose="02020603050405020304" pitchFamily="18" charset="0"/>
              </a:rPr>
              <a:t>?</a:t>
            </a:r>
          </a:p>
          <a:p>
            <a:pPr marL="628650" lvl="1" indent="-171450">
              <a:buFontTx/>
              <a:buChar char="-"/>
            </a:pPr>
            <a:r>
              <a:rPr lang="en-US" b="0" i="0" dirty="0">
                <a:effectLst/>
                <a:latin typeface="Times New Roman" panose="02020603050405020304" pitchFamily="18" charset="0"/>
                <a:cs typeface="Times New Roman" panose="02020603050405020304" pitchFamily="18" charset="0"/>
              </a:rPr>
              <a:t>The American Legion Junior Shooting Sports Program is a gun safety education and marksmanship program that encompasses the basic elements of safety, education, enjoyment and competition. Shooters use the .177 caliber air rifle. Both males and females can participate, through Legion sponsorship; disabled youth are encouraged to join, as competitive shooting is a sport that creates an equal playing field for all competitors.</a:t>
            </a:r>
            <a:endParaRPr lang="en-US" dirty="0">
              <a:latin typeface="Times New Roman" panose="02020603050405020304" pitchFamily="18" charset="0"/>
              <a:cs typeface="Times New Roman" panose="02020603050405020304" pitchFamily="18" charset="0"/>
            </a:endParaRPr>
          </a:p>
          <a:p>
            <a:pPr marL="171450" indent="-171450">
              <a:buFontTx/>
              <a:buChar char="-"/>
            </a:pPr>
            <a:r>
              <a:rPr lang="en-US" b="1" dirty="0">
                <a:latin typeface="Times New Roman" panose="02020603050405020304" pitchFamily="18" charset="0"/>
                <a:cs typeface="Times New Roman" panose="02020603050405020304" pitchFamily="18" charset="0"/>
              </a:rPr>
              <a:t>Who’s eligible</a:t>
            </a:r>
            <a:r>
              <a:rPr lang="en-US" dirty="0">
                <a:latin typeface="Times New Roman" panose="02020603050405020304" pitchFamily="18" charset="0"/>
                <a:cs typeface="Times New Roman" panose="02020603050405020304" pitchFamily="18" charset="0"/>
              </a:rPr>
              <a:t>? </a:t>
            </a:r>
          </a:p>
          <a:p>
            <a:pPr marL="628650" lvl="1" indent="-171450">
              <a:buFontTx/>
              <a:buChar char="-"/>
            </a:pPr>
            <a:r>
              <a:rPr lang="en-US" dirty="0">
                <a:latin typeface="Times New Roman" panose="02020603050405020304" pitchFamily="18" charset="0"/>
                <a:cs typeface="Times New Roman" panose="02020603050405020304" pitchFamily="18" charset="0"/>
              </a:rPr>
              <a:t>Anyone under 18 (or high school seniors no older than 20) can participate.</a:t>
            </a:r>
          </a:p>
          <a:p>
            <a:pPr marL="628650" lvl="1" indent="-171450">
              <a:buFontTx/>
              <a:buChar char="-"/>
            </a:pPr>
            <a:r>
              <a:rPr lang="en-US" dirty="0">
                <a:latin typeface="Times New Roman" panose="02020603050405020304" pitchFamily="18" charset="0"/>
                <a:cs typeface="Times New Roman" panose="02020603050405020304" pitchFamily="18" charset="0"/>
              </a:rPr>
              <a:t>Disabled youth are encouraged to join</a:t>
            </a:r>
          </a:p>
          <a:p>
            <a:pPr marL="171450" indent="-171450">
              <a:buFontTx/>
              <a:buChar char="-"/>
            </a:pPr>
            <a:r>
              <a:rPr lang="en-US" b="1" dirty="0">
                <a:latin typeface="Times New Roman" panose="02020603050405020304" pitchFamily="18" charset="0"/>
                <a:cs typeface="Times New Roman" panose="02020603050405020304" pitchFamily="18" charset="0"/>
              </a:rPr>
              <a:t>How it works</a:t>
            </a:r>
            <a:r>
              <a:rPr lang="en-US" dirty="0">
                <a:latin typeface="Times New Roman" panose="02020603050405020304" pitchFamily="18" charset="0"/>
                <a:cs typeface="Times New Roman" panose="02020603050405020304" pitchFamily="18" charset="0"/>
              </a:rPr>
              <a:t>:</a:t>
            </a:r>
          </a:p>
          <a:p>
            <a:pPr marL="628650" lvl="1" indent="-171450">
              <a:buFontTx/>
              <a:buChar char="-"/>
            </a:pPr>
            <a:r>
              <a:rPr lang="en-US" b="0" i="0" dirty="0">
                <a:effectLst/>
                <a:latin typeface="Times New Roman" panose="02020603050405020304" pitchFamily="18" charset="0"/>
                <a:cs typeface="Times New Roman" panose="02020603050405020304" pitchFamily="18" charset="0"/>
              </a:rPr>
              <a:t>The annual 3-Position Junior Air Rifle National Championship is a tournament that begins with postal matches. State and/or regional champions are determined and advance to a qualification round (also a postal match) to determine the athletes who will earn expense-paid trips to compete in the national championship. The national championship is a shoulder-to-shoulder match held each July at the USA Shooting range facilities at the Olympic Training Center in Colorado Springs.</a:t>
            </a:r>
            <a:endParaRPr lang="en-US" dirty="0">
              <a:latin typeface="Times New Roman" panose="02020603050405020304" pitchFamily="18" charset="0"/>
              <a:cs typeface="Times New Roman" panose="02020603050405020304" pitchFamily="18" charset="0"/>
            </a:endParaRPr>
          </a:p>
          <a:p>
            <a:pPr marL="628650" lvl="1" indent="-171450">
              <a:buFontTx/>
              <a:buChar char="-"/>
            </a:pPr>
            <a:r>
              <a:rPr lang="en-US" dirty="0">
                <a:latin typeface="Times New Roman" panose="02020603050405020304" pitchFamily="18" charset="0"/>
                <a:cs typeface="Times New Roman" panose="02020603050405020304" pitchFamily="18" charset="0"/>
              </a:rPr>
              <a:t>Guidelines can be found at: </a:t>
            </a:r>
            <a:r>
              <a:rPr lang="en-US" dirty="0">
                <a:latin typeface="Times New Roman" panose="02020603050405020304" pitchFamily="18" charset="0"/>
                <a:cs typeface="Times New Roman" panose="02020603050405020304" pitchFamily="18" charset="0"/>
                <a:hlinkClick r:id="rId3"/>
              </a:rPr>
              <a:t>https://www.legion.org/shooting/about</a:t>
            </a:r>
            <a:endParaRPr lang="en-US" dirty="0">
              <a:latin typeface="Times New Roman" panose="02020603050405020304" pitchFamily="18" charset="0"/>
              <a:cs typeface="Times New Roman" panose="02020603050405020304" pitchFamily="18" charset="0"/>
            </a:endParaRPr>
          </a:p>
          <a:p>
            <a:pPr marL="171450" indent="-171450">
              <a:buFontTx/>
              <a:buChar char="-"/>
            </a:pPr>
            <a:r>
              <a:rPr lang="en-US" b="1" dirty="0">
                <a:latin typeface="Times New Roman" panose="02020603050405020304" pitchFamily="18" charset="0"/>
                <a:cs typeface="Times New Roman" panose="02020603050405020304" pitchFamily="18" charset="0"/>
              </a:rPr>
              <a:t>How to recruit participants</a:t>
            </a:r>
            <a:r>
              <a:rPr lang="en-US" dirty="0">
                <a:latin typeface="Times New Roman" panose="02020603050405020304" pitchFamily="18" charset="0"/>
                <a:cs typeface="Times New Roman" panose="02020603050405020304" pitchFamily="18" charset="0"/>
              </a:rPr>
              <a:t>:</a:t>
            </a:r>
          </a:p>
          <a:p>
            <a:pPr marL="628650" lvl="1" indent="-171450">
              <a:buFontTx/>
              <a:buChar char="-"/>
            </a:pPr>
            <a:r>
              <a:rPr lang="en-US" dirty="0"/>
              <a:t>Recruitment can be handled by the coaches and managers, as well as members of the local Post.</a:t>
            </a:r>
          </a:p>
          <a:p>
            <a:pPr marL="171450" indent="-171450">
              <a:buFontTx/>
              <a:buChar char="-"/>
            </a:pPr>
            <a:r>
              <a:rPr lang="en-US" dirty="0"/>
              <a:t>POC for this program: Mike Kraft at </a:t>
            </a:r>
            <a:r>
              <a:rPr lang="en-US" b="1" dirty="0"/>
              <a:t>bbgunrose@gmail.com</a:t>
            </a:r>
          </a:p>
        </p:txBody>
      </p:sp>
      <p:sp>
        <p:nvSpPr>
          <p:cNvPr id="4" name="Slide Number Placeholder 3"/>
          <p:cNvSpPr>
            <a:spLocks noGrp="1"/>
          </p:cNvSpPr>
          <p:nvPr>
            <p:ph type="sldNum" sz="quarter" idx="5"/>
          </p:nvPr>
        </p:nvSpPr>
        <p:spPr/>
        <p:txBody>
          <a:bodyPr/>
          <a:lstStyle/>
          <a:p>
            <a:fld id="{17946A4E-914D-481B-A1FB-FECA84726DE2}" type="slidenum">
              <a:rPr lang="en-US" smtClean="0"/>
              <a:t>6</a:t>
            </a:fld>
            <a:endParaRPr lang="en-US"/>
          </a:p>
        </p:txBody>
      </p:sp>
    </p:spTree>
    <p:extLst>
      <p:ext uri="{BB962C8B-B14F-4D97-AF65-F5344CB8AC3E}">
        <p14:creationId xmlns:p14="http://schemas.microsoft.com/office/powerpoint/2010/main" val="268440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4"/>
          </a:xfrm>
        </p:spPr>
        <p:txBody>
          <a:bodyPr/>
          <a:lstStyle/>
          <a:p>
            <a:pPr marL="171450" indent="-171450">
              <a:buFontTx/>
              <a:buChar char="-"/>
            </a:pPr>
            <a:r>
              <a:rPr lang="en-US" b="1" dirty="0">
                <a:latin typeface="Times New Roman" panose="02020603050405020304" pitchFamily="18" charset="0"/>
                <a:cs typeface="Times New Roman" panose="02020603050405020304" pitchFamily="18" charset="0"/>
              </a:rPr>
              <a:t>What is it</a:t>
            </a:r>
            <a:r>
              <a:rPr lang="en-US" dirty="0">
                <a:latin typeface="Times New Roman" panose="02020603050405020304" pitchFamily="18" charset="0"/>
                <a:cs typeface="Times New Roman" panose="02020603050405020304" pitchFamily="18" charset="0"/>
              </a:rPr>
              <a:t>?</a:t>
            </a:r>
          </a:p>
          <a:p>
            <a:pPr marL="628650" lvl="1" indent="-171450">
              <a:buFontTx/>
              <a:buChar char="-"/>
            </a:pPr>
            <a:r>
              <a:rPr lang="en-US" b="0" i="0" dirty="0">
                <a:solidFill>
                  <a:srgbClr val="000000"/>
                </a:solidFill>
                <a:effectLst/>
                <a:latin typeface="Times New Roman" panose="02020603050405020304" pitchFamily="18" charset="0"/>
                <a:cs typeface="Times New Roman" panose="02020603050405020304" pitchFamily="18" charset="0"/>
              </a:rPr>
              <a:t>The Boy Scouts of America (BSA) provides the nation’s foremost youth program of character development and values-based leadership training, which helps young people be “Prepared. For Life.®” The Scouting organization is composed of approximately 2.2 million youth members between the ages of 5 and 21 and approximately 800,000 volunteers in local councils throughout the United States and its territories</a:t>
            </a:r>
            <a:r>
              <a:rPr lang="en-US" b="0" i="0" dirty="0">
                <a:solidFill>
                  <a:srgbClr val="000000"/>
                </a:solidFill>
                <a:effectLst/>
                <a:latin typeface="Roboto"/>
              </a:rPr>
              <a:t>.</a:t>
            </a:r>
            <a:endParaRPr lang="en-US" dirty="0">
              <a:latin typeface="Times New Roman" panose="02020603050405020304" pitchFamily="18" charset="0"/>
              <a:cs typeface="Times New Roman" panose="02020603050405020304" pitchFamily="18" charset="0"/>
            </a:endParaRPr>
          </a:p>
          <a:p>
            <a:pPr marL="171450" indent="-171450">
              <a:buFontTx/>
              <a:buChar char="-"/>
            </a:pPr>
            <a:r>
              <a:rPr lang="en-US" b="1" dirty="0">
                <a:latin typeface="Times New Roman" panose="02020603050405020304" pitchFamily="18" charset="0"/>
                <a:cs typeface="Times New Roman" panose="02020603050405020304" pitchFamily="18" charset="0"/>
              </a:rPr>
              <a:t>Who’s eligible</a:t>
            </a:r>
            <a:r>
              <a:rPr lang="en-US" dirty="0">
                <a:latin typeface="Times New Roman" panose="02020603050405020304" pitchFamily="18" charset="0"/>
                <a:cs typeface="Times New Roman" panose="02020603050405020304" pitchFamily="18" charset="0"/>
              </a:rPr>
              <a:t>? </a:t>
            </a:r>
          </a:p>
          <a:p>
            <a:pPr marL="628650" lvl="1" indent="-171450">
              <a:buFontTx/>
              <a:buChar char="-"/>
            </a:pPr>
            <a:r>
              <a:rPr lang="en-US" dirty="0">
                <a:latin typeface="Times New Roman" panose="02020603050405020304" pitchFamily="18" charset="0"/>
                <a:cs typeface="Times New Roman" panose="02020603050405020304" pitchFamily="18" charset="0"/>
              </a:rPr>
              <a:t>Anyone between the ages of 5 and 21.</a:t>
            </a:r>
          </a:p>
          <a:p>
            <a:pPr marL="171450" indent="-171450">
              <a:buFontTx/>
              <a:buChar char="-"/>
            </a:pPr>
            <a:r>
              <a:rPr lang="en-US" b="1" dirty="0">
                <a:latin typeface="Times New Roman" panose="02020603050405020304" pitchFamily="18" charset="0"/>
                <a:cs typeface="Times New Roman" panose="02020603050405020304" pitchFamily="18" charset="0"/>
              </a:rPr>
              <a:t>How it works</a:t>
            </a:r>
            <a:r>
              <a:rPr lang="en-US" dirty="0">
                <a:latin typeface="Times New Roman" panose="02020603050405020304" pitchFamily="18" charset="0"/>
                <a:cs typeface="Times New Roman" panose="02020603050405020304" pitchFamily="18" charset="0"/>
              </a:rPr>
              <a:t>:</a:t>
            </a:r>
          </a:p>
          <a:p>
            <a:pPr marL="628650" lvl="1" indent="-171450">
              <a:buFontTx/>
              <a:buChar char="-"/>
            </a:pPr>
            <a:r>
              <a:rPr lang="en-US" dirty="0">
                <a:latin typeface="Times New Roman" panose="02020603050405020304" pitchFamily="18" charset="0"/>
                <a:cs typeface="Times New Roman" panose="02020603050405020304" pitchFamily="18" charset="0"/>
              </a:rPr>
              <a:t>Your Post works with an Area Council and local youth to sponsor and set up a troop.  You will need to provide a facility for their meetings (your Post or another facility</a:t>
            </a:r>
          </a:p>
          <a:p>
            <a:pPr marL="628650" lvl="1" indent="-171450">
              <a:buFontTx/>
              <a:buChar char="-"/>
            </a:pPr>
            <a:r>
              <a:rPr lang="en-US" dirty="0">
                <a:latin typeface="Times New Roman" panose="02020603050405020304" pitchFamily="18" charset="0"/>
                <a:cs typeface="Times New Roman" panose="02020603050405020304" pitchFamily="18" charset="0"/>
              </a:rPr>
              <a:t>You can also work with an existing troop to “Co-sponsor” them.  This makes their Eagle Scouts eligible for the American Legion “Eagle Scout of The Year” award.  </a:t>
            </a:r>
          </a:p>
          <a:p>
            <a:pPr marL="628650" lvl="1" indent="-171450">
              <a:buFontTx/>
              <a:buChar char="-"/>
            </a:pPr>
            <a:r>
              <a:rPr lang="en-US" dirty="0">
                <a:latin typeface="Times New Roman" panose="02020603050405020304" pitchFamily="18" charset="0"/>
                <a:cs typeface="Times New Roman" panose="02020603050405020304" pitchFamily="18" charset="0"/>
              </a:rPr>
              <a:t>Guidelines and resources at: </a:t>
            </a:r>
            <a:r>
              <a:rPr lang="en-US" dirty="0">
                <a:latin typeface="Times New Roman" panose="02020603050405020304" pitchFamily="18" charset="0"/>
                <a:cs typeface="Times New Roman" panose="02020603050405020304" pitchFamily="18" charset="0"/>
                <a:hlinkClick r:id="rId3"/>
              </a:rPr>
              <a:t>https://www.sdlegion.org/scouting/</a:t>
            </a:r>
            <a:endParaRPr lang="en-US" dirty="0">
              <a:latin typeface="Times New Roman" panose="02020603050405020304" pitchFamily="18" charset="0"/>
              <a:cs typeface="Times New Roman" panose="02020603050405020304" pitchFamily="18" charset="0"/>
            </a:endParaRPr>
          </a:p>
          <a:p>
            <a:pPr marL="171450" indent="-171450">
              <a:buFontTx/>
              <a:buChar char="-"/>
            </a:pPr>
            <a:r>
              <a:rPr lang="en-US" b="1" dirty="0">
                <a:latin typeface="Times New Roman" panose="02020603050405020304" pitchFamily="18" charset="0"/>
                <a:cs typeface="Times New Roman" panose="02020603050405020304" pitchFamily="18" charset="0"/>
              </a:rPr>
              <a:t>How to recruit participants</a:t>
            </a:r>
            <a:r>
              <a:rPr lang="en-US" dirty="0">
                <a:latin typeface="Times New Roman" panose="02020603050405020304" pitchFamily="18" charset="0"/>
                <a:cs typeface="Times New Roman" panose="02020603050405020304" pitchFamily="18" charset="0"/>
              </a:rPr>
              <a:t>:</a:t>
            </a:r>
          </a:p>
          <a:p>
            <a:pPr marL="628650" lvl="1" indent="-171450">
              <a:buFontTx/>
              <a:buChar char="-"/>
            </a:pPr>
            <a:r>
              <a:rPr lang="en-US" dirty="0"/>
              <a:t>Sponsoring Post and Troop Leaders/parents recruit.</a:t>
            </a:r>
          </a:p>
          <a:p>
            <a:pPr marL="628650" lvl="1" indent="-171450">
              <a:buFontTx/>
              <a:buChar char="-"/>
            </a:pPr>
            <a:r>
              <a:rPr lang="en-US" dirty="0"/>
              <a:t>Scholarships for Eagle Scout of The Year </a:t>
            </a:r>
            <a:r>
              <a:rPr lang="en-US" b="1" dirty="0"/>
              <a:t>-$10,000 </a:t>
            </a:r>
            <a:r>
              <a:rPr lang="en-US" dirty="0"/>
              <a:t>at national level</a:t>
            </a:r>
          </a:p>
          <a:p>
            <a:pPr marL="171450" indent="-171450">
              <a:buFontTx/>
              <a:buChar char="-"/>
            </a:pPr>
            <a:r>
              <a:rPr lang="en-US" dirty="0"/>
              <a:t>POC for this program: Rick MacDonald at </a:t>
            </a:r>
            <a:r>
              <a:rPr lang="en-US" b="1" dirty="0"/>
              <a:t>rickymac1955@gmail.com</a:t>
            </a:r>
          </a:p>
        </p:txBody>
      </p:sp>
      <p:sp>
        <p:nvSpPr>
          <p:cNvPr id="4" name="Slide Number Placeholder 3"/>
          <p:cNvSpPr>
            <a:spLocks noGrp="1"/>
          </p:cNvSpPr>
          <p:nvPr>
            <p:ph type="sldNum" sz="quarter" idx="5"/>
          </p:nvPr>
        </p:nvSpPr>
        <p:spPr/>
        <p:txBody>
          <a:bodyPr/>
          <a:lstStyle/>
          <a:p>
            <a:fld id="{17946A4E-914D-481B-A1FB-FECA84726DE2}" type="slidenum">
              <a:rPr lang="en-US" smtClean="0"/>
              <a:t>7</a:t>
            </a:fld>
            <a:endParaRPr lang="en-US"/>
          </a:p>
        </p:txBody>
      </p:sp>
    </p:spTree>
    <p:extLst>
      <p:ext uri="{BB962C8B-B14F-4D97-AF65-F5344CB8AC3E}">
        <p14:creationId xmlns:p14="http://schemas.microsoft.com/office/powerpoint/2010/main" val="27751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46A4E-914D-481B-A1FB-FECA84726DE2}" type="slidenum">
              <a:rPr lang="en-US" smtClean="0"/>
              <a:t>8</a:t>
            </a:fld>
            <a:endParaRPr lang="en-US"/>
          </a:p>
        </p:txBody>
      </p:sp>
    </p:spTree>
    <p:extLst>
      <p:ext uri="{BB962C8B-B14F-4D97-AF65-F5344CB8AC3E}">
        <p14:creationId xmlns:p14="http://schemas.microsoft.com/office/powerpoint/2010/main" val="1853644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Use the </a:t>
            </a:r>
            <a:r>
              <a:rPr lang="en-US" b="1" dirty="0"/>
              <a:t>“Big 3” Handout/rack card </a:t>
            </a:r>
            <a:r>
              <a:rPr lang="en-US" dirty="0"/>
              <a:t>(see the handout at https://www.sdlegion. org/wp-content/uploads/2019/10/Americanism-Big-3-7-19-ADJ-COLORS.pdf ) </a:t>
            </a:r>
          </a:p>
          <a:p>
            <a:pPr marL="685800" lvl="1" indent="-228600">
              <a:buAutoNum type="arabicPeriod"/>
            </a:pPr>
            <a:r>
              <a:rPr lang="en-US" dirty="0"/>
              <a:t>You can also make b/w copies of this one page document and take them to the school to hand out to those attending. </a:t>
            </a:r>
          </a:p>
          <a:p>
            <a:r>
              <a:rPr lang="en-US" dirty="0"/>
              <a:t>- </a:t>
            </a:r>
            <a:r>
              <a:rPr lang="en-US" b="1" dirty="0"/>
              <a:t>Where to use the “Big 3”</a:t>
            </a:r>
            <a:r>
              <a:rPr lang="en-US" dirty="0"/>
              <a:t>: </a:t>
            </a:r>
          </a:p>
          <a:p>
            <a:pPr marL="685800" lvl="1" indent="-228600">
              <a:buAutoNum type="arabicPeriod"/>
            </a:pPr>
            <a:r>
              <a:rPr lang="en-US" b="1" dirty="0"/>
              <a:t>Schools </a:t>
            </a:r>
            <a:r>
              <a:rPr lang="en-US" dirty="0"/>
              <a:t>– Who to talk to about getting in to address the students </a:t>
            </a:r>
          </a:p>
          <a:p>
            <a:pPr marL="685800" lvl="1" indent="-228600">
              <a:buAutoNum type="arabicPeriod"/>
            </a:pPr>
            <a:r>
              <a:rPr lang="en-US" dirty="0"/>
              <a:t>Principals </a:t>
            </a:r>
          </a:p>
          <a:p>
            <a:pPr marL="685800" lvl="1" indent="-228600">
              <a:buAutoNum type="arabicPeriod"/>
            </a:pPr>
            <a:r>
              <a:rPr lang="en-US" dirty="0"/>
              <a:t>Counselors </a:t>
            </a:r>
          </a:p>
          <a:p>
            <a:pPr marL="685800" lvl="1" indent="-228600">
              <a:buAutoNum type="arabicPeriod"/>
            </a:pPr>
            <a:r>
              <a:rPr lang="en-US" dirty="0"/>
              <a:t>Debate Coaches </a:t>
            </a:r>
          </a:p>
          <a:p>
            <a:pPr marL="685800" lvl="1" indent="-228600">
              <a:buAutoNum type="arabicPeriod"/>
            </a:pPr>
            <a:r>
              <a:rPr lang="en-US" dirty="0"/>
              <a:t>History/Civics/English Teachers </a:t>
            </a:r>
          </a:p>
          <a:p>
            <a:pPr marL="685800" lvl="1" indent="-228600">
              <a:buAutoNum type="arabicPeriod"/>
            </a:pPr>
            <a:r>
              <a:rPr lang="en-US" dirty="0"/>
              <a:t>Honor Society Counselors </a:t>
            </a:r>
          </a:p>
          <a:p>
            <a:pPr marL="685800" lvl="1" indent="-228600">
              <a:buAutoNum type="arabicPeriod"/>
            </a:pPr>
            <a:endParaRPr lang="en-US" dirty="0"/>
          </a:p>
          <a:p>
            <a:pPr marL="171450" indent="-171450">
              <a:buFontTx/>
              <a:buChar char="-"/>
            </a:pPr>
            <a:r>
              <a:rPr lang="en-US" b="1" dirty="0"/>
              <a:t>Parent Teacher Organizations </a:t>
            </a:r>
            <a:r>
              <a:rPr lang="en-US" dirty="0"/>
              <a:t>– PTA</a:t>
            </a:r>
          </a:p>
          <a:p>
            <a:pPr marL="628650" lvl="1" indent="-171450">
              <a:buFontTx/>
              <a:buChar char="-"/>
            </a:pPr>
            <a:r>
              <a:rPr lang="en-US" dirty="0"/>
              <a:t>Talk to the parents about our Scholarships to help pay for higher education. </a:t>
            </a:r>
          </a:p>
          <a:p>
            <a:pPr marL="171450" indent="-171450">
              <a:buFontTx/>
              <a:buChar char="-"/>
            </a:pPr>
            <a:r>
              <a:rPr lang="en-US" b="1" dirty="0"/>
              <a:t> Community Groups </a:t>
            </a:r>
            <a:r>
              <a:rPr lang="en-US" dirty="0" err="1"/>
              <a:t>i</a:t>
            </a:r>
            <a:r>
              <a:rPr lang="en-US" dirty="0"/>
              <a:t>. Scout Troops – Area councils (address the Scout Leaders) </a:t>
            </a:r>
          </a:p>
          <a:p>
            <a:pPr marL="628650" lvl="1" indent="-171450">
              <a:buFontTx/>
              <a:buChar char="-"/>
            </a:pPr>
            <a:r>
              <a:rPr lang="en-US" dirty="0"/>
              <a:t>4-H Groups </a:t>
            </a:r>
          </a:p>
          <a:p>
            <a:pPr marL="628650" lvl="1" indent="-171450">
              <a:buFontTx/>
              <a:buChar char="-"/>
            </a:pPr>
            <a:r>
              <a:rPr lang="en-US" dirty="0"/>
              <a:t>Home School Associations/Groups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17946A4E-914D-481B-A1FB-FECA84726DE2}" type="slidenum">
              <a:rPr lang="en-US" smtClean="0"/>
              <a:t>9</a:t>
            </a:fld>
            <a:endParaRPr lang="en-US"/>
          </a:p>
        </p:txBody>
      </p:sp>
    </p:spTree>
    <p:extLst>
      <p:ext uri="{BB962C8B-B14F-4D97-AF65-F5344CB8AC3E}">
        <p14:creationId xmlns:p14="http://schemas.microsoft.com/office/powerpoint/2010/main" val="342148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6012455" cy="4434978"/>
          </a:xfrm>
        </p:spPr>
        <p:txBody>
          <a:bodyPr/>
          <a:lstStyle/>
          <a:p>
            <a:pPr marL="228600" indent="-228600">
              <a:buAutoNum type="arabicPeriod"/>
            </a:pPr>
            <a:r>
              <a:rPr lang="en-US" b="1" dirty="0">
                <a:latin typeface="Times New Roman" panose="02020603050405020304" pitchFamily="18" charset="0"/>
                <a:cs typeface="Times New Roman" panose="02020603050405020304" pitchFamily="18" charset="0"/>
              </a:rPr>
              <a:t>How to talk to Students/Parents </a:t>
            </a:r>
          </a:p>
          <a:p>
            <a:pPr marL="228600" indent="-228600">
              <a:buAutoNum type="arabicPeriod"/>
            </a:pPr>
            <a:r>
              <a:rPr lang="en-US" b="1" dirty="0">
                <a:latin typeface="Times New Roman" panose="02020603050405020304" pitchFamily="18" charset="0"/>
                <a:cs typeface="Times New Roman" panose="02020603050405020304" pitchFamily="18" charset="0"/>
              </a:rPr>
              <a:t>Schools</a:t>
            </a:r>
            <a:r>
              <a:rPr lang="en-US" dirty="0">
                <a:latin typeface="Times New Roman" panose="02020603050405020304" pitchFamily="18" charset="0"/>
                <a:cs typeface="Times New Roman" panose="02020603050405020304" pitchFamily="18" charset="0"/>
              </a:rPr>
              <a:t> – Make sure the students understand who we are and why we offer these programs. </a:t>
            </a:r>
            <a:r>
              <a:rPr lang="en-US" dirty="0" err="1">
                <a:latin typeface="Times New Roman" panose="02020603050405020304" pitchFamily="18" charset="0"/>
                <a:cs typeface="Times New Roman" panose="02020603050405020304" pitchFamily="18" charset="0"/>
              </a:rPr>
              <a:t>i.Largest</a:t>
            </a:r>
            <a:r>
              <a:rPr lang="en-US" dirty="0">
                <a:latin typeface="Times New Roman" panose="02020603050405020304" pitchFamily="18" charset="0"/>
                <a:cs typeface="Times New Roman" panose="02020603050405020304" pitchFamily="18" charset="0"/>
              </a:rPr>
              <a:t> Veterans Organization in the world – All of us have spent time in the military and defended our country. Now we believe in working within our communities to pass on our values = reference our 4 Pillars. ii. Explain what your Post does for your community iii. Explain what exactly “Americanism” is 1.Oratorical Contest – Learn the constitution 2. Boys State – Learn about government 3. Youth Trooper Academy  </a:t>
            </a:r>
          </a:p>
          <a:p>
            <a:pPr marL="228600" indent="-228600">
              <a:buAutoNum type="arabicPeriod"/>
            </a:pPr>
            <a:r>
              <a:rPr lang="en-US" b="1" dirty="0">
                <a:latin typeface="Times New Roman" panose="02020603050405020304" pitchFamily="18" charset="0"/>
                <a:cs typeface="Times New Roman" panose="02020603050405020304" pitchFamily="18" charset="0"/>
              </a:rPr>
              <a:t>Parent Teacher Organizations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Tell parents about the scholarships we offer. They understand that higher education is very expensive and will be interested in scholarships. ii. Explain the opportunities to take part in the leadership training/practice offered by BS and YTA. iii. Explain the public speaking opportunities we offer to improve their son or daughters debate skills. </a:t>
            </a:r>
          </a:p>
          <a:p>
            <a:pPr marL="228600" indent="-228600">
              <a:buAutoNum type="arabicPeriod"/>
            </a:pPr>
            <a:r>
              <a:rPr lang="en-US" b="1" dirty="0">
                <a:latin typeface="Times New Roman" panose="02020603050405020304" pitchFamily="18" charset="0"/>
                <a:cs typeface="Times New Roman" panose="02020603050405020304" pitchFamily="18" charset="0"/>
              </a:rPr>
              <a:t>Community Groups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Scout Troops – Area councils (address the Scout Leaders): 1. Explain to them how their Eagle Scout candidates can use the opportunities available at Boys State and Youth Trooper Academy to earn their citizenship badges. 2. Boys State = The opportunity to interview their U.S. Senators, Congressman, Governor, State Representatives, etc. ii. 4-H Groups – Leadership opportunities 1. The opportunity to meet their political representatives and talk to them about impacts on Agriculture. </a:t>
            </a:r>
          </a:p>
          <a:p>
            <a:pPr marL="228600" indent="-228600">
              <a:buAutoNum type="arabicPeriod"/>
            </a:pPr>
            <a:r>
              <a:rPr lang="en-US" b="1" dirty="0">
                <a:latin typeface="Times New Roman" panose="02020603050405020304" pitchFamily="18" charset="0"/>
                <a:cs typeface="Times New Roman" panose="02020603050405020304" pitchFamily="18" charset="0"/>
              </a:rPr>
              <a:t>Home School Associations/Groups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All “Big 3” programs offer Home Schooled individuals the opportunity to get out into their communities. 1. Oratorical contest: Opportunity to speak publicly and compete with others for scholarships. 2. Boys State and Youth Trooper: Opportunity to meet and interact with other students with similar interests.</a:t>
            </a:r>
          </a:p>
        </p:txBody>
      </p:sp>
      <p:sp>
        <p:nvSpPr>
          <p:cNvPr id="4" name="Slide Number Placeholder 3"/>
          <p:cNvSpPr>
            <a:spLocks noGrp="1"/>
          </p:cNvSpPr>
          <p:nvPr>
            <p:ph type="sldNum" sz="quarter" idx="5"/>
          </p:nvPr>
        </p:nvSpPr>
        <p:spPr/>
        <p:txBody>
          <a:bodyPr/>
          <a:lstStyle/>
          <a:p>
            <a:fld id="{17946A4E-914D-481B-A1FB-FECA84726DE2}" type="slidenum">
              <a:rPr lang="en-US" smtClean="0"/>
              <a:t>10</a:t>
            </a:fld>
            <a:endParaRPr lang="en-US"/>
          </a:p>
        </p:txBody>
      </p:sp>
    </p:spTree>
    <p:extLst>
      <p:ext uri="{BB962C8B-B14F-4D97-AF65-F5344CB8AC3E}">
        <p14:creationId xmlns:p14="http://schemas.microsoft.com/office/powerpoint/2010/main" val="2888189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2989-8005-4D12-8CF4-51110805D7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D7F90B-DAA8-47C1-8C6E-5B0F92472D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A31854-DAF4-44C9-9453-5557CFDA6964}"/>
              </a:ext>
            </a:extLst>
          </p:cNvPr>
          <p:cNvSpPr>
            <a:spLocks noGrp="1"/>
          </p:cNvSpPr>
          <p:nvPr>
            <p:ph type="dt" sz="half" idx="10"/>
          </p:nvPr>
        </p:nvSpPr>
        <p:spPr/>
        <p:txBody>
          <a:bodyPr/>
          <a:lstStyle/>
          <a:p>
            <a:fld id="{D1201033-009A-4D11-B50C-9B78F07DD5F7}" type="datetimeFigureOut">
              <a:rPr lang="en-US" smtClean="0"/>
              <a:t>4/26/2021</a:t>
            </a:fld>
            <a:endParaRPr lang="en-US"/>
          </a:p>
        </p:txBody>
      </p:sp>
      <p:sp>
        <p:nvSpPr>
          <p:cNvPr id="5" name="Footer Placeholder 4">
            <a:extLst>
              <a:ext uri="{FF2B5EF4-FFF2-40B4-BE49-F238E27FC236}">
                <a16:creationId xmlns:a16="http://schemas.microsoft.com/office/drawing/2014/main" id="{B2D7AF01-0C4A-4C33-B548-AEE9D7BB7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5B078-F15B-49CA-BE54-2FF79063989D}"/>
              </a:ext>
            </a:extLst>
          </p:cNvPr>
          <p:cNvSpPr>
            <a:spLocks noGrp="1"/>
          </p:cNvSpPr>
          <p:nvPr>
            <p:ph type="sldNum" sz="quarter" idx="12"/>
          </p:nvPr>
        </p:nvSpPr>
        <p:spPr/>
        <p:txBody>
          <a:bodyPr/>
          <a:lstStyle/>
          <a:p>
            <a:fld id="{C3756F6D-C055-4B1B-9CFA-D399E55FB2EA}" type="slidenum">
              <a:rPr lang="en-US" smtClean="0"/>
              <a:t>‹#›</a:t>
            </a:fld>
            <a:endParaRPr lang="en-US"/>
          </a:p>
        </p:txBody>
      </p:sp>
    </p:spTree>
    <p:extLst>
      <p:ext uri="{BB962C8B-B14F-4D97-AF65-F5344CB8AC3E}">
        <p14:creationId xmlns:p14="http://schemas.microsoft.com/office/powerpoint/2010/main" val="265023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B9C1-8DCA-4D1E-AD69-2B88A0AD9F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A4275-8888-4E15-8245-CB6630C4FB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AF24A-C6A6-413E-9D20-A15AEF0ABA10}"/>
              </a:ext>
            </a:extLst>
          </p:cNvPr>
          <p:cNvSpPr>
            <a:spLocks noGrp="1"/>
          </p:cNvSpPr>
          <p:nvPr>
            <p:ph type="dt" sz="half" idx="10"/>
          </p:nvPr>
        </p:nvSpPr>
        <p:spPr/>
        <p:txBody>
          <a:bodyPr/>
          <a:lstStyle/>
          <a:p>
            <a:fld id="{D1201033-009A-4D11-B50C-9B78F07DD5F7}" type="datetimeFigureOut">
              <a:rPr lang="en-US" smtClean="0"/>
              <a:t>4/26/2021</a:t>
            </a:fld>
            <a:endParaRPr lang="en-US"/>
          </a:p>
        </p:txBody>
      </p:sp>
      <p:sp>
        <p:nvSpPr>
          <p:cNvPr id="5" name="Footer Placeholder 4">
            <a:extLst>
              <a:ext uri="{FF2B5EF4-FFF2-40B4-BE49-F238E27FC236}">
                <a16:creationId xmlns:a16="http://schemas.microsoft.com/office/drawing/2014/main" id="{9B90D482-AF31-48FD-8802-D38FE0244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EE267-6275-4B60-9E57-BDBF69437594}"/>
              </a:ext>
            </a:extLst>
          </p:cNvPr>
          <p:cNvSpPr>
            <a:spLocks noGrp="1"/>
          </p:cNvSpPr>
          <p:nvPr>
            <p:ph type="sldNum" sz="quarter" idx="12"/>
          </p:nvPr>
        </p:nvSpPr>
        <p:spPr/>
        <p:txBody>
          <a:bodyPr/>
          <a:lstStyle/>
          <a:p>
            <a:fld id="{C3756F6D-C055-4B1B-9CFA-D399E55FB2EA}" type="slidenum">
              <a:rPr lang="en-US" smtClean="0"/>
              <a:t>‹#›</a:t>
            </a:fld>
            <a:endParaRPr lang="en-US"/>
          </a:p>
        </p:txBody>
      </p:sp>
    </p:spTree>
    <p:extLst>
      <p:ext uri="{BB962C8B-B14F-4D97-AF65-F5344CB8AC3E}">
        <p14:creationId xmlns:p14="http://schemas.microsoft.com/office/powerpoint/2010/main" val="50922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69F960-CDB7-4492-8596-D6F41C58CC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7B1D8F-C06E-47B3-8D73-1DEB04ED59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DDE8E-B704-430B-A522-FC3874D28B0D}"/>
              </a:ext>
            </a:extLst>
          </p:cNvPr>
          <p:cNvSpPr>
            <a:spLocks noGrp="1"/>
          </p:cNvSpPr>
          <p:nvPr>
            <p:ph type="dt" sz="half" idx="10"/>
          </p:nvPr>
        </p:nvSpPr>
        <p:spPr/>
        <p:txBody>
          <a:bodyPr/>
          <a:lstStyle/>
          <a:p>
            <a:fld id="{D1201033-009A-4D11-B50C-9B78F07DD5F7}" type="datetimeFigureOut">
              <a:rPr lang="en-US" smtClean="0"/>
              <a:t>4/26/2021</a:t>
            </a:fld>
            <a:endParaRPr lang="en-US"/>
          </a:p>
        </p:txBody>
      </p:sp>
      <p:sp>
        <p:nvSpPr>
          <p:cNvPr id="5" name="Footer Placeholder 4">
            <a:extLst>
              <a:ext uri="{FF2B5EF4-FFF2-40B4-BE49-F238E27FC236}">
                <a16:creationId xmlns:a16="http://schemas.microsoft.com/office/drawing/2014/main" id="{EF257CED-AC1C-4D78-B40A-5AB4DB66B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53057-B79E-46FB-AD5A-15761469812B}"/>
              </a:ext>
            </a:extLst>
          </p:cNvPr>
          <p:cNvSpPr>
            <a:spLocks noGrp="1"/>
          </p:cNvSpPr>
          <p:nvPr>
            <p:ph type="sldNum" sz="quarter" idx="12"/>
          </p:nvPr>
        </p:nvSpPr>
        <p:spPr/>
        <p:txBody>
          <a:bodyPr/>
          <a:lstStyle/>
          <a:p>
            <a:fld id="{C3756F6D-C055-4B1B-9CFA-D399E55FB2EA}" type="slidenum">
              <a:rPr lang="en-US" smtClean="0"/>
              <a:t>‹#›</a:t>
            </a:fld>
            <a:endParaRPr lang="en-US"/>
          </a:p>
        </p:txBody>
      </p:sp>
    </p:spTree>
    <p:extLst>
      <p:ext uri="{BB962C8B-B14F-4D97-AF65-F5344CB8AC3E}">
        <p14:creationId xmlns:p14="http://schemas.microsoft.com/office/powerpoint/2010/main" val="399612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C49C-DABD-4813-92C4-8C43F66C8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7A5EA-26D3-4EB9-91F3-CC4FE546F5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DF50B-B847-4EEC-ABE4-9C987BA1A4BC}"/>
              </a:ext>
            </a:extLst>
          </p:cNvPr>
          <p:cNvSpPr>
            <a:spLocks noGrp="1"/>
          </p:cNvSpPr>
          <p:nvPr>
            <p:ph type="dt" sz="half" idx="10"/>
          </p:nvPr>
        </p:nvSpPr>
        <p:spPr/>
        <p:txBody>
          <a:bodyPr/>
          <a:lstStyle/>
          <a:p>
            <a:fld id="{D1201033-009A-4D11-B50C-9B78F07DD5F7}" type="datetimeFigureOut">
              <a:rPr lang="en-US" smtClean="0"/>
              <a:t>4/26/2021</a:t>
            </a:fld>
            <a:endParaRPr lang="en-US"/>
          </a:p>
        </p:txBody>
      </p:sp>
      <p:sp>
        <p:nvSpPr>
          <p:cNvPr id="5" name="Footer Placeholder 4">
            <a:extLst>
              <a:ext uri="{FF2B5EF4-FFF2-40B4-BE49-F238E27FC236}">
                <a16:creationId xmlns:a16="http://schemas.microsoft.com/office/drawing/2014/main" id="{948F6B7A-3B28-45C2-8542-9D877CB2B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4BEAA-D3E0-4FA4-AD1C-9E34EBAADE25}"/>
              </a:ext>
            </a:extLst>
          </p:cNvPr>
          <p:cNvSpPr>
            <a:spLocks noGrp="1"/>
          </p:cNvSpPr>
          <p:nvPr>
            <p:ph type="sldNum" sz="quarter" idx="12"/>
          </p:nvPr>
        </p:nvSpPr>
        <p:spPr/>
        <p:txBody>
          <a:bodyPr/>
          <a:lstStyle/>
          <a:p>
            <a:fld id="{C3756F6D-C055-4B1B-9CFA-D399E55FB2EA}" type="slidenum">
              <a:rPr lang="en-US" smtClean="0"/>
              <a:t>‹#›</a:t>
            </a:fld>
            <a:endParaRPr lang="en-US"/>
          </a:p>
        </p:txBody>
      </p:sp>
    </p:spTree>
    <p:extLst>
      <p:ext uri="{BB962C8B-B14F-4D97-AF65-F5344CB8AC3E}">
        <p14:creationId xmlns:p14="http://schemas.microsoft.com/office/powerpoint/2010/main" val="143444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34AB-3A0E-4560-A4E2-A28C6DF133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366CA2-4F8E-49B9-9773-3ABCD418B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6BCAF-8E8C-435A-B0D2-691122AFBA31}"/>
              </a:ext>
            </a:extLst>
          </p:cNvPr>
          <p:cNvSpPr>
            <a:spLocks noGrp="1"/>
          </p:cNvSpPr>
          <p:nvPr>
            <p:ph type="dt" sz="half" idx="10"/>
          </p:nvPr>
        </p:nvSpPr>
        <p:spPr/>
        <p:txBody>
          <a:bodyPr/>
          <a:lstStyle/>
          <a:p>
            <a:fld id="{D1201033-009A-4D11-B50C-9B78F07DD5F7}" type="datetimeFigureOut">
              <a:rPr lang="en-US" smtClean="0"/>
              <a:t>4/26/2021</a:t>
            </a:fld>
            <a:endParaRPr lang="en-US"/>
          </a:p>
        </p:txBody>
      </p:sp>
      <p:sp>
        <p:nvSpPr>
          <p:cNvPr id="5" name="Footer Placeholder 4">
            <a:extLst>
              <a:ext uri="{FF2B5EF4-FFF2-40B4-BE49-F238E27FC236}">
                <a16:creationId xmlns:a16="http://schemas.microsoft.com/office/drawing/2014/main" id="{6604073B-653F-4E04-B3AA-63A0CAA45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24627-0078-45EF-A1CD-43E1F93F8DB9}"/>
              </a:ext>
            </a:extLst>
          </p:cNvPr>
          <p:cNvSpPr>
            <a:spLocks noGrp="1"/>
          </p:cNvSpPr>
          <p:nvPr>
            <p:ph type="sldNum" sz="quarter" idx="12"/>
          </p:nvPr>
        </p:nvSpPr>
        <p:spPr/>
        <p:txBody>
          <a:bodyPr/>
          <a:lstStyle/>
          <a:p>
            <a:fld id="{C3756F6D-C055-4B1B-9CFA-D399E55FB2EA}" type="slidenum">
              <a:rPr lang="en-US" smtClean="0"/>
              <a:t>‹#›</a:t>
            </a:fld>
            <a:endParaRPr lang="en-US"/>
          </a:p>
        </p:txBody>
      </p:sp>
    </p:spTree>
    <p:extLst>
      <p:ext uri="{BB962C8B-B14F-4D97-AF65-F5344CB8AC3E}">
        <p14:creationId xmlns:p14="http://schemas.microsoft.com/office/powerpoint/2010/main" val="157800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4FC2-98A7-4AFE-B580-A7B2FC277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E8E925-1A3B-4A12-99A5-469036B0B5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9E9AC8-96CE-4466-B52F-DCA5560610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926103-9FDB-4837-B681-460C81A26107}"/>
              </a:ext>
            </a:extLst>
          </p:cNvPr>
          <p:cNvSpPr>
            <a:spLocks noGrp="1"/>
          </p:cNvSpPr>
          <p:nvPr>
            <p:ph type="dt" sz="half" idx="10"/>
          </p:nvPr>
        </p:nvSpPr>
        <p:spPr/>
        <p:txBody>
          <a:bodyPr/>
          <a:lstStyle/>
          <a:p>
            <a:fld id="{D1201033-009A-4D11-B50C-9B78F07DD5F7}" type="datetimeFigureOut">
              <a:rPr lang="en-US" smtClean="0"/>
              <a:t>4/26/2021</a:t>
            </a:fld>
            <a:endParaRPr lang="en-US"/>
          </a:p>
        </p:txBody>
      </p:sp>
      <p:sp>
        <p:nvSpPr>
          <p:cNvPr id="6" name="Footer Placeholder 5">
            <a:extLst>
              <a:ext uri="{FF2B5EF4-FFF2-40B4-BE49-F238E27FC236}">
                <a16:creationId xmlns:a16="http://schemas.microsoft.com/office/drawing/2014/main" id="{5CA926E4-229D-4B83-A18B-CE49396404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206A0-629B-4AC1-8C16-B14F3A7D6C0E}"/>
              </a:ext>
            </a:extLst>
          </p:cNvPr>
          <p:cNvSpPr>
            <a:spLocks noGrp="1"/>
          </p:cNvSpPr>
          <p:nvPr>
            <p:ph type="sldNum" sz="quarter" idx="12"/>
          </p:nvPr>
        </p:nvSpPr>
        <p:spPr/>
        <p:txBody>
          <a:bodyPr/>
          <a:lstStyle/>
          <a:p>
            <a:fld id="{C3756F6D-C055-4B1B-9CFA-D399E55FB2EA}" type="slidenum">
              <a:rPr lang="en-US" smtClean="0"/>
              <a:t>‹#›</a:t>
            </a:fld>
            <a:endParaRPr lang="en-US"/>
          </a:p>
        </p:txBody>
      </p:sp>
    </p:spTree>
    <p:extLst>
      <p:ext uri="{BB962C8B-B14F-4D97-AF65-F5344CB8AC3E}">
        <p14:creationId xmlns:p14="http://schemas.microsoft.com/office/powerpoint/2010/main" val="6915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D9CB-1C3E-4C6E-8F7F-B5334CC6F7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E2ACA3-FE41-4D12-8A4C-AF5120425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305447-C94E-41FE-A524-77ACCDE53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20DE5A-2BF8-43F1-B0BC-2BD25D9FB8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338D7-AFEF-46F3-B195-E4B17218F2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689AC4-7451-407F-A777-F8895408E28E}"/>
              </a:ext>
            </a:extLst>
          </p:cNvPr>
          <p:cNvSpPr>
            <a:spLocks noGrp="1"/>
          </p:cNvSpPr>
          <p:nvPr>
            <p:ph type="dt" sz="half" idx="10"/>
          </p:nvPr>
        </p:nvSpPr>
        <p:spPr/>
        <p:txBody>
          <a:bodyPr/>
          <a:lstStyle/>
          <a:p>
            <a:fld id="{D1201033-009A-4D11-B50C-9B78F07DD5F7}" type="datetimeFigureOut">
              <a:rPr lang="en-US" smtClean="0"/>
              <a:t>4/26/2021</a:t>
            </a:fld>
            <a:endParaRPr lang="en-US"/>
          </a:p>
        </p:txBody>
      </p:sp>
      <p:sp>
        <p:nvSpPr>
          <p:cNvPr id="8" name="Footer Placeholder 7">
            <a:extLst>
              <a:ext uri="{FF2B5EF4-FFF2-40B4-BE49-F238E27FC236}">
                <a16:creationId xmlns:a16="http://schemas.microsoft.com/office/drawing/2014/main" id="{ABAB3F86-F407-4AFE-BF87-E8C4238246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B37C6D-DC3A-47E7-9AD6-155650545A5D}"/>
              </a:ext>
            </a:extLst>
          </p:cNvPr>
          <p:cNvSpPr>
            <a:spLocks noGrp="1"/>
          </p:cNvSpPr>
          <p:nvPr>
            <p:ph type="sldNum" sz="quarter" idx="12"/>
          </p:nvPr>
        </p:nvSpPr>
        <p:spPr/>
        <p:txBody>
          <a:bodyPr/>
          <a:lstStyle/>
          <a:p>
            <a:fld id="{C3756F6D-C055-4B1B-9CFA-D399E55FB2EA}" type="slidenum">
              <a:rPr lang="en-US" smtClean="0"/>
              <a:t>‹#›</a:t>
            </a:fld>
            <a:endParaRPr lang="en-US"/>
          </a:p>
        </p:txBody>
      </p:sp>
    </p:spTree>
    <p:extLst>
      <p:ext uri="{BB962C8B-B14F-4D97-AF65-F5344CB8AC3E}">
        <p14:creationId xmlns:p14="http://schemas.microsoft.com/office/powerpoint/2010/main" val="155176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6BD55-AA18-47E5-8FCF-EC02F6DF14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ACE28B-42F6-49B8-9156-BAB2EE3A7587}"/>
              </a:ext>
            </a:extLst>
          </p:cNvPr>
          <p:cNvSpPr>
            <a:spLocks noGrp="1"/>
          </p:cNvSpPr>
          <p:nvPr>
            <p:ph type="dt" sz="half" idx="10"/>
          </p:nvPr>
        </p:nvSpPr>
        <p:spPr/>
        <p:txBody>
          <a:bodyPr/>
          <a:lstStyle/>
          <a:p>
            <a:fld id="{D1201033-009A-4D11-B50C-9B78F07DD5F7}" type="datetimeFigureOut">
              <a:rPr lang="en-US" smtClean="0"/>
              <a:t>4/26/2021</a:t>
            </a:fld>
            <a:endParaRPr lang="en-US"/>
          </a:p>
        </p:txBody>
      </p:sp>
      <p:sp>
        <p:nvSpPr>
          <p:cNvPr id="4" name="Footer Placeholder 3">
            <a:extLst>
              <a:ext uri="{FF2B5EF4-FFF2-40B4-BE49-F238E27FC236}">
                <a16:creationId xmlns:a16="http://schemas.microsoft.com/office/drawing/2014/main" id="{883911B2-D23F-4483-9E6C-DDFD9D7F6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76804B-9779-4F37-8D95-5C5F4BDC8A80}"/>
              </a:ext>
            </a:extLst>
          </p:cNvPr>
          <p:cNvSpPr>
            <a:spLocks noGrp="1"/>
          </p:cNvSpPr>
          <p:nvPr>
            <p:ph type="sldNum" sz="quarter" idx="12"/>
          </p:nvPr>
        </p:nvSpPr>
        <p:spPr/>
        <p:txBody>
          <a:bodyPr/>
          <a:lstStyle/>
          <a:p>
            <a:fld id="{C3756F6D-C055-4B1B-9CFA-D399E55FB2EA}" type="slidenum">
              <a:rPr lang="en-US" smtClean="0"/>
              <a:t>‹#›</a:t>
            </a:fld>
            <a:endParaRPr lang="en-US"/>
          </a:p>
        </p:txBody>
      </p:sp>
    </p:spTree>
    <p:extLst>
      <p:ext uri="{BB962C8B-B14F-4D97-AF65-F5344CB8AC3E}">
        <p14:creationId xmlns:p14="http://schemas.microsoft.com/office/powerpoint/2010/main" val="13905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352F3-0057-44FD-B75C-5C2B8F4E87E4}"/>
              </a:ext>
            </a:extLst>
          </p:cNvPr>
          <p:cNvSpPr>
            <a:spLocks noGrp="1"/>
          </p:cNvSpPr>
          <p:nvPr>
            <p:ph type="dt" sz="half" idx="10"/>
          </p:nvPr>
        </p:nvSpPr>
        <p:spPr/>
        <p:txBody>
          <a:bodyPr/>
          <a:lstStyle/>
          <a:p>
            <a:fld id="{D1201033-009A-4D11-B50C-9B78F07DD5F7}" type="datetimeFigureOut">
              <a:rPr lang="en-US" smtClean="0"/>
              <a:t>4/26/2021</a:t>
            </a:fld>
            <a:endParaRPr lang="en-US"/>
          </a:p>
        </p:txBody>
      </p:sp>
      <p:sp>
        <p:nvSpPr>
          <p:cNvPr id="3" name="Footer Placeholder 2">
            <a:extLst>
              <a:ext uri="{FF2B5EF4-FFF2-40B4-BE49-F238E27FC236}">
                <a16:creationId xmlns:a16="http://schemas.microsoft.com/office/drawing/2014/main" id="{8AEA6674-290A-4DF4-8B58-9DD61663B5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C20A9-8663-4404-A728-52047A6CF1BE}"/>
              </a:ext>
            </a:extLst>
          </p:cNvPr>
          <p:cNvSpPr>
            <a:spLocks noGrp="1"/>
          </p:cNvSpPr>
          <p:nvPr>
            <p:ph type="sldNum" sz="quarter" idx="12"/>
          </p:nvPr>
        </p:nvSpPr>
        <p:spPr/>
        <p:txBody>
          <a:bodyPr/>
          <a:lstStyle/>
          <a:p>
            <a:fld id="{C3756F6D-C055-4B1B-9CFA-D399E55FB2EA}" type="slidenum">
              <a:rPr lang="en-US" smtClean="0"/>
              <a:t>‹#›</a:t>
            </a:fld>
            <a:endParaRPr lang="en-US"/>
          </a:p>
        </p:txBody>
      </p:sp>
    </p:spTree>
    <p:extLst>
      <p:ext uri="{BB962C8B-B14F-4D97-AF65-F5344CB8AC3E}">
        <p14:creationId xmlns:p14="http://schemas.microsoft.com/office/powerpoint/2010/main" val="403330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F7386-3A16-4FCB-AF4A-30490EA16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2D786-6E7D-4C2E-AD9D-2E1A9907FF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0C17A5-F666-403D-A856-0A73C57A7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6FCB6-3E91-4A39-99CB-3149019FEFBA}"/>
              </a:ext>
            </a:extLst>
          </p:cNvPr>
          <p:cNvSpPr>
            <a:spLocks noGrp="1"/>
          </p:cNvSpPr>
          <p:nvPr>
            <p:ph type="dt" sz="half" idx="10"/>
          </p:nvPr>
        </p:nvSpPr>
        <p:spPr/>
        <p:txBody>
          <a:bodyPr/>
          <a:lstStyle/>
          <a:p>
            <a:fld id="{D1201033-009A-4D11-B50C-9B78F07DD5F7}" type="datetimeFigureOut">
              <a:rPr lang="en-US" smtClean="0"/>
              <a:t>4/26/2021</a:t>
            </a:fld>
            <a:endParaRPr lang="en-US"/>
          </a:p>
        </p:txBody>
      </p:sp>
      <p:sp>
        <p:nvSpPr>
          <p:cNvPr id="6" name="Footer Placeholder 5">
            <a:extLst>
              <a:ext uri="{FF2B5EF4-FFF2-40B4-BE49-F238E27FC236}">
                <a16:creationId xmlns:a16="http://schemas.microsoft.com/office/drawing/2014/main" id="{43830592-2E02-4DE9-96BE-5E52924BE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EEC77-83A4-4455-BB86-8279ECE2806A}"/>
              </a:ext>
            </a:extLst>
          </p:cNvPr>
          <p:cNvSpPr>
            <a:spLocks noGrp="1"/>
          </p:cNvSpPr>
          <p:nvPr>
            <p:ph type="sldNum" sz="quarter" idx="12"/>
          </p:nvPr>
        </p:nvSpPr>
        <p:spPr/>
        <p:txBody>
          <a:bodyPr/>
          <a:lstStyle/>
          <a:p>
            <a:fld id="{C3756F6D-C055-4B1B-9CFA-D399E55FB2EA}" type="slidenum">
              <a:rPr lang="en-US" smtClean="0"/>
              <a:t>‹#›</a:t>
            </a:fld>
            <a:endParaRPr lang="en-US"/>
          </a:p>
        </p:txBody>
      </p:sp>
    </p:spTree>
    <p:extLst>
      <p:ext uri="{BB962C8B-B14F-4D97-AF65-F5344CB8AC3E}">
        <p14:creationId xmlns:p14="http://schemas.microsoft.com/office/powerpoint/2010/main" val="187792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AD0D-5F24-4819-AF52-5F6A7D93B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20D48B-7E10-4DB9-BD0F-25FC9058AE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7D9C2E-9136-4152-9CA7-11C17E98D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2149E-F7AD-4239-B8D1-CA0EC677E4AC}"/>
              </a:ext>
            </a:extLst>
          </p:cNvPr>
          <p:cNvSpPr>
            <a:spLocks noGrp="1"/>
          </p:cNvSpPr>
          <p:nvPr>
            <p:ph type="dt" sz="half" idx="10"/>
          </p:nvPr>
        </p:nvSpPr>
        <p:spPr/>
        <p:txBody>
          <a:bodyPr/>
          <a:lstStyle/>
          <a:p>
            <a:fld id="{D1201033-009A-4D11-B50C-9B78F07DD5F7}" type="datetimeFigureOut">
              <a:rPr lang="en-US" smtClean="0"/>
              <a:t>4/26/2021</a:t>
            </a:fld>
            <a:endParaRPr lang="en-US"/>
          </a:p>
        </p:txBody>
      </p:sp>
      <p:sp>
        <p:nvSpPr>
          <p:cNvPr id="6" name="Footer Placeholder 5">
            <a:extLst>
              <a:ext uri="{FF2B5EF4-FFF2-40B4-BE49-F238E27FC236}">
                <a16:creationId xmlns:a16="http://schemas.microsoft.com/office/drawing/2014/main" id="{5CCAFA07-E3F6-41F3-985E-B44A253B4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5D0282-7E16-477E-A16C-59944BE42206}"/>
              </a:ext>
            </a:extLst>
          </p:cNvPr>
          <p:cNvSpPr>
            <a:spLocks noGrp="1"/>
          </p:cNvSpPr>
          <p:nvPr>
            <p:ph type="sldNum" sz="quarter" idx="12"/>
          </p:nvPr>
        </p:nvSpPr>
        <p:spPr/>
        <p:txBody>
          <a:bodyPr/>
          <a:lstStyle/>
          <a:p>
            <a:fld id="{C3756F6D-C055-4B1B-9CFA-D399E55FB2EA}" type="slidenum">
              <a:rPr lang="en-US" smtClean="0"/>
              <a:t>‹#›</a:t>
            </a:fld>
            <a:endParaRPr lang="en-US"/>
          </a:p>
        </p:txBody>
      </p:sp>
    </p:spTree>
    <p:extLst>
      <p:ext uri="{BB962C8B-B14F-4D97-AF65-F5344CB8AC3E}">
        <p14:creationId xmlns:p14="http://schemas.microsoft.com/office/powerpoint/2010/main" val="218768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69A58-CD5C-4882-9930-F4DDE40AA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43E970-FA59-4E4D-94D5-77E391C1F0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4718D-014E-44E0-A265-7E5BA31403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01033-009A-4D11-B50C-9B78F07DD5F7}" type="datetimeFigureOut">
              <a:rPr lang="en-US" smtClean="0"/>
              <a:t>4/26/2021</a:t>
            </a:fld>
            <a:endParaRPr lang="en-US"/>
          </a:p>
        </p:txBody>
      </p:sp>
      <p:sp>
        <p:nvSpPr>
          <p:cNvPr id="5" name="Footer Placeholder 4">
            <a:extLst>
              <a:ext uri="{FF2B5EF4-FFF2-40B4-BE49-F238E27FC236}">
                <a16:creationId xmlns:a16="http://schemas.microsoft.com/office/drawing/2014/main" id="{55778D97-817D-430A-BB27-4C2F50359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7BB57F-4E7B-46F4-B63A-A8EB29A8B8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56F6D-C055-4B1B-9CFA-D399E55FB2EA}" type="slidenum">
              <a:rPr lang="en-US" smtClean="0"/>
              <a:t>‹#›</a:t>
            </a:fld>
            <a:endParaRPr lang="en-US"/>
          </a:p>
        </p:txBody>
      </p:sp>
    </p:spTree>
    <p:extLst>
      <p:ext uri="{BB962C8B-B14F-4D97-AF65-F5344CB8AC3E}">
        <p14:creationId xmlns:p14="http://schemas.microsoft.com/office/powerpoint/2010/main" val="3984028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sdlegion.or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sdlegion.org/post-adjutant-manual-form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egion.org/shooting/resourc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legion.org/scout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sdlegion.org/wp-content/uploads/2021/01/Americanism-Big-3-2021-.pdf"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FCD6B-D1B4-433A-A063-64C42DF56174}"/>
              </a:ext>
            </a:extLst>
          </p:cNvPr>
          <p:cNvSpPr>
            <a:spLocks noGrp="1"/>
          </p:cNvSpPr>
          <p:nvPr>
            <p:ph type="title"/>
          </p:nvPr>
        </p:nvSpPr>
        <p:spPr>
          <a:xfrm>
            <a:off x="707011" y="365760"/>
            <a:ext cx="10765410" cy="1207269"/>
          </a:xfrm>
        </p:spPr>
        <p:txBody>
          <a:bodyPr vert="horz" lIns="91440" tIns="45720" rIns="91440" bIns="45720" rtlCol="0" anchor="b">
            <a:normAutofit/>
          </a:bodyPr>
          <a:lstStyle/>
          <a:p>
            <a:pPr algn="ctr"/>
            <a:r>
              <a:rPr lang="en-US" sz="3800" b="1" kern="1200" dirty="0">
                <a:solidFill>
                  <a:srgbClr val="FFFFFF"/>
                </a:solidFill>
                <a:latin typeface="+mj-lt"/>
                <a:ea typeface="+mj-ea"/>
                <a:cs typeface="+mj-cs"/>
              </a:rPr>
              <a:t>The American Legion Americanism Programs</a:t>
            </a:r>
          </a:p>
        </p:txBody>
      </p:sp>
      <p:pic>
        <p:nvPicPr>
          <p:cNvPr id="4" name="Picture 3" descr="Logo&#10;&#10;Description automatically generated">
            <a:extLst>
              <a:ext uri="{FF2B5EF4-FFF2-40B4-BE49-F238E27FC236}">
                <a16:creationId xmlns:a16="http://schemas.microsoft.com/office/drawing/2014/main" id="{D51618A2-393F-4391-95C1-59E780A6D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305" y="3098603"/>
            <a:ext cx="4963599" cy="3275978"/>
          </a:xfrm>
          <a:prstGeom prst="rect">
            <a:avLst/>
          </a:prstGeom>
        </p:spPr>
      </p:pic>
      <p:sp>
        <p:nvSpPr>
          <p:cNvPr id="5" name="TextBox 4">
            <a:extLst>
              <a:ext uri="{FF2B5EF4-FFF2-40B4-BE49-F238E27FC236}">
                <a16:creationId xmlns:a16="http://schemas.microsoft.com/office/drawing/2014/main" id="{7D54EA05-471C-48E9-B0A4-0755A7156410}"/>
              </a:ext>
            </a:extLst>
          </p:cNvPr>
          <p:cNvSpPr txBox="1"/>
          <p:nvPr/>
        </p:nvSpPr>
        <p:spPr>
          <a:xfrm>
            <a:off x="707012" y="3429000"/>
            <a:ext cx="5493492" cy="1754326"/>
          </a:xfrm>
          <a:prstGeom prst="rect">
            <a:avLst/>
          </a:prstGeom>
          <a:noFill/>
        </p:spPr>
        <p:txBody>
          <a:bodyPr wrap="square" rtlCol="0">
            <a:spAutoFit/>
          </a:bodyPr>
          <a:lstStyle/>
          <a:p>
            <a:pPr marL="285750" indent="-285750">
              <a:buFontTx/>
              <a:buChar char="-"/>
            </a:pPr>
            <a:r>
              <a:rPr lang="en-US" sz="3600" dirty="0">
                <a:latin typeface="Times New Roman" panose="02020603050405020304" pitchFamily="18" charset="0"/>
                <a:cs typeface="Times New Roman" panose="02020603050405020304" pitchFamily="18" charset="0"/>
              </a:rPr>
              <a:t>Our Programs (6)</a:t>
            </a:r>
          </a:p>
          <a:p>
            <a:pPr marL="285750" indent="-285750">
              <a:buFontTx/>
              <a:buChar char="-"/>
            </a:pPr>
            <a:r>
              <a:rPr lang="en-US" sz="3600" dirty="0">
                <a:latin typeface="Times New Roman" panose="02020603050405020304" pitchFamily="18" charset="0"/>
                <a:cs typeface="Times New Roman" panose="02020603050405020304" pitchFamily="18" charset="0"/>
              </a:rPr>
              <a:t>How we market them</a:t>
            </a:r>
          </a:p>
          <a:p>
            <a:pPr marL="285750" indent="-285750">
              <a:buFontTx/>
              <a:buChar char="-"/>
            </a:pPr>
            <a:r>
              <a:rPr lang="en-US" sz="3600" dirty="0">
                <a:latin typeface="Times New Roman" panose="02020603050405020304" pitchFamily="18" charset="0"/>
                <a:cs typeface="Times New Roman" panose="02020603050405020304" pitchFamily="18" charset="0"/>
              </a:rPr>
              <a:t>Roadmap for recruitment</a:t>
            </a:r>
          </a:p>
        </p:txBody>
      </p:sp>
    </p:spTree>
    <p:extLst>
      <p:ext uri="{BB962C8B-B14F-4D97-AF65-F5344CB8AC3E}">
        <p14:creationId xmlns:p14="http://schemas.microsoft.com/office/powerpoint/2010/main" val="286423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6127A-8099-481D-9DBD-C89BBC30C914}"/>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sz="4400" b="1" dirty="0">
                <a:solidFill>
                  <a:schemeClr val="bg1"/>
                </a:solidFill>
              </a:rPr>
              <a:t>Promoting the “Big 3” - Roadmap</a:t>
            </a:r>
          </a:p>
        </p:txBody>
      </p:sp>
      <p:sp>
        <p:nvSpPr>
          <p:cNvPr id="4" name="Text Placeholder 3">
            <a:extLst>
              <a:ext uri="{FF2B5EF4-FFF2-40B4-BE49-F238E27FC236}">
                <a16:creationId xmlns:a16="http://schemas.microsoft.com/office/drawing/2014/main" id="{AC1D9542-F605-46B2-9535-3C5387FCC103}"/>
              </a:ext>
            </a:extLst>
          </p:cNvPr>
          <p:cNvSpPr>
            <a:spLocks noGrp="1"/>
          </p:cNvSpPr>
          <p:nvPr>
            <p:ph type="body" sz="half" idx="2"/>
          </p:nvPr>
        </p:nvSpPr>
        <p:spPr>
          <a:xfrm>
            <a:off x="841247" y="2276856"/>
            <a:ext cx="5037039" cy="4280698"/>
          </a:xfrm>
        </p:spPr>
        <p:txBody>
          <a:bodyPr vert="horz" lIns="91440" tIns="45720" rIns="91440" bIns="45720" rtlCol="0" anchor="ctr">
            <a:noAutofit/>
          </a:bodyPr>
          <a:lstStyle/>
          <a:p>
            <a:pPr marL="285750"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How to talk to Students/Parents</a:t>
            </a:r>
          </a:p>
          <a:p>
            <a:pPr marL="285750"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Schools</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Explain who we are/why we offer these programs</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What your Post does for the community</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Explain Americanism/how our programs encourage learning</a:t>
            </a:r>
          </a:p>
          <a:p>
            <a:pPr marL="285750"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PTA</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Same plan as above, and:</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Scholarship dollars for their children</a:t>
            </a:r>
          </a:p>
          <a:p>
            <a:pPr marL="285750"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Community Groups</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Scout Troops</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4-H Groups</a:t>
            </a:r>
          </a:p>
          <a:p>
            <a:pPr marL="285750"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Home School Associations/Groups</a:t>
            </a:r>
          </a:p>
        </p:txBody>
      </p:sp>
      <p:pic>
        <p:nvPicPr>
          <p:cNvPr id="11" name="Picture Placeholder 5" descr="Graphical user interface, text&#10;&#10;Description automatically generated">
            <a:extLst>
              <a:ext uri="{FF2B5EF4-FFF2-40B4-BE49-F238E27FC236}">
                <a16:creationId xmlns:a16="http://schemas.microsoft.com/office/drawing/2014/main" id="{DE09FF4B-A722-4BC4-A24D-AA8E2DCAFB5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652" r="652"/>
          <a:stretch/>
        </p:blipFill>
        <p:spPr>
          <a:xfrm>
            <a:off x="6403137" y="2211542"/>
            <a:ext cx="5421286" cy="4280697"/>
          </a:xfrm>
          <a:prstGeom prst="rect">
            <a:avLst/>
          </a:prstGeom>
        </p:spPr>
      </p:pic>
    </p:spTree>
    <p:extLst>
      <p:ext uri="{BB962C8B-B14F-4D97-AF65-F5344CB8AC3E}">
        <p14:creationId xmlns:p14="http://schemas.microsoft.com/office/powerpoint/2010/main" val="140665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6127A-8099-481D-9DBD-C89BBC30C914}"/>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sz="4400" b="1" dirty="0">
                <a:solidFill>
                  <a:schemeClr val="bg1"/>
                </a:solidFill>
              </a:rPr>
              <a:t>Promoting the “Big 3” - Roadmap</a:t>
            </a:r>
          </a:p>
        </p:txBody>
      </p:sp>
      <p:sp>
        <p:nvSpPr>
          <p:cNvPr id="4" name="Text Placeholder 3">
            <a:extLst>
              <a:ext uri="{FF2B5EF4-FFF2-40B4-BE49-F238E27FC236}">
                <a16:creationId xmlns:a16="http://schemas.microsoft.com/office/drawing/2014/main" id="{AC1D9542-F605-46B2-9535-3C5387FCC103}"/>
              </a:ext>
            </a:extLst>
          </p:cNvPr>
          <p:cNvSpPr>
            <a:spLocks noGrp="1"/>
          </p:cNvSpPr>
          <p:nvPr>
            <p:ph type="body" sz="half" idx="2"/>
          </p:nvPr>
        </p:nvSpPr>
        <p:spPr>
          <a:xfrm>
            <a:off x="731521" y="2194560"/>
            <a:ext cx="5146766" cy="4362994"/>
          </a:xfrm>
        </p:spPr>
        <p:txBody>
          <a:bodyPr vert="horz" lIns="91440" tIns="45720" rIns="91440" bIns="45720" rtlCol="0" anchor="ctr">
            <a:noAutofit/>
          </a:bodyPr>
          <a:lstStyle/>
          <a:p>
            <a:pPr marL="285750"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How to “seal the deal”</a:t>
            </a:r>
          </a:p>
          <a:p>
            <a:pPr marL="285750" indent="-2286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Oratorical Scholarships – Show them the numbers $$</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Post level/District Level?</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Department Level – up to $1,000</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National Level – up to $25,000+</a:t>
            </a:r>
          </a:p>
          <a:p>
            <a:pPr marL="285750" indent="-2286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Boys State</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Post Level scholarship?</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Samsung Scholarship – up to $10,000</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University/Trade School scholarship eligibility</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Military Academy application points</a:t>
            </a:r>
          </a:p>
          <a:p>
            <a:pPr marL="285750"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Youth Trooper Academy</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2 $500 scholarships available</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“Shoe in the door” to SDHP Trooper academy</a:t>
            </a:r>
          </a:p>
        </p:txBody>
      </p:sp>
      <p:pic>
        <p:nvPicPr>
          <p:cNvPr id="11" name="Picture Placeholder 5" descr="Graphical user interface, text&#10;&#10;Description automatically generated">
            <a:extLst>
              <a:ext uri="{FF2B5EF4-FFF2-40B4-BE49-F238E27FC236}">
                <a16:creationId xmlns:a16="http://schemas.microsoft.com/office/drawing/2014/main" id="{DE09FF4B-A722-4BC4-A24D-AA8E2DCAFB5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652" r="652"/>
          <a:stretch/>
        </p:blipFill>
        <p:spPr>
          <a:xfrm>
            <a:off x="6313716" y="2276856"/>
            <a:ext cx="5284286" cy="4172520"/>
          </a:xfrm>
          <a:prstGeom prst="rect">
            <a:avLst/>
          </a:prstGeom>
        </p:spPr>
      </p:pic>
    </p:spTree>
    <p:extLst>
      <p:ext uri="{BB962C8B-B14F-4D97-AF65-F5344CB8AC3E}">
        <p14:creationId xmlns:p14="http://schemas.microsoft.com/office/powerpoint/2010/main" val="76152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4A1D6-BD64-4C37-BC2D-949B6CFB4F36}"/>
              </a:ext>
            </a:extLst>
          </p:cNvPr>
          <p:cNvSpPr>
            <a:spLocks noGrp="1"/>
          </p:cNvSpPr>
          <p:nvPr>
            <p:ph type="title"/>
          </p:nvPr>
        </p:nvSpPr>
        <p:spPr>
          <a:xfrm>
            <a:off x="5297762" y="329184"/>
            <a:ext cx="6251110" cy="1783080"/>
          </a:xfrm>
        </p:spPr>
        <p:txBody>
          <a:bodyPr anchor="b">
            <a:normAutofit/>
          </a:bodyPr>
          <a:lstStyle/>
          <a:p>
            <a:pPr algn="ctr"/>
            <a:r>
              <a:rPr lang="en-US" sz="5400" b="1" dirty="0">
                <a:latin typeface="Times New Roman" panose="02020603050405020304" pitchFamily="18" charset="0"/>
                <a:cs typeface="Times New Roman" panose="02020603050405020304" pitchFamily="18" charset="0"/>
              </a:rPr>
              <a:t>Conclusion</a:t>
            </a:r>
          </a:p>
        </p:txBody>
      </p:sp>
      <p:pic>
        <p:nvPicPr>
          <p:cNvPr id="5" name="Picture 4" descr="A picture containing text, flag&#10;&#10;Description automatically generated">
            <a:extLst>
              <a:ext uri="{FF2B5EF4-FFF2-40B4-BE49-F238E27FC236}">
                <a16:creationId xmlns:a16="http://schemas.microsoft.com/office/drawing/2014/main" id="{AC6F2120-DE65-4FA5-B566-6E005FE8F556}"/>
              </a:ext>
            </a:extLst>
          </p:cNvPr>
          <p:cNvPicPr>
            <a:picLocks noChangeAspect="1"/>
          </p:cNvPicPr>
          <p:nvPr/>
        </p:nvPicPr>
        <p:blipFill rotWithShape="1">
          <a:blip r:embed="rId2">
            <a:extLst>
              <a:ext uri="{28A0092B-C50C-407E-A947-70E740481C1C}">
                <a14:useLocalDpi xmlns:a14="http://schemas.microsoft.com/office/drawing/2010/main" val="0"/>
              </a:ext>
            </a:extLst>
          </a:blip>
          <a:srcRect l="4598" r="108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57BFD8-9DE0-4C65-8E36-91B5BF54E661}"/>
              </a:ext>
            </a:extLst>
          </p:cNvPr>
          <p:cNvSpPr>
            <a:spLocks noGrp="1"/>
          </p:cNvSpPr>
          <p:nvPr>
            <p:ph idx="1"/>
          </p:nvPr>
        </p:nvSpPr>
        <p:spPr>
          <a:xfrm>
            <a:off x="5297762" y="2706624"/>
            <a:ext cx="6251110" cy="3597510"/>
          </a:xfrm>
        </p:spPr>
        <p:txBody>
          <a:bodyPr>
            <a:normAutofit fontScale="92500" lnSpcReduction="10000"/>
          </a:bodyPr>
          <a:lstStyle/>
          <a:p>
            <a:r>
              <a:rPr lang="en-US" sz="2200" b="1" dirty="0">
                <a:latin typeface="Times New Roman" panose="02020603050405020304" pitchFamily="18" charset="0"/>
                <a:cs typeface="Times New Roman" panose="02020603050405020304" pitchFamily="18" charset="0"/>
              </a:rPr>
              <a:t>Thank you </a:t>
            </a:r>
            <a:r>
              <a:rPr lang="en-US" sz="2200" dirty="0">
                <a:latin typeface="Times New Roman" panose="02020603050405020304" pitchFamily="18" charset="0"/>
                <a:cs typeface="Times New Roman" panose="02020603050405020304" pitchFamily="18" charset="0"/>
              </a:rPr>
              <a:t>for being your Post/District Americanism Officer!  </a:t>
            </a:r>
          </a:p>
          <a:p>
            <a:pPr lvl="1"/>
            <a:r>
              <a:rPr lang="en-US" sz="1600" dirty="0">
                <a:latin typeface="Times New Roman" panose="02020603050405020304" pitchFamily="18" charset="0"/>
                <a:cs typeface="Times New Roman" panose="02020603050405020304" pitchFamily="18" charset="0"/>
              </a:rPr>
              <a:t>I hope this briefing has helped you to understand the Americanism Programs and how you can explain them to your communities.</a:t>
            </a:r>
          </a:p>
          <a:p>
            <a:r>
              <a:rPr lang="en-US" sz="2200" b="1" dirty="0">
                <a:latin typeface="Times New Roman" panose="02020603050405020304" pitchFamily="18" charset="0"/>
                <a:cs typeface="Times New Roman" panose="02020603050405020304" pitchFamily="18" charset="0"/>
              </a:rPr>
              <a:t>Where to find our products</a:t>
            </a:r>
            <a:r>
              <a:rPr lang="en-US" sz="20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Marketing tools are available online and sent out periodically “hardcopy” to the Posts.</a:t>
            </a:r>
          </a:p>
          <a:p>
            <a:pPr lvl="1"/>
            <a:r>
              <a:rPr lang="en-US" sz="2000" dirty="0">
                <a:latin typeface="Times New Roman" panose="02020603050405020304" pitchFamily="18" charset="0"/>
                <a:cs typeface="Times New Roman" panose="02020603050405020304" pitchFamily="18" charset="0"/>
                <a:hlinkClick r:id="rId3"/>
              </a:rPr>
              <a:t>https://www.sdlegion.org/</a:t>
            </a:r>
            <a:r>
              <a:rPr lang="en-US" sz="2000" dirty="0">
                <a:latin typeface="Times New Roman" panose="02020603050405020304" pitchFamily="18" charset="0"/>
                <a:cs typeface="Times New Roman" panose="02020603050405020304" pitchFamily="18" charset="0"/>
              </a:rPr>
              <a:t> - then Programs</a:t>
            </a:r>
          </a:p>
          <a:p>
            <a:r>
              <a:rPr lang="en-US" sz="2200" b="1" dirty="0">
                <a:latin typeface="Times New Roman" panose="02020603050405020304" pitchFamily="18" charset="0"/>
                <a:cs typeface="Times New Roman" panose="02020603050405020304" pitchFamily="18" charset="0"/>
              </a:rPr>
              <a:t>Post Americanism Reports, How-to, and Report Example </a:t>
            </a:r>
            <a:r>
              <a:rPr lang="en-US" sz="2200" dirty="0">
                <a:latin typeface="Times New Roman" panose="02020603050405020304" pitchFamily="18" charset="0"/>
                <a:cs typeface="Times New Roman" panose="02020603050405020304" pitchFamily="18" charset="0"/>
              </a:rPr>
              <a:t>can all be found at this address:</a:t>
            </a:r>
          </a:p>
          <a:p>
            <a:pPr lvl="1"/>
            <a:r>
              <a:rPr lang="en-US" sz="2000" dirty="0">
                <a:latin typeface="Times New Roman" panose="02020603050405020304" pitchFamily="18" charset="0"/>
                <a:cs typeface="Times New Roman" panose="02020603050405020304" pitchFamily="18" charset="0"/>
                <a:hlinkClick r:id="rId4"/>
              </a:rPr>
              <a:t>https://www.sdlegion.org/post-adjutant-manual-forms/</a:t>
            </a:r>
            <a:endParaRPr lang="en-US" sz="2000" dirty="0">
              <a:latin typeface="Times New Roman" panose="02020603050405020304" pitchFamily="18" charset="0"/>
              <a:cs typeface="Times New Roman" panose="02020603050405020304" pitchFamily="18" charset="0"/>
            </a:endParaRPr>
          </a:p>
          <a:p>
            <a:pPr marL="457200" lvl="1" indent="0">
              <a:buNone/>
            </a:pPr>
            <a:r>
              <a:rPr lang="en-US" sz="2000" dirty="0">
                <a:latin typeface="Times New Roman" panose="02020603050405020304" pitchFamily="18" charset="0"/>
                <a:cs typeface="Times New Roman" panose="02020603050405020304" pitchFamily="18" charset="0"/>
              </a:rPr>
              <a:t> </a:t>
            </a:r>
          </a:p>
          <a:p>
            <a:pPr lvl="1"/>
            <a:endParaRPr lang="en-US" sz="2000" dirty="0"/>
          </a:p>
          <a:p>
            <a:endParaRPr lang="en-US" sz="2000" dirty="0"/>
          </a:p>
        </p:txBody>
      </p:sp>
    </p:spTree>
    <p:extLst>
      <p:ext uri="{BB962C8B-B14F-4D97-AF65-F5344CB8AC3E}">
        <p14:creationId xmlns:p14="http://schemas.microsoft.com/office/powerpoint/2010/main" val="1139048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209758-3748-49B3-9310-1BA2BB42722C}"/>
              </a:ext>
            </a:extLst>
          </p:cNvPr>
          <p:cNvSpPr>
            <a:spLocks noGrp="1"/>
          </p:cNvSpPr>
          <p:nvPr>
            <p:ph type="title"/>
          </p:nvPr>
        </p:nvSpPr>
        <p:spPr>
          <a:xfrm>
            <a:off x="838200" y="365760"/>
            <a:ext cx="10515600" cy="1325563"/>
          </a:xfrm>
        </p:spPr>
        <p:txBody>
          <a:bodyPr>
            <a:normAutofit/>
          </a:bodyPr>
          <a:lstStyle/>
          <a:p>
            <a:r>
              <a:rPr lang="en-US" b="1" dirty="0">
                <a:solidFill>
                  <a:schemeClr val="bg1"/>
                </a:solidFill>
              </a:rPr>
              <a:t>Oratorical Scholarship Program</a:t>
            </a:r>
          </a:p>
        </p:txBody>
      </p:sp>
      <p:sp>
        <p:nvSpPr>
          <p:cNvPr id="3" name="Content Placeholder 2">
            <a:extLst>
              <a:ext uri="{FF2B5EF4-FFF2-40B4-BE49-F238E27FC236}">
                <a16:creationId xmlns:a16="http://schemas.microsoft.com/office/drawing/2014/main" id="{E7ED0670-36ED-43A3-A9E3-CCC9F4100B1D}"/>
              </a:ext>
            </a:extLst>
          </p:cNvPr>
          <p:cNvSpPr>
            <a:spLocks noGrp="1"/>
          </p:cNvSpPr>
          <p:nvPr>
            <p:ph idx="1"/>
          </p:nvPr>
        </p:nvSpPr>
        <p:spPr>
          <a:xfrm>
            <a:off x="841248" y="2276857"/>
            <a:ext cx="5015484" cy="3900106"/>
          </a:xfrm>
        </p:spPr>
        <p:txBody>
          <a:bodyPr anchor="ctr">
            <a:noAutofit/>
          </a:bodyPr>
          <a:lstStyle/>
          <a:p>
            <a:r>
              <a:rPr lang="en-US" sz="2000" b="1" dirty="0">
                <a:latin typeface="Times New Roman" panose="02020603050405020304" pitchFamily="18" charset="0"/>
                <a:cs typeface="Times New Roman" panose="02020603050405020304" pitchFamily="18" charset="0"/>
              </a:rPr>
              <a:t>What is it?</a:t>
            </a:r>
          </a:p>
          <a:p>
            <a:pPr lvl="1"/>
            <a:r>
              <a:rPr lang="en-US" sz="1600" b="1" dirty="0">
                <a:latin typeface="Times New Roman" panose="02020603050405020304" pitchFamily="18" charset="0"/>
                <a:cs typeface="Times New Roman" panose="02020603050405020304" pitchFamily="18" charset="0"/>
              </a:rPr>
              <a:t>U.S. Constitutional Speech Contest</a:t>
            </a:r>
          </a:p>
          <a:p>
            <a:pPr lvl="2"/>
            <a:r>
              <a:rPr lang="en-US" sz="1600" b="1" dirty="0">
                <a:latin typeface="Times New Roman" panose="02020603050405020304" pitchFamily="18" charset="0"/>
                <a:cs typeface="Times New Roman" panose="02020603050405020304" pitchFamily="18" charset="0"/>
              </a:rPr>
              <a:t>Helps youth explore what it means to be an American</a:t>
            </a:r>
          </a:p>
          <a:p>
            <a:pPr lvl="1"/>
            <a:r>
              <a:rPr lang="en-US" sz="1600" b="1" dirty="0">
                <a:latin typeface="Times New Roman" panose="02020603050405020304" pitchFamily="18" charset="0"/>
                <a:cs typeface="Times New Roman" panose="02020603050405020304" pitchFamily="18" charset="0"/>
              </a:rPr>
              <a:t>Who’s eligible: H.S. freshmen – Seniors are eligible</a:t>
            </a:r>
          </a:p>
          <a:p>
            <a:pPr lvl="2"/>
            <a:r>
              <a:rPr lang="en-US" sz="1600" b="1" dirty="0">
                <a:latin typeface="Times New Roman" panose="02020603050405020304" pitchFamily="18" charset="0"/>
                <a:cs typeface="Times New Roman" panose="02020603050405020304" pitchFamily="18" charset="0"/>
              </a:rPr>
              <a:t>Contests at Post/District/State level</a:t>
            </a:r>
          </a:p>
          <a:p>
            <a:r>
              <a:rPr lang="en-US" sz="2000" b="1" dirty="0">
                <a:latin typeface="Times New Roman" panose="02020603050405020304" pitchFamily="18" charset="0"/>
                <a:cs typeface="Times New Roman" panose="02020603050405020304" pitchFamily="18" charset="0"/>
              </a:rPr>
              <a:t>How it works</a:t>
            </a:r>
          </a:p>
          <a:p>
            <a:pPr lvl="1"/>
            <a:r>
              <a:rPr lang="en-US" sz="1600" b="1" dirty="0">
                <a:latin typeface="Times New Roman" panose="02020603050405020304" pitchFamily="18" charset="0"/>
                <a:cs typeface="Times New Roman" panose="02020603050405020304" pitchFamily="18" charset="0"/>
              </a:rPr>
              <a:t>Participants give 2 speeches</a:t>
            </a:r>
          </a:p>
          <a:p>
            <a:pPr lvl="2"/>
            <a:r>
              <a:rPr lang="en-US" sz="1600" b="1" dirty="0">
                <a:latin typeface="Times New Roman" panose="02020603050405020304" pitchFamily="18" charset="0"/>
                <a:cs typeface="Times New Roman" panose="02020603050405020304" pitchFamily="18" charset="0"/>
              </a:rPr>
              <a:t>Prepared speech: 8-10 minutes</a:t>
            </a:r>
          </a:p>
          <a:p>
            <a:pPr lvl="2"/>
            <a:r>
              <a:rPr lang="en-US" sz="1600" b="1" dirty="0">
                <a:latin typeface="Times New Roman" panose="02020603050405020304" pitchFamily="18" charset="0"/>
                <a:cs typeface="Times New Roman" panose="02020603050405020304" pitchFamily="18" charset="0"/>
              </a:rPr>
              <a:t>Assigned topic speech: 3-5 minutes</a:t>
            </a:r>
          </a:p>
          <a:p>
            <a:r>
              <a:rPr lang="en-US" sz="2000" b="1" dirty="0">
                <a:latin typeface="Times New Roman" panose="02020603050405020304" pitchFamily="18" charset="0"/>
                <a:cs typeface="Times New Roman" panose="02020603050405020304" pitchFamily="18" charset="0"/>
              </a:rPr>
              <a:t>How to recruit participants</a:t>
            </a:r>
          </a:p>
          <a:p>
            <a:pPr lvl="1"/>
            <a:r>
              <a:rPr lang="en-US" sz="1600" b="1" dirty="0">
                <a:latin typeface="Times New Roman" panose="02020603050405020304" pitchFamily="18" charset="0"/>
                <a:cs typeface="Times New Roman" panose="02020603050405020304" pitchFamily="18" charset="0"/>
              </a:rPr>
              <a:t>Talk about scholarship opportunities</a:t>
            </a:r>
          </a:p>
          <a:p>
            <a:pPr lvl="2"/>
            <a:r>
              <a:rPr lang="en-US" sz="1600" b="1" dirty="0">
                <a:latin typeface="Times New Roman" panose="02020603050405020304" pitchFamily="18" charset="0"/>
                <a:cs typeface="Times New Roman" panose="02020603050405020304" pitchFamily="18" charset="0"/>
              </a:rPr>
              <a:t>Post/District/Department/National</a:t>
            </a:r>
          </a:p>
          <a:p>
            <a:pPr lvl="2"/>
            <a:r>
              <a:rPr lang="en-US" sz="1600" b="1" dirty="0">
                <a:latin typeface="Times New Roman" panose="02020603050405020304" pitchFamily="18" charset="0"/>
                <a:cs typeface="Times New Roman" panose="02020603050405020304" pitchFamily="18" charset="0"/>
              </a:rPr>
              <a:t>Up to $25,000+ available</a:t>
            </a:r>
          </a:p>
        </p:txBody>
      </p:sp>
      <p:pic>
        <p:nvPicPr>
          <p:cNvPr id="5" name="Picture 4" descr="A person standing in front of a chalkboard&#10;&#10;Description automatically generated with medium confidence">
            <a:extLst>
              <a:ext uri="{FF2B5EF4-FFF2-40B4-BE49-F238E27FC236}">
                <a16:creationId xmlns:a16="http://schemas.microsoft.com/office/drawing/2014/main" id="{38560ECE-6E72-4969-B67A-E9A3275C615B}"/>
              </a:ext>
            </a:extLst>
          </p:cNvPr>
          <p:cNvPicPr>
            <a:picLocks noChangeAspect="1"/>
          </p:cNvPicPr>
          <p:nvPr/>
        </p:nvPicPr>
        <p:blipFill rotWithShape="1">
          <a:blip r:embed="rId3">
            <a:extLst>
              <a:ext uri="{28A0092B-C50C-407E-A947-70E740481C1C}">
                <a14:useLocalDpi xmlns:a14="http://schemas.microsoft.com/office/drawing/2010/main" val="0"/>
              </a:ext>
            </a:extLst>
          </a:blip>
          <a:srcRect t="27111" r="-1" b="35952"/>
          <a:stretch/>
        </p:blipFill>
        <p:spPr>
          <a:xfrm>
            <a:off x="6462138" y="2276856"/>
            <a:ext cx="5111909" cy="3975087"/>
          </a:xfrm>
          <a:prstGeom prst="rect">
            <a:avLst/>
          </a:prstGeom>
        </p:spPr>
      </p:pic>
    </p:spTree>
    <p:extLst>
      <p:ext uri="{BB962C8B-B14F-4D97-AF65-F5344CB8AC3E}">
        <p14:creationId xmlns:p14="http://schemas.microsoft.com/office/powerpoint/2010/main" val="387236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EB4FD-21D9-445E-AAAB-670748A59619}"/>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a:solidFill>
                  <a:schemeClr val="bg1"/>
                </a:solidFill>
              </a:rPr>
              <a:t>Boys State</a:t>
            </a:r>
          </a:p>
        </p:txBody>
      </p:sp>
      <p:sp>
        <p:nvSpPr>
          <p:cNvPr id="7" name="TextBox 6">
            <a:extLst>
              <a:ext uri="{FF2B5EF4-FFF2-40B4-BE49-F238E27FC236}">
                <a16:creationId xmlns:a16="http://schemas.microsoft.com/office/drawing/2014/main" id="{B6ED0458-900F-4DD0-A2C1-7F2F48199568}"/>
              </a:ext>
            </a:extLst>
          </p:cNvPr>
          <p:cNvSpPr txBox="1"/>
          <p:nvPr/>
        </p:nvSpPr>
        <p:spPr>
          <a:xfrm>
            <a:off x="733969" y="2198479"/>
            <a:ext cx="5980340" cy="4215383"/>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What is it?</a:t>
            </a:r>
          </a:p>
          <a:p>
            <a:pPr lvl="1" indent="-228600">
              <a:lnSpc>
                <a:spcPct val="90000"/>
              </a:lnSpc>
              <a:spcAft>
                <a:spcPts val="600"/>
              </a:spcAft>
              <a:buFont typeface="Arial" panose="020B0604020202020204" pitchFamily="34" charset="0"/>
              <a:buChar char="•"/>
            </a:pPr>
            <a:r>
              <a:rPr lang="en-US" sz="1600" i="0" dirty="0">
                <a:effectLst/>
                <a:latin typeface="Times New Roman" panose="02020603050405020304" pitchFamily="18" charset="0"/>
                <a:cs typeface="Times New Roman" panose="02020603050405020304" pitchFamily="18" charset="0"/>
              </a:rPr>
              <a:t>Premier summer program (5 days long) for teaching the SD system of government.</a:t>
            </a:r>
          </a:p>
          <a:p>
            <a:pPr lvl="1" indent="-228600">
              <a:lnSpc>
                <a:spcPct val="90000"/>
              </a:lnSpc>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Who’s eligible? </a:t>
            </a:r>
            <a:r>
              <a:rPr lang="en-US" sz="1600" i="0" dirty="0">
                <a:effectLst/>
                <a:latin typeface="Times New Roman" panose="02020603050405020304" pitchFamily="18" charset="0"/>
                <a:cs typeface="Times New Roman" panose="02020603050405020304" pitchFamily="18" charset="0"/>
              </a:rPr>
              <a:t>South Dakota residents who are a </a:t>
            </a:r>
            <a:r>
              <a:rPr lang="en-US" sz="1600" b="1" i="1" dirty="0">
                <a:effectLst/>
                <a:latin typeface="Times New Roman" panose="02020603050405020304" pitchFamily="18" charset="0"/>
                <a:cs typeface="Times New Roman" panose="02020603050405020304" pitchFamily="18" charset="0"/>
              </a:rPr>
              <a:t>Junior or Senior in 2021.</a:t>
            </a:r>
            <a:endParaRPr lang="en-US" sz="1600" b="1"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How it works:</a:t>
            </a:r>
          </a:p>
          <a:p>
            <a:pPr marL="742950" lvl="1" indent="-228600">
              <a:lnSpc>
                <a:spcPct val="90000"/>
              </a:lnSpc>
              <a:spcAft>
                <a:spcPts val="600"/>
              </a:spcAft>
              <a:buFont typeface="Arial" panose="020B0604020202020204" pitchFamily="34" charset="0"/>
              <a:buChar char="•"/>
            </a:pPr>
            <a:r>
              <a:rPr lang="en-US" sz="1600" i="0" dirty="0">
                <a:effectLst/>
                <a:latin typeface="Times New Roman" panose="02020603050405020304" pitchFamily="18" charset="0"/>
                <a:cs typeface="Times New Roman" panose="02020603050405020304" pitchFamily="18" charset="0"/>
              </a:rPr>
              <a:t>Participants (citizens) elect city, county and state governments, including electing a governor, legislature, and Supreme Court.  </a:t>
            </a:r>
          </a:p>
          <a:p>
            <a:pPr marL="742950" lvl="1" indent="-228600">
              <a:lnSpc>
                <a:spcPct val="90000"/>
              </a:lnSpc>
              <a:spcAft>
                <a:spcPts val="600"/>
              </a:spcAft>
              <a:buFont typeface="Arial" panose="020B0604020202020204" pitchFamily="34" charset="0"/>
              <a:buChar char="•"/>
            </a:pPr>
            <a:r>
              <a:rPr lang="en-US" sz="1600" i="0" dirty="0">
                <a:effectLst/>
                <a:latin typeface="Times New Roman" panose="02020603050405020304" pitchFamily="18" charset="0"/>
                <a:cs typeface="Times New Roman" panose="02020603050405020304" pitchFamily="18" charset="0"/>
              </a:rPr>
              <a:t>Citizens assume the roles associated with the government positions elected to and operate each level of government.</a:t>
            </a:r>
            <a:endParaRPr lang="en-US" sz="1600"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How to recruit participants:</a:t>
            </a:r>
          </a:p>
          <a:p>
            <a:pPr marL="742950" lvl="1"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Present information to H.S. Principles/ Counselors/Scout Leaders/PTA/Post members</a:t>
            </a:r>
          </a:p>
          <a:p>
            <a:pPr marL="742950" lvl="1"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Scholarships offered at Boys State and from Universities/Trade schools.</a:t>
            </a:r>
          </a:p>
        </p:txBody>
      </p:sp>
      <p:pic>
        <p:nvPicPr>
          <p:cNvPr id="5" name="Content Placeholder 4" descr="Logo, company name&#10;&#10;Description automatically generated">
            <a:extLst>
              <a:ext uri="{FF2B5EF4-FFF2-40B4-BE49-F238E27FC236}">
                <a16:creationId xmlns:a16="http://schemas.microsoft.com/office/drawing/2014/main" id="{F1574E99-D952-467C-A879-32B957DFED2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226" r="2" b="11015"/>
          <a:stretch/>
        </p:blipFill>
        <p:spPr>
          <a:xfrm>
            <a:off x="6988144" y="2276857"/>
            <a:ext cx="4362610" cy="3392423"/>
          </a:xfrm>
          <a:prstGeom prst="rect">
            <a:avLst/>
          </a:prstGeom>
        </p:spPr>
      </p:pic>
    </p:spTree>
    <p:extLst>
      <p:ext uri="{BB962C8B-B14F-4D97-AF65-F5344CB8AC3E}">
        <p14:creationId xmlns:p14="http://schemas.microsoft.com/office/powerpoint/2010/main" val="1110069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36262-3954-4852-9F63-067EC0C197DC}"/>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a:solidFill>
                  <a:schemeClr val="bg1"/>
                </a:solidFill>
              </a:rPr>
              <a:t>Youth Trooper Academy (YTA)</a:t>
            </a:r>
          </a:p>
        </p:txBody>
      </p:sp>
      <p:sp>
        <p:nvSpPr>
          <p:cNvPr id="6" name="TextBox 5">
            <a:extLst>
              <a:ext uri="{FF2B5EF4-FFF2-40B4-BE49-F238E27FC236}">
                <a16:creationId xmlns:a16="http://schemas.microsoft.com/office/drawing/2014/main" id="{8E30D8BC-38DB-4A80-B958-D92768B0B281}"/>
              </a:ext>
            </a:extLst>
          </p:cNvPr>
          <p:cNvSpPr txBox="1"/>
          <p:nvPr/>
        </p:nvSpPr>
        <p:spPr>
          <a:xfrm>
            <a:off x="841248" y="2276856"/>
            <a:ext cx="5756322" cy="4215383"/>
          </a:xfrm>
          <a:prstGeom prst="rect">
            <a:avLst/>
          </a:prstGeom>
        </p:spPr>
        <p:txBody>
          <a:bodyPr vert="horz" lIns="91440" tIns="45720" rIns="91440" bIns="45720" rtlCol="0" anchor="ctr">
            <a:normAutofit fontScale="85000" lnSpcReduction="10000"/>
          </a:bodyPr>
          <a:lstStyle/>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What is it?</a:t>
            </a:r>
          </a:p>
          <a:p>
            <a:pPr marL="742950" lvl="1" indent="-228600">
              <a:lnSpc>
                <a:spcPct val="90000"/>
              </a:lnSpc>
              <a:spcAft>
                <a:spcPts val="600"/>
              </a:spcAft>
              <a:buFont typeface="Arial" panose="020B0604020202020204" pitchFamily="34" charset="0"/>
              <a:buChar char="•"/>
            </a:pPr>
            <a:r>
              <a:rPr lang="en-US" sz="1900" b="1" dirty="0">
                <a:latin typeface="Times New Roman" panose="02020603050405020304" pitchFamily="18" charset="0"/>
                <a:cs typeface="Times New Roman" panose="02020603050405020304" pitchFamily="18" charset="0"/>
              </a:rPr>
              <a:t>Residential Learning experience for young adults.</a:t>
            </a:r>
          </a:p>
          <a:p>
            <a:pPr marL="1200150" lvl="2"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to increase their understanding of the job of a state trooper. Develop better relationships between SD youth and the HP.</a:t>
            </a:r>
          </a:p>
          <a:p>
            <a:pPr marL="742950" lvl="1" indent="-228600">
              <a:lnSpc>
                <a:spcPct val="90000"/>
              </a:lnSpc>
              <a:spcAft>
                <a:spcPts val="600"/>
              </a:spcAft>
              <a:buFont typeface="Arial" panose="020B0604020202020204" pitchFamily="34" charset="0"/>
              <a:buChar char="•"/>
            </a:pPr>
            <a:r>
              <a:rPr lang="en-US" sz="1900" b="1" dirty="0">
                <a:latin typeface="Times New Roman" panose="02020603050405020304" pitchFamily="18" charset="0"/>
                <a:cs typeface="Times New Roman" panose="02020603050405020304" pitchFamily="18" charset="0"/>
              </a:rPr>
              <a:t>Who’s eligible</a:t>
            </a:r>
            <a:r>
              <a:rPr lang="en-US" sz="1900" dirty="0">
                <a:latin typeface="Times New Roman" panose="02020603050405020304" pitchFamily="18" charset="0"/>
                <a:cs typeface="Times New Roman" panose="02020603050405020304" pitchFamily="18" charset="0"/>
              </a:rPr>
              <a:t>? </a:t>
            </a:r>
          </a:p>
          <a:p>
            <a:pPr marL="1200150" lvl="2" indent="-228600">
              <a:lnSpc>
                <a:spcPct val="90000"/>
              </a:lnSpc>
              <a:spcAft>
                <a:spcPts val="600"/>
              </a:spcAft>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Young adults who are entering their senior year of H.S. or have just graduated H.S. Only 24 slots available state-wide.</a:t>
            </a:r>
            <a:endParaRPr lang="en-US" sz="1600"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How it works:</a:t>
            </a:r>
          </a:p>
          <a:p>
            <a:pPr marL="742950" lvl="1"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YTA provides an intensive weeklong experience at the S.D. Law Enforcement Training Center in Pierre, SD</a:t>
            </a:r>
            <a:r>
              <a:rPr lang="en-US" sz="1900" dirty="0">
                <a:latin typeface="Times New Roman" panose="02020603050405020304" pitchFamily="18" charset="0"/>
                <a:cs typeface="Times New Roman" panose="02020603050405020304" pitchFamily="18" charset="0"/>
              </a:rPr>
              <a:t>. </a:t>
            </a:r>
          </a:p>
          <a:p>
            <a:pPr marL="742950" lvl="1"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Veteran Troopers provide mentorship and hands-on training in multiple areas of law enforcement.</a:t>
            </a:r>
            <a:endParaRPr lang="en-US" sz="1600" b="1"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How to recruit participants:</a:t>
            </a:r>
          </a:p>
          <a:p>
            <a:pPr marL="742950" lvl="1" indent="-2286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Work with SDHP officers in the H.S’s</a:t>
            </a:r>
          </a:p>
          <a:p>
            <a:pPr marL="742950" lvl="1" indent="-2286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Present information to H.S. Principles/ Counselors/Scout Leaders/PTA/Post members</a:t>
            </a:r>
          </a:p>
          <a:p>
            <a:pPr marL="742950" lvl="1" indent="-2286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Scholarships: Compete for two $500 scholarships</a:t>
            </a:r>
          </a:p>
        </p:txBody>
      </p:sp>
      <p:pic>
        <p:nvPicPr>
          <p:cNvPr id="5" name="Content Placeholder 4" descr="A picture containing text&#10;&#10;Description automatically generated">
            <a:extLst>
              <a:ext uri="{FF2B5EF4-FFF2-40B4-BE49-F238E27FC236}">
                <a16:creationId xmlns:a16="http://schemas.microsoft.com/office/drawing/2014/main" id="{5B06D0D9-5685-4ACF-B0D6-781F52AC90D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10320"/>
          <a:stretch/>
        </p:blipFill>
        <p:spPr>
          <a:xfrm>
            <a:off x="7046327" y="2369455"/>
            <a:ext cx="4454897" cy="3464186"/>
          </a:xfrm>
          <a:prstGeom prst="rect">
            <a:avLst/>
          </a:prstGeom>
        </p:spPr>
      </p:pic>
    </p:spTree>
    <p:extLst>
      <p:ext uri="{BB962C8B-B14F-4D97-AF65-F5344CB8AC3E}">
        <p14:creationId xmlns:p14="http://schemas.microsoft.com/office/powerpoint/2010/main" val="44541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36262-3954-4852-9F63-067EC0C197DC}"/>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dirty="0">
                <a:solidFill>
                  <a:schemeClr val="bg1"/>
                </a:solidFill>
              </a:rPr>
              <a:t>American Legion Baseball</a:t>
            </a:r>
          </a:p>
        </p:txBody>
      </p:sp>
      <p:sp>
        <p:nvSpPr>
          <p:cNvPr id="6" name="TextBox 5">
            <a:extLst>
              <a:ext uri="{FF2B5EF4-FFF2-40B4-BE49-F238E27FC236}">
                <a16:creationId xmlns:a16="http://schemas.microsoft.com/office/drawing/2014/main" id="{8E30D8BC-38DB-4A80-B958-D92768B0B281}"/>
              </a:ext>
            </a:extLst>
          </p:cNvPr>
          <p:cNvSpPr txBox="1"/>
          <p:nvPr/>
        </p:nvSpPr>
        <p:spPr>
          <a:xfrm>
            <a:off x="841248" y="2276856"/>
            <a:ext cx="5756322" cy="4215383"/>
          </a:xfrm>
          <a:prstGeom prst="rect">
            <a:avLst/>
          </a:prstGeom>
        </p:spPr>
        <p:txBody>
          <a:bodyPr vert="horz" lIns="91440" tIns="45720" rIns="91440" bIns="45720" rtlCol="0" anchor="ctr">
            <a:normAutofit fontScale="92500" lnSpcReduction="10000"/>
          </a:bodyPr>
          <a:lstStyle/>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What is it?</a:t>
            </a:r>
          </a:p>
          <a:p>
            <a:pPr marL="742950" lvl="1" indent="-2286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American Legion Baseball is the largest organized summer youth program in our state.  </a:t>
            </a:r>
          </a:p>
          <a:p>
            <a:pPr marL="742950" lvl="1" indent="-228600">
              <a:lnSpc>
                <a:spcPct val="90000"/>
              </a:lnSpc>
              <a:spcAft>
                <a:spcPts val="600"/>
              </a:spcAft>
              <a:buFont typeface="Arial" panose="020B0604020202020204" pitchFamily="34" charset="0"/>
              <a:buChar char="•"/>
            </a:pPr>
            <a:r>
              <a:rPr lang="en-US" sz="1900" b="1" dirty="0">
                <a:latin typeface="Times New Roman" panose="02020603050405020304" pitchFamily="18" charset="0"/>
                <a:cs typeface="Times New Roman" panose="02020603050405020304" pitchFamily="18" charset="0"/>
              </a:rPr>
              <a:t>Who is eligible</a:t>
            </a:r>
            <a:r>
              <a:rPr lang="en-US" sz="1900" dirty="0">
                <a:latin typeface="Times New Roman" panose="02020603050405020304" pitchFamily="18" charset="0"/>
                <a:cs typeface="Times New Roman" panose="02020603050405020304" pitchFamily="18" charset="0"/>
              </a:rPr>
              <a:t>? </a:t>
            </a:r>
          </a:p>
          <a:p>
            <a:pPr marL="1200150" lvl="2" indent="-228600">
              <a:lnSpc>
                <a:spcPct val="90000"/>
              </a:lnSpc>
              <a:spcAft>
                <a:spcPts val="600"/>
              </a:spcAft>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Young adults ages 13-19</a:t>
            </a:r>
            <a:endParaRPr lang="en-US" sz="1600"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How it works:</a:t>
            </a:r>
          </a:p>
          <a:p>
            <a:pPr marL="742950" lvl="1"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Registered American Legion baseball teams must be sponsored by an American Legion Post.</a:t>
            </a:r>
          </a:p>
          <a:p>
            <a:pPr marL="742950" lvl="1"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Controlled by SDAL Athletic Commission.</a:t>
            </a:r>
          </a:p>
          <a:p>
            <a:pPr marL="742950" lvl="1"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Guidelines can be found in the South Dakota American Legion Baseball Policy Manual.</a:t>
            </a:r>
          </a:p>
          <a:p>
            <a:pPr marL="742950" lvl="1" indent="-2286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Managed by Parents Organizations.</a:t>
            </a:r>
          </a:p>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How to recruit participants:</a:t>
            </a:r>
          </a:p>
          <a:p>
            <a:pPr marL="742950" lvl="1"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Primarily handled by parent’s organizations and coaches.</a:t>
            </a:r>
          </a:p>
          <a:p>
            <a:pPr marL="742950" lvl="1"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Participants compete for scholarships </a:t>
            </a:r>
          </a:p>
        </p:txBody>
      </p:sp>
      <p:pic>
        <p:nvPicPr>
          <p:cNvPr id="8" name="Content Placeholder 7" descr="A picture containing logo&#10;&#10;Description automatically generated">
            <a:extLst>
              <a:ext uri="{FF2B5EF4-FFF2-40B4-BE49-F238E27FC236}">
                <a16:creationId xmlns:a16="http://schemas.microsoft.com/office/drawing/2014/main" id="{53988B23-792B-4A93-90D9-7B0A1754B5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88072" y="2627436"/>
            <a:ext cx="3466291" cy="3466291"/>
          </a:xfrm>
          <a:prstGeom prst="rect">
            <a:avLst/>
          </a:prstGeom>
        </p:spPr>
      </p:pic>
    </p:spTree>
    <p:extLst>
      <p:ext uri="{BB962C8B-B14F-4D97-AF65-F5344CB8AC3E}">
        <p14:creationId xmlns:p14="http://schemas.microsoft.com/office/powerpoint/2010/main" val="321895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36262-3954-4852-9F63-067EC0C197DC}"/>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dirty="0">
                <a:solidFill>
                  <a:schemeClr val="bg1"/>
                </a:solidFill>
              </a:rPr>
              <a:t>American Legion Junior Shooting Sports</a:t>
            </a:r>
          </a:p>
        </p:txBody>
      </p:sp>
      <p:sp>
        <p:nvSpPr>
          <p:cNvPr id="6" name="TextBox 5">
            <a:extLst>
              <a:ext uri="{FF2B5EF4-FFF2-40B4-BE49-F238E27FC236}">
                <a16:creationId xmlns:a16="http://schemas.microsoft.com/office/drawing/2014/main" id="{8E30D8BC-38DB-4A80-B958-D92768B0B281}"/>
              </a:ext>
            </a:extLst>
          </p:cNvPr>
          <p:cNvSpPr txBox="1"/>
          <p:nvPr/>
        </p:nvSpPr>
        <p:spPr>
          <a:xfrm>
            <a:off x="841248" y="2276856"/>
            <a:ext cx="6508786" cy="4215383"/>
          </a:xfrm>
          <a:prstGeom prst="rect">
            <a:avLst/>
          </a:prstGeom>
        </p:spPr>
        <p:txBody>
          <a:bodyPr vert="horz" lIns="91440" tIns="45720" rIns="91440" bIns="45720" rtlCol="0" anchor="ctr">
            <a:normAutofit fontScale="85000" lnSpcReduction="20000"/>
          </a:bodyPr>
          <a:lstStyle/>
          <a:p>
            <a:pPr marL="285750" indent="-228600">
              <a:lnSpc>
                <a:spcPct val="90000"/>
              </a:lnSpc>
              <a:spcAft>
                <a:spcPts val="600"/>
              </a:spcAft>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What is it?</a:t>
            </a:r>
          </a:p>
          <a:p>
            <a:pPr marL="742950" lvl="1" indent="-228600">
              <a:lnSpc>
                <a:spcPct val="90000"/>
              </a:lnSpc>
              <a:spcAft>
                <a:spcPts val="600"/>
              </a:spcAft>
              <a:buFont typeface="Arial" panose="020B0604020202020204" pitchFamily="34" charset="0"/>
              <a:buChar char="•"/>
            </a:pPr>
            <a:r>
              <a:rPr lang="en-US" sz="1900" b="0" i="0" dirty="0">
                <a:effectLst/>
                <a:latin typeface="Times New Roman" panose="02020603050405020304" pitchFamily="18" charset="0"/>
                <a:cs typeface="Times New Roman" panose="02020603050405020304" pitchFamily="18" charset="0"/>
              </a:rPr>
              <a:t>The American Legion Junior Shooting Sports Program is a gun safety education and marksmanship program.</a:t>
            </a:r>
          </a:p>
          <a:p>
            <a:pPr marL="742950" lvl="1" indent="-228600">
              <a:lnSpc>
                <a:spcPct val="90000"/>
              </a:lnSpc>
              <a:spcAft>
                <a:spcPts val="600"/>
              </a:spcAft>
              <a:buFont typeface="Arial" panose="020B0604020202020204" pitchFamily="34" charset="0"/>
              <a:buChar char="•"/>
            </a:pPr>
            <a:r>
              <a:rPr lang="en-US" sz="1900" b="0" i="0" dirty="0">
                <a:effectLst/>
                <a:latin typeface="Times New Roman" panose="02020603050405020304" pitchFamily="18" charset="0"/>
                <a:cs typeface="Times New Roman" panose="02020603050405020304" pitchFamily="18" charset="0"/>
              </a:rPr>
              <a:t>Encompasses the basic elements of safety, education, enjoyment and competition</a:t>
            </a:r>
          </a:p>
          <a:p>
            <a:pPr marL="742950" lvl="1" indent="-228600">
              <a:lnSpc>
                <a:spcPct val="90000"/>
              </a:lnSpc>
              <a:spcAft>
                <a:spcPts val="600"/>
              </a:spcAft>
              <a:buFont typeface="Arial" panose="020B0604020202020204" pitchFamily="34" charset="0"/>
              <a:buChar char="•"/>
            </a:pPr>
            <a:r>
              <a:rPr lang="en-US" sz="1900" b="1" dirty="0">
                <a:latin typeface="Times New Roman" panose="02020603050405020304" pitchFamily="18" charset="0"/>
                <a:cs typeface="Times New Roman" panose="02020603050405020304" pitchFamily="18" charset="0"/>
              </a:rPr>
              <a:t>Who is eligible</a:t>
            </a:r>
            <a:r>
              <a:rPr lang="en-US" sz="1900" dirty="0">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 </a:t>
            </a:r>
          </a:p>
          <a:p>
            <a:pPr marL="1200150" lvl="2" indent="-228600">
              <a:lnSpc>
                <a:spcPct val="90000"/>
              </a:lnSpc>
              <a:spcAft>
                <a:spcPts val="600"/>
              </a:spcAft>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Anyone under 18 (or high school seniors no older than 20) can participate. </a:t>
            </a:r>
          </a:p>
          <a:p>
            <a:pPr marL="1200150" lvl="2" indent="-2286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Disabled youth are encouraged to join.</a:t>
            </a:r>
          </a:p>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How it works:</a:t>
            </a:r>
          </a:p>
          <a:p>
            <a:pPr marL="742950" lvl="1" indent="-228600">
              <a:lnSpc>
                <a:spcPct val="90000"/>
              </a:lnSpc>
              <a:spcAft>
                <a:spcPts val="600"/>
              </a:spcAft>
              <a:buFont typeface="Arial" panose="020B0604020202020204" pitchFamily="34" charset="0"/>
              <a:buChar char="•"/>
            </a:pPr>
            <a:r>
              <a:rPr lang="en-US" sz="1900" b="0" i="0" dirty="0">
                <a:effectLst/>
                <a:latin typeface="Times New Roman" panose="02020603050405020304" pitchFamily="18" charset="0"/>
                <a:cs typeface="Times New Roman" panose="02020603050405020304" pitchFamily="18" charset="0"/>
              </a:rPr>
              <a:t>An annual 3-Position Junior Air Rifle National Championship held at each level. </a:t>
            </a:r>
            <a:endParaRPr lang="en-US" sz="1900" dirty="0">
              <a:latin typeface="Times New Roman" panose="02020603050405020304" pitchFamily="18" charset="0"/>
              <a:cs typeface="Times New Roman" panose="02020603050405020304" pitchFamily="18" charset="0"/>
            </a:endParaRPr>
          </a:p>
          <a:p>
            <a:pPr marL="742950" lvl="1" indent="-228600">
              <a:lnSpc>
                <a:spcPct val="90000"/>
              </a:lnSpc>
              <a:spcAft>
                <a:spcPts val="600"/>
              </a:spcAf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Guidelines and resource materials for starting a program can be found at:  </a:t>
            </a:r>
            <a:r>
              <a:rPr lang="en-US" sz="1900" dirty="0">
                <a:latin typeface="Times New Roman" panose="02020603050405020304" pitchFamily="18" charset="0"/>
                <a:cs typeface="Times New Roman" panose="02020603050405020304" pitchFamily="18" charset="0"/>
                <a:hlinkClick r:id="rId3"/>
              </a:rPr>
              <a:t>https://www.legion.org/shooting/resources</a:t>
            </a:r>
            <a:endParaRPr lang="en-US" sz="1900"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How to recruit participants:</a:t>
            </a:r>
          </a:p>
          <a:p>
            <a:pPr marL="742950" lvl="1" indent="-228600">
              <a:lnSpc>
                <a:spcPct val="90000"/>
              </a:lnSpc>
              <a:spcAft>
                <a:spcPts val="600"/>
              </a:spcAf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Handled by the sponsoring Post/Coaches once a team has been established.</a:t>
            </a:r>
          </a:p>
          <a:p>
            <a:pPr marL="742950" lvl="1" indent="-228600">
              <a:lnSpc>
                <a:spcPct val="90000"/>
              </a:lnSpc>
              <a:spcAft>
                <a:spcPts val="6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pic>
        <p:nvPicPr>
          <p:cNvPr id="9" name="Content Placeholder 8" descr="Diagram&#10;&#10;Description automatically generated">
            <a:extLst>
              <a:ext uri="{FF2B5EF4-FFF2-40B4-BE49-F238E27FC236}">
                <a16:creationId xmlns:a16="http://schemas.microsoft.com/office/drawing/2014/main" id="{0E2AD6AD-645A-4F41-969B-8227BD904DA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263302" y="2849323"/>
            <a:ext cx="2971044" cy="3070447"/>
          </a:xfrm>
          <a:prstGeom prst="rect">
            <a:avLst/>
          </a:prstGeom>
        </p:spPr>
      </p:pic>
    </p:spTree>
    <p:extLst>
      <p:ext uri="{BB962C8B-B14F-4D97-AF65-F5344CB8AC3E}">
        <p14:creationId xmlns:p14="http://schemas.microsoft.com/office/powerpoint/2010/main" val="318901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36262-3954-4852-9F63-067EC0C197DC}"/>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dirty="0">
                <a:solidFill>
                  <a:schemeClr val="bg1"/>
                </a:solidFill>
              </a:rPr>
              <a:t>American Legion sponsored Scouting</a:t>
            </a:r>
          </a:p>
        </p:txBody>
      </p:sp>
      <p:sp>
        <p:nvSpPr>
          <p:cNvPr id="6" name="TextBox 5">
            <a:extLst>
              <a:ext uri="{FF2B5EF4-FFF2-40B4-BE49-F238E27FC236}">
                <a16:creationId xmlns:a16="http://schemas.microsoft.com/office/drawing/2014/main" id="{8E30D8BC-38DB-4A80-B958-D92768B0B281}"/>
              </a:ext>
            </a:extLst>
          </p:cNvPr>
          <p:cNvSpPr txBox="1"/>
          <p:nvPr/>
        </p:nvSpPr>
        <p:spPr>
          <a:xfrm>
            <a:off x="841248" y="2276856"/>
            <a:ext cx="6508786" cy="4215383"/>
          </a:xfrm>
          <a:prstGeom prst="rect">
            <a:avLst/>
          </a:prstGeom>
        </p:spPr>
        <p:txBody>
          <a:bodyPr vert="horz" lIns="91440" tIns="45720" rIns="91440" bIns="45720" rtlCol="0" anchor="ctr">
            <a:normAutofit fontScale="77500" lnSpcReduction="20000"/>
          </a:bodyPr>
          <a:lstStyle/>
          <a:p>
            <a:pPr marL="285750" indent="-228600">
              <a:lnSpc>
                <a:spcPct val="90000"/>
              </a:lnSpc>
              <a:spcAft>
                <a:spcPts val="600"/>
              </a:spcAft>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What is it?</a:t>
            </a:r>
          </a:p>
          <a:p>
            <a:pPr marL="742950" lvl="1"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Boy Scouts of America (BSA) provides the nation’s foremost youth program of character development and values-based leadership training, which helps young people be “Prepared for Life”.</a:t>
            </a:r>
            <a:endParaRPr lang="en-US" sz="1900" b="0" i="0" dirty="0">
              <a:effectLst/>
              <a:latin typeface="Times New Roman" panose="02020603050405020304" pitchFamily="18" charset="0"/>
              <a:cs typeface="Times New Roman" panose="02020603050405020304" pitchFamily="18" charset="0"/>
            </a:endParaRPr>
          </a:p>
          <a:p>
            <a:pPr marL="742950" lvl="1"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t>
            </a:r>
            <a:r>
              <a:rPr lang="en-US" sz="2000" b="0" i="0" dirty="0">
                <a:effectLst/>
                <a:latin typeface="Times New Roman" panose="02020603050405020304" pitchFamily="18" charset="0"/>
                <a:cs typeface="Times New Roman" panose="02020603050405020304" pitchFamily="18" charset="0"/>
              </a:rPr>
              <a:t>omposed of approximately 2.2 million youth members between the ages of 5 and 21.</a:t>
            </a:r>
          </a:p>
          <a:p>
            <a:pPr marL="742950" lvl="1" indent="-228600">
              <a:lnSpc>
                <a:spcPct val="90000"/>
              </a:lnSpc>
              <a:spcAft>
                <a:spcPts val="600"/>
              </a:spcAft>
              <a:buFont typeface="Arial" panose="020B0604020202020204" pitchFamily="34" charset="0"/>
              <a:buChar char="•"/>
            </a:pPr>
            <a:r>
              <a:rPr lang="en-US" sz="1900" b="1" dirty="0">
                <a:latin typeface="Times New Roman" panose="02020603050405020304" pitchFamily="18" charset="0"/>
                <a:cs typeface="Times New Roman" panose="02020603050405020304" pitchFamily="18" charset="0"/>
              </a:rPr>
              <a:t>Who is eligible</a:t>
            </a:r>
            <a:r>
              <a:rPr lang="en-US" sz="1900" dirty="0">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 </a:t>
            </a:r>
          </a:p>
          <a:p>
            <a:pPr marL="1200150" lvl="2" indent="-228600">
              <a:lnSpc>
                <a:spcPct val="90000"/>
              </a:lnSpc>
              <a:spcAft>
                <a:spcPts val="600"/>
              </a:spcAft>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Anyone between 5 and 21 can participate. </a:t>
            </a:r>
          </a:p>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How it works:</a:t>
            </a:r>
          </a:p>
          <a:p>
            <a:pPr marL="742950" lvl="1" indent="-228600">
              <a:lnSpc>
                <a:spcPct val="90000"/>
              </a:lnSpc>
              <a:spcAft>
                <a:spcPts val="600"/>
              </a:spcAft>
              <a:buFont typeface="Arial" panose="020B0604020202020204" pitchFamily="34" charset="0"/>
              <a:buChar char="•"/>
            </a:pPr>
            <a:r>
              <a:rPr lang="en-US" sz="1900" b="0" i="0" dirty="0">
                <a:effectLst/>
                <a:latin typeface="Times New Roman" panose="02020603050405020304" pitchFamily="18" charset="0"/>
                <a:cs typeface="Times New Roman" panose="02020603050405020304" pitchFamily="18" charset="0"/>
              </a:rPr>
              <a:t>Post can Sponsor/Co-Sponsor a troop. </a:t>
            </a:r>
          </a:p>
          <a:p>
            <a:pPr marL="742950" lvl="1" indent="-228600">
              <a:lnSpc>
                <a:spcPct val="90000"/>
              </a:lnSpc>
              <a:spcAft>
                <a:spcPts val="600"/>
              </a:spcAf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Provide a facility for the troop’s meetings.</a:t>
            </a:r>
          </a:p>
          <a:p>
            <a:pPr marL="742950" lvl="1" indent="-228600">
              <a:lnSpc>
                <a:spcPct val="90000"/>
              </a:lnSpc>
              <a:spcAft>
                <a:spcPts val="600"/>
              </a:spcAf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Guidelines and resource materials for starting a program can be found at:  </a:t>
            </a:r>
            <a:r>
              <a:rPr lang="en-US" sz="1900" dirty="0">
                <a:latin typeface="Times New Roman" panose="02020603050405020304" pitchFamily="18" charset="0"/>
                <a:cs typeface="Times New Roman" panose="02020603050405020304" pitchFamily="18" charset="0"/>
                <a:hlinkClick r:id="rId3"/>
              </a:rPr>
              <a:t>https://www.legion.org/scouting</a:t>
            </a:r>
            <a:endParaRPr lang="en-US" sz="1900"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How to recruit participants:</a:t>
            </a:r>
          </a:p>
          <a:p>
            <a:pPr marL="742950" lvl="1" indent="-228600">
              <a:lnSpc>
                <a:spcPct val="90000"/>
              </a:lnSpc>
              <a:spcAft>
                <a:spcPts val="600"/>
              </a:spcAf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Sponsoring Post members and Scout leaders once troop is established.</a:t>
            </a:r>
          </a:p>
          <a:p>
            <a:pPr marL="742950" lvl="1" indent="-228600">
              <a:lnSpc>
                <a:spcPct val="90000"/>
              </a:lnSpc>
              <a:spcAft>
                <a:spcPts val="600"/>
              </a:spcAf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TAL Eagle Scout of the Year compete for $10,000 scholarship</a:t>
            </a:r>
          </a:p>
          <a:p>
            <a:pPr marL="742950" lvl="1" indent="-228600">
              <a:lnSpc>
                <a:spcPct val="90000"/>
              </a:lnSpc>
              <a:spcAft>
                <a:spcPts val="6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pic>
        <p:nvPicPr>
          <p:cNvPr id="8" name="Content Placeholder 4" descr="A picture containing text, container&#10;&#10;Description automatically generated">
            <a:extLst>
              <a:ext uri="{FF2B5EF4-FFF2-40B4-BE49-F238E27FC236}">
                <a16:creationId xmlns:a16="http://schemas.microsoft.com/office/drawing/2014/main" id="{A8115832-CBBD-4AC4-8BDE-65D409F69FF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892959" y="3055624"/>
            <a:ext cx="2457793" cy="2657846"/>
          </a:xfrm>
        </p:spPr>
      </p:pic>
    </p:spTree>
    <p:extLst>
      <p:ext uri="{BB962C8B-B14F-4D97-AF65-F5344CB8AC3E}">
        <p14:creationId xmlns:p14="http://schemas.microsoft.com/office/powerpoint/2010/main" val="420769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6127A-8099-481D-9DBD-C89BBC30C914}"/>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sz="4400" b="1" dirty="0">
                <a:solidFill>
                  <a:schemeClr val="bg1"/>
                </a:solidFill>
              </a:rPr>
              <a:t>Marketing Plan – Tools provided</a:t>
            </a:r>
          </a:p>
        </p:txBody>
      </p:sp>
      <p:sp>
        <p:nvSpPr>
          <p:cNvPr id="4" name="Text Placeholder 3">
            <a:extLst>
              <a:ext uri="{FF2B5EF4-FFF2-40B4-BE49-F238E27FC236}">
                <a16:creationId xmlns:a16="http://schemas.microsoft.com/office/drawing/2014/main" id="{AC1D9542-F605-46B2-9535-3C5387FCC103}"/>
              </a:ext>
            </a:extLst>
          </p:cNvPr>
          <p:cNvSpPr>
            <a:spLocks noGrp="1"/>
          </p:cNvSpPr>
          <p:nvPr>
            <p:ph type="body" sz="half" idx="2"/>
          </p:nvPr>
        </p:nvSpPr>
        <p:spPr>
          <a:xfrm>
            <a:off x="841247" y="2276856"/>
            <a:ext cx="5108139" cy="4215383"/>
          </a:xfrm>
        </p:spPr>
        <p:txBody>
          <a:bodyPr vert="horz" lIns="91440" tIns="45720" rIns="91440" bIns="45720" rtlCol="0" anchor="ctr">
            <a:noAutofit/>
          </a:bodyPr>
          <a:lstStyle/>
          <a:p>
            <a:pPr marL="285750"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“Big 3” marketing plan</a:t>
            </a:r>
          </a:p>
          <a:p>
            <a:pPr marL="742950" lvl="1" indent="-228600">
              <a:buFont typeface="Arial" panose="020B0604020202020204" pitchFamily="34" charset="0"/>
              <a:buChar char="•"/>
            </a:pPr>
            <a:r>
              <a:rPr lang="en-US" sz="1600" b="1" dirty="0"/>
              <a:t>Found at: </a:t>
            </a:r>
            <a:r>
              <a:rPr lang="en-US" sz="1600" b="1" dirty="0">
                <a:hlinkClick r:id="rId3"/>
              </a:rPr>
              <a:t>https://www.sdlegion.org/wp-content/uploads/2021/01/Americanism-Big-3-2021-.pdf</a:t>
            </a:r>
            <a:endParaRPr lang="en-US" sz="1600" b="1" dirty="0"/>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Frequently updated – easily downloaded and printed out for school visits.</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1 page “just the facts” tool for 3 programs.</a:t>
            </a:r>
          </a:p>
          <a:p>
            <a:pPr marL="28575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Department Staff send out rack cards etc., to Post and District Americanism officers every fall.</a:t>
            </a:r>
          </a:p>
          <a:p>
            <a:pPr marL="742950" lvl="1"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They share the information with the schools.</a:t>
            </a:r>
          </a:p>
          <a:p>
            <a:pPr marL="28575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Boys State, working with Dept Staff send out another package in early January.  This is a Boys State mailing only.</a:t>
            </a:r>
          </a:p>
        </p:txBody>
      </p:sp>
      <p:pic>
        <p:nvPicPr>
          <p:cNvPr id="6" name="Picture Placeholder 5" descr="Graphical user interface, text&#10;&#10;Description automatically generated">
            <a:extLst>
              <a:ext uri="{FF2B5EF4-FFF2-40B4-BE49-F238E27FC236}">
                <a16:creationId xmlns:a16="http://schemas.microsoft.com/office/drawing/2014/main" id="{D29FEC44-2D47-4F56-9789-E1084D92FDC1}"/>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t="219" r="5" b="5"/>
          <a:stretch/>
        </p:blipFill>
        <p:spPr>
          <a:xfrm>
            <a:off x="6335270" y="2276857"/>
            <a:ext cx="5015484" cy="3900106"/>
          </a:xfrm>
          <a:prstGeom prst="rect">
            <a:avLst/>
          </a:prstGeom>
        </p:spPr>
      </p:pic>
    </p:spTree>
    <p:extLst>
      <p:ext uri="{BB962C8B-B14F-4D97-AF65-F5344CB8AC3E}">
        <p14:creationId xmlns:p14="http://schemas.microsoft.com/office/powerpoint/2010/main" val="219279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6127A-8099-481D-9DBD-C89BBC30C914}"/>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sz="4400" b="1" dirty="0">
                <a:solidFill>
                  <a:schemeClr val="bg1"/>
                </a:solidFill>
              </a:rPr>
              <a:t>Promoting the “Big 3” - Roadmap</a:t>
            </a:r>
          </a:p>
        </p:txBody>
      </p:sp>
      <p:sp>
        <p:nvSpPr>
          <p:cNvPr id="4" name="Text Placeholder 3">
            <a:extLst>
              <a:ext uri="{FF2B5EF4-FFF2-40B4-BE49-F238E27FC236}">
                <a16:creationId xmlns:a16="http://schemas.microsoft.com/office/drawing/2014/main" id="{AC1D9542-F605-46B2-9535-3C5387FCC103}"/>
              </a:ext>
            </a:extLst>
          </p:cNvPr>
          <p:cNvSpPr>
            <a:spLocks noGrp="1"/>
          </p:cNvSpPr>
          <p:nvPr>
            <p:ph type="body" sz="half" idx="2"/>
          </p:nvPr>
        </p:nvSpPr>
        <p:spPr>
          <a:xfrm>
            <a:off x="841247" y="2276856"/>
            <a:ext cx="5037039" cy="4280698"/>
          </a:xfrm>
        </p:spPr>
        <p:txBody>
          <a:bodyPr vert="horz" lIns="91440" tIns="45720" rIns="91440" bIns="45720" rtlCol="0" anchor="ctr">
            <a:noAutofit/>
          </a:bodyPr>
          <a:lstStyle/>
          <a:p>
            <a:pPr marL="285750"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Where to use The “Big 3” marketing plan</a:t>
            </a:r>
          </a:p>
          <a:p>
            <a:pPr marL="742950" lvl="1" indent="-228600">
              <a:buFont typeface="Arial" panose="020B0604020202020204" pitchFamily="34" charset="0"/>
              <a:buChar char="•"/>
            </a:pPr>
            <a:r>
              <a:rPr lang="en-US" sz="1600" dirty="0"/>
              <a:t>Schools</a:t>
            </a:r>
          </a:p>
          <a:p>
            <a:pPr marL="1200150" lvl="2" indent="-228600">
              <a:buFont typeface="Arial" panose="020B0604020202020204" pitchFamily="34" charset="0"/>
              <a:buChar char="•"/>
            </a:pPr>
            <a:r>
              <a:rPr lang="en-US" sz="1400" dirty="0"/>
              <a:t>Principals</a:t>
            </a:r>
          </a:p>
          <a:p>
            <a:pPr marL="1200150" lvl="2" indent="-228600">
              <a:buFont typeface="Arial" panose="020B0604020202020204" pitchFamily="34" charset="0"/>
              <a:buChar char="•"/>
            </a:pPr>
            <a:r>
              <a:rPr lang="en-US" sz="1400" dirty="0"/>
              <a:t>Counselors</a:t>
            </a:r>
          </a:p>
          <a:p>
            <a:pPr marL="1200150" lvl="2" indent="-228600">
              <a:buFont typeface="Arial" panose="020B0604020202020204" pitchFamily="34" charset="0"/>
              <a:buChar char="•"/>
            </a:pPr>
            <a:r>
              <a:rPr lang="en-US" sz="1400" dirty="0"/>
              <a:t>Debate Coaches</a:t>
            </a:r>
          </a:p>
          <a:p>
            <a:pPr marL="1200150" lvl="2" indent="-228600">
              <a:buFont typeface="Arial" panose="020B0604020202020204" pitchFamily="34" charset="0"/>
              <a:buChar char="•"/>
            </a:pPr>
            <a:r>
              <a:rPr lang="en-US" sz="1400" dirty="0"/>
              <a:t>History/Civics/English Teachers</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PTA</a:t>
            </a:r>
          </a:p>
          <a:p>
            <a:pPr marL="742950" lvl="1"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Community Groups</a:t>
            </a:r>
          </a:p>
          <a:p>
            <a:pPr marL="1200150" lvl="2" indent="-2286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Scout Troops/Area Councils</a:t>
            </a:r>
          </a:p>
          <a:p>
            <a:pPr marL="1200150" lvl="2" indent="-2286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4-H Groups</a:t>
            </a:r>
          </a:p>
          <a:p>
            <a:pPr marL="1200150" lvl="2" indent="-2286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Home School Associations/Groups</a:t>
            </a:r>
          </a:p>
        </p:txBody>
      </p:sp>
      <p:pic>
        <p:nvPicPr>
          <p:cNvPr id="11" name="Picture Placeholder 5" descr="Graphical user interface, text&#10;&#10;Description automatically generated">
            <a:extLst>
              <a:ext uri="{FF2B5EF4-FFF2-40B4-BE49-F238E27FC236}">
                <a16:creationId xmlns:a16="http://schemas.microsoft.com/office/drawing/2014/main" id="{DE09FF4B-A722-4BC4-A24D-AA8E2DCAFB5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652" r="652"/>
          <a:stretch/>
        </p:blipFill>
        <p:spPr>
          <a:xfrm>
            <a:off x="6096000" y="2057082"/>
            <a:ext cx="5819847" cy="4595404"/>
          </a:xfrm>
          <a:prstGeom prst="rect">
            <a:avLst/>
          </a:prstGeom>
        </p:spPr>
      </p:pic>
    </p:spTree>
    <p:extLst>
      <p:ext uri="{BB962C8B-B14F-4D97-AF65-F5344CB8AC3E}">
        <p14:creationId xmlns:p14="http://schemas.microsoft.com/office/powerpoint/2010/main" val="3707325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TotalTime>
  <Words>3235</Words>
  <Application>Microsoft Office PowerPoint</Application>
  <PresentationFormat>Widescreen</PresentationFormat>
  <Paragraphs>231</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Roboto</vt:lpstr>
      <vt:lpstr>Times New Roman</vt:lpstr>
      <vt:lpstr>Office Theme</vt:lpstr>
      <vt:lpstr>The American Legion Americanism Programs</vt:lpstr>
      <vt:lpstr>Oratorical Scholarship Program</vt:lpstr>
      <vt:lpstr>Boys State</vt:lpstr>
      <vt:lpstr>Youth Trooper Academy (YTA)</vt:lpstr>
      <vt:lpstr>American Legion Baseball</vt:lpstr>
      <vt:lpstr>American Legion Junior Shooting Sports</vt:lpstr>
      <vt:lpstr>American Legion sponsored Scouting</vt:lpstr>
      <vt:lpstr>Marketing Plan – Tools provided</vt:lpstr>
      <vt:lpstr>Promoting the “Big 3” - Roadmap</vt:lpstr>
      <vt:lpstr>Promoting the “Big 3” - Roadmap</vt:lpstr>
      <vt:lpstr>Promoting the “Big 3” - Roadmap</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Americanism Commission Report to DEC Expanded DEC mtg 2/20/21</dc:title>
  <dc:creator>Doug Harris</dc:creator>
  <cp:lastModifiedBy>Krisma</cp:lastModifiedBy>
  <cp:revision>54</cp:revision>
  <dcterms:created xsi:type="dcterms:W3CDTF">2021-02-17T17:59:41Z</dcterms:created>
  <dcterms:modified xsi:type="dcterms:W3CDTF">2021-04-26T19:52:46Z</dcterms:modified>
</cp:coreProperties>
</file>