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3" r:id="rId6"/>
    <p:sldId id="271" r:id="rId7"/>
    <p:sldId id="277" r:id="rId8"/>
    <p:sldId id="264" r:id="rId9"/>
    <p:sldId id="266" r:id="rId10"/>
    <p:sldId id="267" r:id="rId11"/>
    <p:sldId id="269" r:id="rId12"/>
    <p:sldId id="270" r:id="rId13"/>
    <p:sldId id="272" r:id="rId14"/>
    <p:sldId id="273" r:id="rId15"/>
    <p:sldId id="275" r:id="rId16"/>
    <p:sldId id="2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8196"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d Nelson" userId="26bf2ac900a67755" providerId="LiveId" clId="{57C43C43-73A1-445F-8356-D7BDD8C6A1CF}"/>
    <pc:docChg chg="modSld">
      <pc:chgData name="Fred Nelson" userId="26bf2ac900a67755" providerId="LiveId" clId="{57C43C43-73A1-445F-8356-D7BDD8C6A1CF}" dt="2026-02-05T20:17:11.838" v="11" actId="20577"/>
      <pc:docMkLst>
        <pc:docMk/>
      </pc:docMkLst>
      <pc:sldChg chg="modSp mod">
        <pc:chgData name="Fred Nelson" userId="26bf2ac900a67755" providerId="LiveId" clId="{57C43C43-73A1-445F-8356-D7BDD8C6A1CF}" dt="2026-02-05T20:17:11.838" v="11" actId="20577"/>
        <pc:sldMkLst>
          <pc:docMk/>
          <pc:sldMk cId="3172812981" sldId="256"/>
        </pc:sldMkLst>
        <pc:spChg chg="mod">
          <ac:chgData name="Fred Nelson" userId="26bf2ac900a67755" providerId="LiveId" clId="{57C43C43-73A1-445F-8356-D7BDD8C6A1CF}" dt="2026-02-05T20:17:11.838" v="11" actId="20577"/>
          <ac:spMkLst>
            <pc:docMk/>
            <pc:sldMk cId="3172812981" sldId="256"/>
            <ac:spMk id="3" creationId="{E6497BCC-C96D-AB45-CEC8-FB2C111F281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4144D9-2C4C-4EF8-8499-00DB6A46C0CE}" type="datetimeFigureOut">
              <a:rPr lang="en-US" smtClean="0"/>
              <a:t>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F4CF34-1708-4A6C-89D7-9F2B449BF594}" type="slidenum">
              <a:rPr lang="en-US" smtClean="0"/>
              <a:t>‹#›</a:t>
            </a:fld>
            <a:endParaRPr lang="en-US"/>
          </a:p>
        </p:txBody>
      </p:sp>
    </p:spTree>
    <p:extLst>
      <p:ext uri="{BB962C8B-B14F-4D97-AF65-F5344CB8AC3E}">
        <p14:creationId xmlns:p14="http://schemas.microsoft.com/office/powerpoint/2010/main" val="343332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a:solidFill>
                  <a:srgbClr val="0D0D0D"/>
                </a:solidFill>
                <a:effectLst/>
                <a:highlight>
                  <a:srgbClr val="FFFFFF"/>
                </a:highlight>
                <a:latin typeface="Söhne"/>
              </a:rPr>
              <a:t>Mentoring plays a crucial role in the success of the American Legion for several reasons:</a:t>
            </a:r>
          </a:p>
          <a:p>
            <a:pPr algn="l">
              <a:buFont typeface="+mj-lt"/>
              <a:buAutoNum type="arabicPeriod"/>
            </a:pPr>
            <a:r>
              <a:rPr lang="en-US" b="1" i="0">
                <a:solidFill>
                  <a:srgbClr val="0D0D0D"/>
                </a:solidFill>
                <a:effectLst/>
                <a:highlight>
                  <a:srgbClr val="FFFFFF"/>
                </a:highlight>
                <a:latin typeface="Söhne"/>
              </a:rPr>
              <a:t>Knowledge Transfer</a:t>
            </a:r>
            <a:r>
              <a:rPr lang="en-US" b="0" i="0">
                <a:solidFill>
                  <a:srgbClr val="0D0D0D"/>
                </a:solidFill>
                <a:effectLst/>
                <a:highlight>
                  <a:srgbClr val="FFFFFF"/>
                </a:highlight>
                <a:latin typeface="Söhne"/>
              </a:rPr>
              <a:t>: Mentoring allows experienced members to pass on valuable knowledge and skills to newer members. This transfer includes insights into the organization's operations, traditions, and values, ensuring that these continue to be upheld.</a:t>
            </a:r>
          </a:p>
          <a:p>
            <a:pPr algn="l">
              <a:buFont typeface="+mj-lt"/>
              <a:buAutoNum type="arabicPeriod"/>
            </a:pPr>
            <a:r>
              <a:rPr lang="en-US" b="1" i="0">
                <a:solidFill>
                  <a:srgbClr val="0D0D0D"/>
                </a:solidFill>
                <a:effectLst/>
                <a:highlight>
                  <a:srgbClr val="FFFFFF"/>
                </a:highlight>
                <a:latin typeface="Söhne"/>
              </a:rPr>
              <a:t>Member Engagement</a:t>
            </a:r>
            <a:r>
              <a:rPr lang="en-US" b="0" i="0">
                <a:solidFill>
                  <a:srgbClr val="0D0D0D"/>
                </a:solidFill>
                <a:effectLst/>
                <a:highlight>
                  <a:srgbClr val="FFFFFF"/>
                </a:highlight>
                <a:latin typeface="Söhne"/>
              </a:rPr>
              <a:t>: Through mentoring, new members receive guidance and support, helping them feel more connected and engaged with the organization. This engagement is vital for member retention and active participation in programs and activities.</a:t>
            </a:r>
          </a:p>
          <a:p>
            <a:pPr algn="l">
              <a:buFont typeface="+mj-lt"/>
              <a:buAutoNum type="arabicPeriod"/>
            </a:pPr>
            <a:r>
              <a:rPr lang="en-US" b="1" i="0">
                <a:solidFill>
                  <a:srgbClr val="0D0D0D"/>
                </a:solidFill>
                <a:effectLst/>
                <a:highlight>
                  <a:srgbClr val="FFFFFF"/>
                </a:highlight>
                <a:latin typeface="Söhne"/>
              </a:rPr>
              <a:t>Leadership Development</a:t>
            </a:r>
            <a:r>
              <a:rPr lang="en-US" b="0" i="0">
                <a:solidFill>
                  <a:srgbClr val="0D0D0D"/>
                </a:solidFill>
                <a:effectLst/>
                <a:highlight>
                  <a:srgbClr val="FFFFFF"/>
                </a:highlight>
                <a:latin typeface="Söhne"/>
              </a:rPr>
              <a:t>: Mentoring helps in identifying and developing future leaders within the American Legion. By nurturing leadership skills among new members, the organization ensures a steady stream of competent individuals ready to take on leadership roles.</a:t>
            </a:r>
          </a:p>
          <a:p>
            <a:pPr algn="l">
              <a:buFont typeface="+mj-lt"/>
              <a:buAutoNum type="arabicPeriod"/>
            </a:pPr>
            <a:r>
              <a:rPr lang="en-US" b="1" i="0">
                <a:solidFill>
                  <a:srgbClr val="0D0D0D"/>
                </a:solidFill>
                <a:effectLst/>
                <a:highlight>
                  <a:srgbClr val="FFFFFF"/>
                </a:highlight>
                <a:latin typeface="Söhne"/>
              </a:rPr>
              <a:t>Community Building</a:t>
            </a:r>
            <a:r>
              <a:rPr lang="en-US" b="0" i="0">
                <a:solidFill>
                  <a:srgbClr val="0D0D0D"/>
                </a:solidFill>
                <a:effectLst/>
                <a:highlight>
                  <a:srgbClr val="FFFFFF"/>
                </a:highlight>
                <a:latin typeface="Söhne"/>
              </a:rPr>
              <a:t>: Mentoring fosters a sense of community and camaraderie among members, which is fundamental to the American Legion's collaborative spirit. Strong interpersonal relationships help build a supportive and cohesive membership base.</a:t>
            </a:r>
          </a:p>
          <a:p>
            <a:pPr algn="l">
              <a:buFont typeface="+mj-lt"/>
              <a:buAutoNum type="arabicPeriod"/>
            </a:pPr>
            <a:r>
              <a:rPr lang="en-US" b="1" i="0">
                <a:solidFill>
                  <a:srgbClr val="0D0D0D"/>
                </a:solidFill>
                <a:effectLst/>
                <a:highlight>
                  <a:srgbClr val="FFFFFF"/>
                </a:highlight>
                <a:latin typeface="Söhne"/>
              </a:rPr>
              <a:t>Problem Solving and Innovation</a:t>
            </a:r>
            <a:r>
              <a:rPr lang="en-US" b="0" i="0">
                <a:solidFill>
                  <a:srgbClr val="0D0D0D"/>
                </a:solidFill>
                <a:effectLst/>
                <a:highlight>
                  <a:srgbClr val="FFFFFF"/>
                </a:highlight>
                <a:latin typeface="Söhne"/>
              </a:rPr>
              <a:t>: Experienced members can guide new members through challenges and encourage innovative thinking within the organization. This problem-solving approach is essential for adapting to changing circumstances and needs.</a:t>
            </a:r>
          </a:p>
          <a:p>
            <a:pPr algn="l">
              <a:buFont typeface="+mj-lt"/>
              <a:buAutoNum type="arabicPeriod"/>
            </a:pPr>
            <a:r>
              <a:rPr lang="en-US" b="1" i="0">
                <a:solidFill>
                  <a:srgbClr val="0D0D0D"/>
                </a:solidFill>
                <a:effectLst/>
                <a:highlight>
                  <a:srgbClr val="FFFFFF"/>
                </a:highlight>
                <a:latin typeface="Söhne"/>
              </a:rPr>
              <a:t>Cultural Continuity</a:t>
            </a:r>
            <a:r>
              <a:rPr lang="en-US" b="0" i="0">
                <a:solidFill>
                  <a:srgbClr val="0D0D0D"/>
                </a:solidFill>
                <a:effectLst/>
                <a:highlight>
                  <a:srgbClr val="FFFFFF"/>
                </a:highlight>
                <a:latin typeface="Söhne"/>
              </a:rPr>
              <a:t>: Mentors help inculcate the organization’s ethos and cultural norms to new members, ensuring that the foundational principles and the spirit of the American Legion are preserved.</a:t>
            </a:r>
          </a:p>
          <a:p>
            <a:pPr algn="l"/>
            <a:r>
              <a:rPr lang="en-US" b="0" i="0">
                <a:solidFill>
                  <a:srgbClr val="0D0D0D"/>
                </a:solidFill>
                <a:effectLst/>
                <a:highlight>
                  <a:srgbClr val="FFFFFF"/>
                </a:highlight>
                <a:latin typeface="Söhne"/>
              </a:rPr>
              <a:t>In summary, mentoring is vital for nurturing competent, engaged, and well-informed members who can contribute significantly to the ongoing success and resilience of the American Legion.</a:t>
            </a:r>
          </a:p>
        </p:txBody>
      </p:sp>
      <p:sp>
        <p:nvSpPr>
          <p:cNvPr id="4" name="Slide Number Placeholder 3"/>
          <p:cNvSpPr>
            <a:spLocks noGrp="1"/>
          </p:cNvSpPr>
          <p:nvPr>
            <p:ph type="sldNum" sz="quarter" idx="5"/>
          </p:nvPr>
        </p:nvSpPr>
        <p:spPr/>
        <p:txBody>
          <a:bodyPr/>
          <a:lstStyle/>
          <a:p>
            <a:fld id="{EBF4CF34-1708-4A6C-89D7-9F2B449BF594}" type="slidenum">
              <a:rPr lang="en-US" smtClean="0"/>
              <a:t>1</a:t>
            </a:fld>
            <a:endParaRPr lang="en-US"/>
          </a:p>
        </p:txBody>
      </p:sp>
    </p:spTree>
    <p:extLst>
      <p:ext uri="{BB962C8B-B14F-4D97-AF65-F5344CB8AC3E}">
        <p14:creationId xmlns:p14="http://schemas.microsoft.com/office/powerpoint/2010/main" val="2899219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a:solidFill>
                  <a:srgbClr val="0D0D0D"/>
                </a:solidFill>
                <a:effectLst/>
                <a:highlight>
                  <a:srgbClr val="FFFFFF"/>
                </a:highlight>
                <a:latin typeface="Söhne"/>
              </a:rPr>
              <a:t>Becoming a mentor in the American Legion offers several rewarding benefits, both for the mentor and the broader organization:</a:t>
            </a:r>
          </a:p>
          <a:p>
            <a:pPr algn="l">
              <a:buFont typeface="+mj-lt"/>
              <a:buAutoNum type="arabicPeriod"/>
            </a:pPr>
            <a:r>
              <a:rPr lang="en-US" b="1" i="0">
                <a:solidFill>
                  <a:srgbClr val="0D0D0D"/>
                </a:solidFill>
                <a:effectLst/>
                <a:highlight>
                  <a:srgbClr val="FFFFFF"/>
                </a:highlight>
                <a:latin typeface="Söhne"/>
              </a:rPr>
              <a:t>Personal Satisfaction</a:t>
            </a:r>
            <a:r>
              <a:rPr lang="en-US" b="0" i="0">
                <a:solidFill>
                  <a:srgbClr val="0D0D0D"/>
                </a:solidFill>
                <a:effectLst/>
                <a:highlight>
                  <a:srgbClr val="FFFFFF"/>
                </a:highlight>
                <a:latin typeface="Söhne"/>
              </a:rPr>
              <a:t>: Mentoring provides a deep sense of fulfillment as you help others grow and succeed. Seeing a mentee develop and contribute meaningfully to the American Legion can be incredibly rewarding.</a:t>
            </a:r>
          </a:p>
          <a:p>
            <a:pPr algn="l">
              <a:buFont typeface="+mj-lt"/>
              <a:buAutoNum type="arabicPeriod"/>
            </a:pPr>
            <a:r>
              <a:rPr lang="en-US" b="1" i="0">
                <a:solidFill>
                  <a:srgbClr val="0D0D0D"/>
                </a:solidFill>
                <a:effectLst/>
                <a:highlight>
                  <a:srgbClr val="FFFFFF"/>
                </a:highlight>
                <a:latin typeface="Söhne"/>
              </a:rPr>
              <a:t>Leadership Skills</a:t>
            </a:r>
            <a:r>
              <a:rPr lang="en-US" b="0" i="0">
                <a:solidFill>
                  <a:srgbClr val="0D0D0D"/>
                </a:solidFill>
                <a:effectLst/>
                <a:highlight>
                  <a:srgbClr val="FFFFFF"/>
                </a:highlight>
                <a:latin typeface="Söhne"/>
              </a:rPr>
              <a:t>: Mentoring helps in honing your leadership skills. By guiding others, you practice communication, patience, empathy, and problem-solving, which are crucial leadership qualities.</a:t>
            </a:r>
          </a:p>
          <a:p>
            <a:pPr algn="l">
              <a:buFont typeface="+mj-lt"/>
              <a:buAutoNum type="arabicPeriod"/>
            </a:pPr>
            <a:r>
              <a:rPr lang="en-US" b="1" i="0">
                <a:solidFill>
                  <a:srgbClr val="0D0D0D"/>
                </a:solidFill>
                <a:effectLst/>
                <a:highlight>
                  <a:srgbClr val="FFFFFF"/>
                </a:highlight>
                <a:latin typeface="Söhne"/>
              </a:rPr>
              <a:t>Giving Back</a:t>
            </a:r>
            <a:r>
              <a:rPr lang="en-US" b="0" i="0">
                <a:solidFill>
                  <a:srgbClr val="0D0D0D"/>
                </a:solidFill>
                <a:effectLst/>
                <a:highlight>
                  <a:srgbClr val="FFFFFF"/>
                </a:highlight>
                <a:latin typeface="Söhne"/>
              </a:rPr>
              <a:t>: Many members see mentoring as a way to give back to the organization that has supported them. It's a chance to ensure the American Legion remains strong and vibrant for future generations.</a:t>
            </a:r>
          </a:p>
          <a:p>
            <a:pPr algn="l">
              <a:buFont typeface="+mj-lt"/>
              <a:buAutoNum type="arabicPeriod"/>
            </a:pPr>
            <a:r>
              <a:rPr lang="en-US" b="1" i="0">
                <a:solidFill>
                  <a:srgbClr val="0D0D0D"/>
                </a:solidFill>
                <a:effectLst/>
                <a:highlight>
                  <a:srgbClr val="FFFFFF"/>
                </a:highlight>
                <a:latin typeface="Söhne"/>
              </a:rPr>
              <a:t>Strengthening the Organization</a:t>
            </a:r>
            <a:r>
              <a:rPr lang="en-US" b="0" i="0">
                <a:solidFill>
                  <a:srgbClr val="0D0D0D"/>
                </a:solidFill>
                <a:effectLst/>
                <a:highlight>
                  <a:srgbClr val="FFFFFF"/>
                </a:highlight>
                <a:latin typeface="Söhne"/>
              </a:rPr>
              <a:t>: By mentoring, you contribute to building a more knowledgeable and capable membership base. This strength ensures the American Legion can effectively pursue its mission and serve its community.</a:t>
            </a:r>
          </a:p>
          <a:p>
            <a:pPr algn="l">
              <a:buFont typeface="+mj-lt"/>
              <a:buAutoNum type="arabicPeriod"/>
            </a:pPr>
            <a:r>
              <a:rPr lang="en-US" b="1" i="0">
                <a:solidFill>
                  <a:srgbClr val="0D0D0D"/>
                </a:solidFill>
                <a:effectLst/>
                <a:highlight>
                  <a:srgbClr val="FFFFFF"/>
                </a:highlight>
                <a:latin typeface="Söhne"/>
              </a:rPr>
              <a:t>Professional Growth</a:t>
            </a:r>
            <a:r>
              <a:rPr lang="en-US" b="0" i="0">
                <a:solidFill>
                  <a:srgbClr val="0D0D0D"/>
                </a:solidFill>
                <a:effectLst/>
                <a:highlight>
                  <a:srgbClr val="FFFFFF"/>
                </a:highlight>
                <a:latin typeface="Söhne"/>
              </a:rPr>
              <a:t>: Mentoring others can also enhance your own skills and knowledge. Teaching is an excellent way to reinforce your own understanding and often provides new perspectives and ideas.</a:t>
            </a:r>
          </a:p>
          <a:p>
            <a:pPr algn="l">
              <a:buFont typeface="+mj-lt"/>
              <a:buAutoNum type="arabicPeriod"/>
            </a:pPr>
            <a:r>
              <a:rPr lang="en-US" b="1" i="0">
                <a:solidFill>
                  <a:srgbClr val="0D0D0D"/>
                </a:solidFill>
                <a:effectLst/>
                <a:highlight>
                  <a:srgbClr val="FFFFFF"/>
                </a:highlight>
                <a:latin typeface="Söhne"/>
              </a:rPr>
              <a:t>Networking</a:t>
            </a:r>
            <a:r>
              <a:rPr lang="en-US" b="0" i="0">
                <a:solidFill>
                  <a:srgbClr val="0D0D0D"/>
                </a:solidFill>
                <a:effectLst/>
                <a:highlight>
                  <a:srgbClr val="FFFFFF"/>
                </a:highlight>
                <a:latin typeface="Söhne"/>
              </a:rPr>
              <a:t>: Engaging with mentees and other mentors can expand your professional and personal network within the American Legion. These connections can be invaluable for both personal growth and organizational involvement.</a:t>
            </a:r>
          </a:p>
          <a:p>
            <a:pPr algn="l">
              <a:buFont typeface="+mj-lt"/>
              <a:buAutoNum type="arabicPeriod"/>
            </a:pPr>
            <a:r>
              <a:rPr lang="en-US" b="1" i="0">
                <a:solidFill>
                  <a:srgbClr val="0D0D0D"/>
                </a:solidFill>
                <a:effectLst/>
                <a:highlight>
                  <a:srgbClr val="FFFFFF"/>
                </a:highlight>
                <a:latin typeface="Söhne"/>
              </a:rPr>
              <a:t>Cultural Continuity</a:t>
            </a:r>
            <a:r>
              <a:rPr lang="en-US" b="0" i="0">
                <a:solidFill>
                  <a:srgbClr val="0D0D0D"/>
                </a:solidFill>
                <a:effectLst/>
                <a:highlight>
                  <a:srgbClr val="FFFFFF"/>
                </a:highlight>
                <a:latin typeface="Söhne"/>
              </a:rPr>
              <a:t>: Mentors play a crucial role in transmitting the values, traditions, and practices of the American Legion. This continuity is key to maintaining the organization's identity and purpose.</a:t>
            </a:r>
          </a:p>
          <a:p>
            <a:pPr algn="l">
              <a:buFont typeface="+mj-lt"/>
              <a:buAutoNum type="arabicPeriod"/>
            </a:pPr>
            <a:r>
              <a:rPr lang="en-US" b="1" i="0">
                <a:solidFill>
                  <a:srgbClr val="0D0D0D"/>
                </a:solidFill>
                <a:effectLst/>
                <a:highlight>
                  <a:srgbClr val="FFFFFF"/>
                </a:highlight>
                <a:latin typeface="Söhne"/>
              </a:rPr>
              <a:t>Personal Legacy</a:t>
            </a:r>
            <a:r>
              <a:rPr lang="en-US" b="0" i="0">
                <a:solidFill>
                  <a:srgbClr val="0D0D0D"/>
                </a:solidFill>
                <a:effectLst/>
                <a:highlight>
                  <a:srgbClr val="FFFFFF"/>
                </a:highlight>
                <a:latin typeface="Söhne"/>
              </a:rPr>
              <a:t>: Being a mentor allows you to leave a lasting impact on the organization and its members. Your influence helps shape the future leaders of the American Legion, contributing to your personal legacy within the community.</a:t>
            </a:r>
          </a:p>
          <a:p>
            <a:pPr algn="l"/>
            <a:r>
              <a:rPr lang="en-US" b="0" i="0">
                <a:solidFill>
                  <a:srgbClr val="0D0D0D"/>
                </a:solidFill>
                <a:effectLst/>
                <a:highlight>
                  <a:srgbClr val="FFFFFF"/>
                </a:highlight>
                <a:latin typeface="Söhne"/>
              </a:rPr>
              <a:t>In sum, being a mentor is a powerful way to influence the American Legion positively, offering both personal and professional rewards while ensuring the organization's enduring success and relevance.</a:t>
            </a:r>
          </a:p>
          <a:p>
            <a:endParaRPr lang="en-US"/>
          </a:p>
        </p:txBody>
      </p:sp>
      <p:sp>
        <p:nvSpPr>
          <p:cNvPr id="4" name="Slide Number Placeholder 3"/>
          <p:cNvSpPr>
            <a:spLocks noGrp="1"/>
          </p:cNvSpPr>
          <p:nvPr>
            <p:ph type="sldNum" sz="quarter" idx="5"/>
          </p:nvPr>
        </p:nvSpPr>
        <p:spPr/>
        <p:txBody>
          <a:bodyPr/>
          <a:lstStyle/>
          <a:p>
            <a:fld id="{EBF4CF34-1708-4A6C-89D7-9F2B449BF594}" type="slidenum">
              <a:rPr lang="en-US" smtClean="0"/>
              <a:t>2</a:t>
            </a:fld>
            <a:endParaRPr lang="en-US"/>
          </a:p>
        </p:txBody>
      </p:sp>
    </p:spTree>
    <p:extLst>
      <p:ext uri="{BB962C8B-B14F-4D97-AF65-F5344CB8AC3E}">
        <p14:creationId xmlns:p14="http://schemas.microsoft.com/office/powerpoint/2010/main" val="959211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a:solidFill>
                  <a:srgbClr val="0D0D0D"/>
                </a:solidFill>
                <a:effectLst/>
                <a:highlight>
                  <a:srgbClr val="FFFFFF"/>
                </a:highlight>
                <a:latin typeface="Söhne"/>
              </a:rPr>
              <a:t>The concept of "decision balance" refers to a method used in decision-making that involves weighing the pros and cons of a particular choice.</a:t>
            </a:r>
          </a:p>
          <a:p>
            <a:endParaRPr lang="en-US" b="0" i="0">
              <a:solidFill>
                <a:srgbClr val="0D0D0D"/>
              </a:solidFill>
              <a:effectLst/>
              <a:highlight>
                <a:srgbClr val="FFFFFF"/>
              </a:highlight>
              <a:latin typeface="Söhne"/>
            </a:endParaRPr>
          </a:p>
          <a:p>
            <a:pPr algn="l"/>
            <a:r>
              <a:rPr lang="en-US" b="1" i="0">
                <a:solidFill>
                  <a:srgbClr val="0D0D0D"/>
                </a:solidFill>
                <a:effectLst/>
                <a:highlight>
                  <a:srgbClr val="FFFFFF"/>
                </a:highlight>
                <a:latin typeface="Söhne"/>
              </a:rPr>
              <a:t>Components of Decision Balance</a:t>
            </a:r>
          </a:p>
          <a:p>
            <a:pPr algn="l">
              <a:buFont typeface="+mj-lt"/>
              <a:buAutoNum type="arabicPeriod"/>
            </a:pPr>
            <a:r>
              <a:rPr lang="en-US" b="1" i="0">
                <a:solidFill>
                  <a:srgbClr val="0D0D0D"/>
                </a:solidFill>
                <a:effectLst/>
                <a:highlight>
                  <a:srgbClr val="FFFFFF"/>
                </a:highlight>
                <a:latin typeface="Söhne"/>
              </a:rPr>
              <a:t>Pros of Changing (Benefits)</a:t>
            </a:r>
            <a:r>
              <a:rPr lang="en-US" b="0" i="0">
                <a:solidFill>
                  <a:srgbClr val="0D0D0D"/>
                </a:solidFill>
                <a:effectLst/>
                <a:highlight>
                  <a:srgbClr val="FFFFFF"/>
                </a:highlight>
                <a:latin typeface="Söhne"/>
              </a:rPr>
              <a:t>: These are the positive outcomes or advantages that can result from making a change. Identifying these benefits helps motivate the individual towards taking new actions or adopting new behaviors.</a:t>
            </a:r>
          </a:p>
          <a:p>
            <a:pPr algn="l">
              <a:buFont typeface="+mj-lt"/>
              <a:buAutoNum type="arabicPeriod"/>
            </a:pPr>
            <a:r>
              <a:rPr lang="en-US" b="1" i="0">
                <a:solidFill>
                  <a:srgbClr val="0D0D0D"/>
                </a:solidFill>
                <a:effectLst/>
                <a:highlight>
                  <a:srgbClr val="FFFFFF"/>
                </a:highlight>
                <a:latin typeface="Söhne"/>
              </a:rPr>
              <a:t>Cons of Changing (Costs)</a:t>
            </a:r>
            <a:r>
              <a:rPr lang="en-US" b="0" i="0">
                <a:solidFill>
                  <a:srgbClr val="0D0D0D"/>
                </a:solidFill>
                <a:effectLst/>
                <a:highlight>
                  <a:srgbClr val="FFFFFF"/>
                </a:highlight>
                <a:latin typeface="Söhne"/>
              </a:rPr>
              <a:t>: These are the potential drawbacks or sacrifices involved in making a change. These might include time, effort, discomfort, or other negative outcomes associated with adopting the new behavior.</a:t>
            </a:r>
          </a:p>
          <a:p>
            <a:pPr algn="l">
              <a:buFont typeface="+mj-lt"/>
              <a:buAutoNum type="arabicPeriod"/>
            </a:pPr>
            <a:r>
              <a:rPr lang="en-US" b="1" i="0">
                <a:solidFill>
                  <a:srgbClr val="0D0D0D"/>
                </a:solidFill>
                <a:effectLst/>
                <a:highlight>
                  <a:srgbClr val="FFFFFF"/>
                </a:highlight>
                <a:latin typeface="Söhne"/>
              </a:rPr>
              <a:t>Pros of Not Changing (Advantages of Status Quo)</a:t>
            </a:r>
            <a:r>
              <a:rPr lang="en-US" b="0" i="0">
                <a:solidFill>
                  <a:srgbClr val="0D0D0D"/>
                </a:solidFill>
                <a:effectLst/>
                <a:highlight>
                  <a:srgbClr val="FFFFFF"/>
                </a:highlight>
                <a:latin typeface="Söhne"/>
              </a:rPr>
              <a:t>: These are the benefits or comforts associated with maintaining current behaviors or circumstances. This might include ease, enjoyment, familiarity, or any positive aspect of not making a change.</a:t>
            </a:r>
          </a:p>
          <a:p>
            <a:pPr algn="l">
              <a:buFont typeface="+mj-lt"/>
              <a:buAutoNum type="arabicPeriod"/>
            </a:pPr>
            <a:r>
              <a:rPr lang="en-US" b="1" i="0">
                <a:solidFill>
                  <a:srgbClr val="0D0D0D"/>
                </a:solidFill>
                <a:effectLst/>
                <a:highlight>
                  <a:srgbClr val="FFFFFF"/>
                </a:highlight>
                <a:latin typeface="Söhne"/>
              </a:rPr>
              <a:t>Cons of Not Changing (Disadvantages of Status Quo)</a:t>
            </a:r>
            <a:r>
              <a:rPr lang="en-US" b="0" i="0">
                <a:solidFill>
                  <a:srgbClr val="0D0D0D"/>
                </a:solidFill>
                <a:effectLst/>
                <a:highlight>
                  <a:srgbClr val="FFFFFF"/>
                </a:highlight>
                <a:latin typeface="Söhne"/>
              </a:rPr>
              <a:t>: These are the disadvantages or negative consequences of not making a change. This could involve health risks, missed opportunities, long-term disadvantages, or any other negative outcome of staying the same.</a:t>
            </a:r>
          </a:p>
          <a:p>
            <a:endParaRPr lang="en-US" b="0" i="0">
              <a:solidFill>
                <a:srgbClr val="0D0D0D"/>
              </a:solidFill>
              <a:effectLst/>
              <a:highlight>
                <a:srgbClr val="FFFFFF"/>
              </a:highlight>
              <a:latin typeface="Söhne"/>
            </a:endParaRPr>
          </a:p>
          <a:p>
            <a:endParaRPr lang="en-US" b="0" i="0">
              <a:solidFill>
                <a:srgbClr val="0D0D0D"/>
              </a:solidFill>
              <a:effectLst/>
              <a:highlight>
                <a:srgbClr val="FFFFFF"/>
              </a:highlight>
              <a:latin typeface="Söhne"/>
            </a:endParaRPr>
          </a:p>
          <a:p>
            <a:pPr algn="l"/>
            <a:r>
              <a:rPr lang="en-US" b="1" i="0">
                <a:solidFill>
                  <a:srgbClr val="0D0D0D"/>
                </a:solidFill>
                <a:effectLst/>
                <a:highlight>
                  <a:srgbClr val="FFFFFF"/>
                </a:highlight>
                <a:latin typeface="Söhne"/>
              </a:rPr>
              <a:t>Benefits of Using Decision Balance</a:t>
            </a:r>
          </a:p>
          <a:p>
            <a:pPr algn="l">
              <a:buFont typeface="Arial" panose="020B0604020202020204" pitchFamily="34" charset="0"/>
              <a:buChar char="•"/>
            </a:pPr>
            <a:r>
              <a:rPr lang="en-US" b="1" i="0">
                <a:solidFill>
                  <a:srgbClr val="0D0D0D"/>
                </a:solidFill>
                <a:effectLst/>
                <a:highlight>
                  <a:srgbClr val="FFFFFF"/>
                </a:highlight>
                <a:latin typeface="Söhne"/>
              </a:rPr>
              <a:t>Enhances Self-awareness</a:t>
            </a:r>
            <a:r>
              <a:rPr lang="en-US" b="0" i="0">
                <a:solidFill>
                  <a:srgbClr val="0D0D0D"/>
                </a:solidFill>
                <a:effectLst/>
                <a:highlight>
                  <a:srgbClr val="FFFFFF"/>
                </a:highlight>
                <a:latin typeface="Söhne"/>
              </a:rPr>
              <a:t>: It forces individuals to critically evaluate their own values and the impact of their choices, leading to greater self-awareness.</a:t>
            </a:r>
          </a:p>
          <a:p>
            <a:pPr algn="l">
              <a:buFont typeface="Arial" panose="020B0604020202020204" pitchFamily="34" charset="0"/>
              <a:buChar char="•"/>
            </a:pPr>
            <a:r>
              <a:rPr lang="en-US" b="1" i="0">
                <a:solidFill>
                  <a:srgbClr val="0D0D0D"/>
                </a:solidFill>
                <a:effectLst/>
                <a:highlight>
                  <a:srgbClr val="FFFFFF"/>
                </a:highlight>
                <a:latin typeface="Söhne"/>
              </a:rPr>
              <a:t>Reduces Ambivalence</a:t>
            </a:r>
            <a:r>
              <a:rPr lang="en-US" b="0" i="0">
                <a:solidFill>
                  <a:srgbClr val="0D0D0D"/>
                </a:solidFill>
                <a:effectLst/>
                <a:highlight>
                  <a:srgbClr val="FFFFFF"/>
                </a:highlight>
                <a:latin typeface="Söhne"/>
              </a:rPr>
              <a:t>: By clearly laying out all aspects of a decision, it can help reduce ambivalence, making it easier to make a confident choice.</a:t>
            </a:r>
          </a:p>
          <a:p>
            <a:pPr algn="l">
              <a:buFont typeface="Arial" panose="020B0604020202020204" pitchFamily="34" charset="0"/>
              <a:buChar char="•"/>
            </a:pPr>
            <a:r>
              <a:rPr lang="en-US" b="1" i="0">
                <a:solidFill>
                  <a:srgbClr val="0D0D0D"/>
                </a:solidFill>
                <a:effectLst/>
                <a:highlight>
                  <a:srgbClr val="FFFFFF"/>
                </a:highlight>
                <a:latin typeface="Söhne"/>
              </a:rPr>
              <a:t>Facilitates Change</a:t>
            </a:r>
            <a:r>
              <a:rPr lang="en-US" b="0" i="0">
                <a:solidFill>
                  <a:srgbClr val="0D0D0D"/>
                </a:solidFill>
                <a:effectLst/>
                <a:highlight>
                  <a:srgbClr val="FFFFFF"/>
                </a:highlight>
                <a:latin typeface="Söhne"/>
              </a:rPr>
              <a:t>: It can be a powerful tool in facilitating actual behavior change by allowing a clear comparison of the status quo versus the proposed change.</a:t>
            </a:r>
          </a:p>
          <a:p>
            <a:pPr algn="l"/>
            <a:r>
              <a:rPr lang="en-US" b="0" i="0">
                <a:solidFill>
                  <a:srgbClr val="0D0D0D"/>
                </a:solidFill>
                <a:effectLst/>
                <a:highlight>
                  <a:srgbClr val="FFFFFF"/>
                </a:highlight>
                <a:latin typeface="Söhne"/>
              </a:rPr>
              <a:t>Decision balance is a practical approach to making thoughtful, well-informed decisions by considering the full spectrum of outcomes associated with various choices.</a:t>
            </a:r>
          </a:p>
          <a:p>
            <a:endParaRPr lang="en-US"/>
          </a:p>
        </p:txBody>
      </p:sp>
      <p:sp>
        <p:nvSpPr>
          <p:cNvPr id="4" name="Slide Number Placeholder 3"/>
          <p:cNvSpPr>
            <a:spLocks noGrp="1"/>
          </p:cNvSpPr>
          <p:nvPr>
            <p:ph type="sldNum" sz="quarter" idx="5"/>
          </p:nvPr>
        </p:nvSpPr>
        <p:spPr/>
        <p:txBody>
          <a:bodyPr/>
          <a:lstStyle/>
          <a:p>
            <a:fld id="{EBF4CF34-1708-4A6C-89D7-9F2B449BF594}" type="slidenum">
              <a:rPr lang="en-US" smtClean="0"/>
              <a:t>6</a:t>
            </a:fld>
            <a:endParaRPr lang="en-US"/>
          </a:p>
        </p:txBody>
      </p:sp>
    </p:spTree>
    <p:extLst>
      <p:ext uri="{BB962C8B-B14F-4D97-AF65-F5344CB8AC3E}">
        <p14:creationId xmlns:p14="http://schemas.microsoft.com/office/powerpoint/2010/main" val="1942841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F4CF34-1708-4A6C-89D7-9F2B449BF594}" type="slidenum">
              <a:rPr lang="en-US" smtClean="0"/>
              <a:t>10</a:t>
            </a:fld>
            <a:endParaRPr lang="en-US"/>
          </a:p>
        </p:txBody>
      </p:sp>
    </p:spTree>
    <p:extLst>
      <p:ext uri="{BB962C8B-B14F-4D97-AF65-F5344CB8AC3E}">
        <p14:creationId xmlns:p14="http://schemas.microsoft.com/office/powerpoint/2010/main" val="2531683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a:effectLst/>
                <a:latin typeface="Aptos" panose="020B0004020202020204" pitchFamily="34" charset="0"/>
                <a:ea typeface="Aptos" panose="020B0004020202020204" pitchFamily="34" charset="0"/>
                <a:cs typeface="Times New Roman" panose="02020603050405020304" pitchFamily="18" charset="0"/>
              </a:rPr>
              <a:t>Five Tips for Mentoring Success</a:t>
            </a:r>
          </a:p>
          <a:p>
            <a:pPr marL="342900" marR="0" lvl="0" indent="-342900">
              <a:lnSpc>
                <a:spcPct val="107000"/>
              </a:lnSpc>
              <a:spcBef>
                <a:spcPts val="0"/>
              </a:spcBef>
              <a:spcAft>
                <a:spcPts val="0"/>
              </a:spcAft>
              <a:buFont typeface="+mj-lt"/>
              <a:buAutoNum type="arabicPeriod"/>
            </a:pPr>
            <a:r>
              <a:rPr lang="en-US" sz="1800" kern="100">
                <a:effectLst/>
                <a:latin typeface="Aptos" panose="020B0004020202020204" pitchFamily="34" charset="0"/>
                <a:ea typeface="Aptos" panose="020B0004020202020204" pitchFamily="34" charset="0"/>
                <a:cs typeface="Times New Roman" panose="02020603050405020304" pitchFamily="18" charset="0"/>
              </a:rPr>
              <a:t> Spot potential in others.</a:t>
            </a:r>
          </a:p>
          <a:p>
            <a:pPr marL="342900" marR="0" lvl="0" indent="-342900">
              <a:lnSpc>
                <a:spcPct val="107000"/>
              </a:lnSpc>
              <a:spcBef>
                <a:spcPts val="0"/>
              </a:spcBef>
              <a:spcAft>
                <a:spcPts val="0"/>
              </a:spcAft>
              <a:buFont typeface="+mj-lt"/>
              <a:buAutoNum type="arabicPeriod"/>
            </a:pPr>
            <a:r>
              <a:rPr lang="en-US" sz="1800" kern="100">
                <a:effectLst/>
                <a:latin typeface="Aptos" panose="020B0004020202020204" pitchFamily="34" charset="0"/>
                <a:ea typeface="Aptos" panose="020B0004020202020204" pitchFamily="34" charset="0"/>
                <a:cs typeface="Times New Roman" panose="02020603050405020304" pitchFamily="18" charset="0"/>
              </a:rPr>
              <a:t>Act as a networking and resource guide.</a:t>
            </a:r>
          </a:p>
          <a:p>
            <a:pPr marL="342900" marR="0" lvl="0" indent="-342900">
              <a:lnSpc>
                <a:spcPct val="107000"/>
              </a:lnSpc>
              <a:spcBef>
                <a:spcPts val="0"/>
              </a:spcBef>
              <a:spcAft>
                <a:spcPts val="0"/>
              </a:spcAft>
              <a:buFont typeface="+mj-lt"/>
              <a:buAutoNum type="arabicPeriod"/>
            </a:pPr>
            <a:r>
              <a:rPr lang="en-US" sz="1800" kern="100">
                <a:effectLst/>
                <a:latin typeface="Aptos" panose="020B0004020202020204" pitchFamily="34" charset="0"/>
                <a:ea typeface="Aptos" panose="020B0004020202020204" pitchFamily="34" charset="0"/>
                <a:cs typeface="Times New Roman" panose="02020603050405020304" pitchFamily="18" charset="0"/>
              </a:rPr>
              <a:t>Display patience and tolerance.  Not everyone thinks the same way.</a:t>
            </a:r>
          </a:p>
          <a:p>
            <a:pPr marL="342900" marR="0" lvl="0" indent="-342900">
              <a:lnSpc>
                <a:spcPct val="107000"/>
              </a:lnSpc>
              <a:spcBef>
                <a:spcPts val="0"/>
              </a:spcBef>
              <a:spcAft>
                <a:spcPts val="0"/>
              </a:spcAft>
              <a:buFont typeface="+mj-lt"/>
              <a:buAutoNum type="arabicPeriod"/>
            </a:pPr>
            <a:r>
              <a:rPr lang="en-US" sz="1800" kern="100">
                <a:effectLst/>
                <a:latin typeface="Aptos" panose="020B0004020202020204" pitchFamily="34" charset="0"/>
                <a:ea typeface="Aptos" panose="020B0004020202020204" pitchFamily="34" charset="0"/>
                <a:cs typeface="Times New Roman" panose="02020603050405020304" pitchFamily="18" charset="0"/>
              </a:rPr>
              <a:t>Encourage.  </a:t>
            </a:r>
          </a:p>
          <a:p>
            <a:pPr marL="342900" marR="0" lvl="0" indent="-342900">
              <a:lnSpc>
                <a:spcPct val="107000"/>
              </a:lnSpc>
              <a:spcBef>
                <a:spcPts val="0"/>
              </a:spcBef>
              <a:spcAft>
                <a:spcPts val="800"/>
              </a:spcAft>
              <a:buFont typeface="+mj-lt"/>
              <a:buAutoNum type="arabicPeriod"/>
            </a:pPr>
            <a:r>
              <a:rPr lang="en-US" sz="1800" kern="100">
                <a:effectLst/>
                <a:latin typeface="Aptos" panose="020B0004020202020204" pitchFamily="34" charset="0"/>
                <a:ea typeface="Aptos" panose="020B0004020202020204" pitchFamily="34" charset="0"/>
                <a:cs typeface="Times New Roman" panose="02020603050405020304" pitchFamily="18" charset="0"/>
              </a:rPr>
              <a:t>See the big picture! </a:t>
            </a:r>
          </a:p>
          <a:p>
            <a:endParaRPr lang="en-US"/>
          </a:p>
        </p:txBody>
      </p:sp>
      <p:sp>
        <p:nvSpPr>
          <p:cNvPr id="4" name="Slide Number Placeholder 3"/>
          <p:cNvSpPr>
            <a:spLocks noGrp="1"/>
          </p:cNvSpPr>
          <p:nvPr>
            <p:ph type="sldNum" sz="quarter" idx="5"/>
          </p:nvPr>
        </p:nvSpPr>
        <p:spPr/>
        <p:txBody>
          <a:bodyPr/>
          <a:lstStyle/>
          <a:p>
            <a:fld id="{EBF4CF34-1708-4A6C-89D7-9F2B449BF594}" type="slidenum">
              <a:rPr lang="en-US" smtClean="0"/>
              <a:t>16</a:t>
            </a:fld>
            <a:endParaRPr lang="en-US"/>
          </a:p>
        </p:txBody>
      </p:sp>
    </p:spTree>
    <p:extLst>
      <p:ext uri="{BB962C8B-B14F-4D97-AF65-F5344CB8AC3E}">
        <p14:creationId xmlns:p14="http://schemas.microsoft.com/office/powerpoint/2010/main" val="3162356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65044-0684-48E6-428A-EA298DD647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644426-55CE-D4EC-771F-1A061603CC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314356-9F70-1106-EAD1-D8E22D1953C7}"/>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5" name="Footer Placeholder 4">
            <a:extLst>
              <a:ext uri="{FF2B5EF4-FFF2-40B4-BE49-F238E27FC236}">
                <a16:creationId xmlns:a16="http://schemas.microsoft.com/office/drawing/2014/main" id="{A55FBB85-D93A-9472-8570-0FDAFA1EA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4C5488-964C-707A-03BC-793A3A5C2386}"/>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3045687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8C4B9-D28B-E7E6-D254-89DA85A537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B47FD6-E3E2-67DC-9F57-62361E7583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15002A-6D3C-F842-8E2E-E8174BE208EC}"/>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5" name="Footer Placeholder 4">
            <a:extLst>
              <a:ext uri="{FF2B5EF4-FFF2-40B4-BE49-F238E27FC236}">
                <a16:creationId xmlns:a16="http://schemas.microsoft.com/office/drawing/2014/main" id="{D519BAB6-7D63-8E48-2A4A-E605144015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343CF-BB73-5A8F-A36A-658F97E14D7E}"/>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4002834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DFD84-FDA9-EFC7-8E69-B943DB5F1B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0A5A79-EDD6-079F-E2E7-DDF986D13E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F188B3-436C-26A3-7963-EDD3B7791895}"/>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5" name="Footer Placeholder 4">
            <a:extLst>
              <a:ext uri="{FF2B5EF4-FFF2-40B4-BE49-F238E27FC236}">
                <a16:creationId xmlns:a16="http://schemas.microsoft.com/office/drawing/2014/main" id="{2B76BEDC-763E-77CA-5B9E-CDBA3F3B8A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756463-238B-AE5F-F49F-AD6F6D41CA4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861720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7CB4D-A33C-578C-F1BE-7157AC74F4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0D7996-894D-50C2-5940-C2AE8208ED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298E2-44D7-602A-8B7B-4DD04556346E}"/>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5" name="Footer Placeholder 4">
            <a:extLst>
              <a:ext uri="{FF2B5EF4-FFF2-40B4-BE49-F238E27FC236}">
                <a16:creationId xmlns:a16="http://schemas.microsoft.com/office/drawing/2014/main" id="{EF7EEF65-E4F3-AD87-39A2-5C56A8DAA2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E38F6-3CFB-E503-AFE1-E8FC7C22C90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759102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8F21E-D2DA-7BFA-E98C-D028A481F3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411F0B-48DF-865A-4028-019A468C58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3DAB72-7290-7C25-773D-1F853469FB88}"/>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5" name="Footer Placeholder 4">
            <a:extLst>
              <a:ext uri="{FF2B5EF4-FFF2-40B4-BE49-F238E27FC236}">
                <a16:creationId xmlns:a16="http://schemas.microsoft.com/office/drawing/2014/main" id="{66CDCC40-22D1-159A-964C-EEAE82A3FE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8B2760-5EFA-E134-3BD3-B22BD8A3098C}"/>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4237072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B1F32-338A-DDD9-0D83-1B9B37DDE5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B790D6-FD86-E8A4-139C-0B9AF3DC5D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B27492-3BE3-5160-AF96-09EAFA9CE8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10C5AF-1C6F-FB5D-E7D2-CD723FCC5C8D}"/>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6" name="Footer Placeholder 5">
            <a:extLst>
              <a:ext uri="{FF2B5EF4-FFF2-40B4-BE49-F238E27FC236}">
                <a16:creationId xmlns:a16="http://schemas.microsoft.com/office/drawing/2014/main" id="{10722E9D-13C8-8A8D-B148-619ABDA404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B29C08-ACC6-D49F-8503-1A779B2E97D0}"/>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16636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EC97-D4F3-1B2F-A434-BB4FA6FD90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5204B3-4F0A-C7DD-74DE-D2D6A7BE4F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4A4166-D233-7F13-636F-9B88BE7D7B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5E2269-B0CE-FA62-117E-4025AEF61C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96CAB6-CBDB-6048-D28C-DB35B9102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483F9B-06A1-A89D-3520-D5D97C31AAEF}"/>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8" name="Footer Placeholder 7">
            <a:extLst>
              <a:ext uri="{FF2B5EF4-FFF2-40B4-BE49-F238E27FC236}">
                <a16:creationId xmlns:a16="http://schemas.microsoft.com/office/drawing/2014/main" id="{025E2FBE-7B05-D4E9-83B0-452A7681E1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0DC9AA-5C3F-96D9-FDCB-4A7D504B452D}"/>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727904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EED58-4EFA-33A6-4AED-1E80178D77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926ED16-D7FD-7B0F-6EFE-7802B8EC5B46}"/>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4" name="Footer Placeholder 3">
            <a:extLst>
              <a:ext uri="{FF2B5EF4-FFF2-40B4-BE49-F238E27FC236}">
                <a16:creationId xmlns:a16="http://schemas.microsoft.com/office/drawing/2014/main" id="{17B3AA5D-C62C-C863-02E1-A6BE61C7DB8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D2D72A-6596-DBB7-5137-1D642BB85615}"/>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173545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CB652A-6537-A177-D07D-2A4390B57EE6}"/>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3" name="Footer Placeholder 2">
            <a:extLst>
              <a:ext uri="{FF2B5EF4-FFF2-40B4-BE49-F238E27FC236}">
                <a16:creationId xmlns:a16="http://schemas.microsoft.com/office/drawing/2014/main" id="{F893D821-A5A4-0622-EAD5-60F9F89CC1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48BCBC-F021-695A-AEEC-D5FE18804A30}"/>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73518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E38A8-F59E-86D4-7C1F-6AF8F9EB81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7D502A-5F0E-E3D7-E070-873131A827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1B2A0D-AD75-8B18-A5FE-40E434B99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484B32-C809-8999-8631-8984F06F91EA}"/>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6" name="Footer Placeholder 5">
            <a:extLst>
              <a:ext uri="{FF2B5EF4-FFF2-40B4-BE49-F238E27FC236}">
                <a16:creationId xmlns:a16="http://schemas.microsoft.com/office/drawing/2014/main" id="{62D39180-CA6C-63A8-DE56-F6F933D1A7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350B7B-8CB6-4A9C-FF8F-902C1FB8E116}"/>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3750968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6FD5-3AEE-9342-7851-CDF4A2ED2A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4C6284-3F36-0000-9929-D99C6A54FA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32C36B-5574-B469-5D02-6B3E58778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1968FA-C66E-1111-79DD-5B2C5BE04060}"/>
              </a:ext>
            </a:extLst>
          </p:cNvPr>
          <p:cNvSpPr>
            <a:spLocks noGrp="1"/>
          </p:cNvSpPr>
          <p:nvPr>
            <p:ph type="dt" sz="half" idx="10"/>
          </p:nvPr>
        </p:nvSpPr>
        <p:spPr/>
        <p:txBody>
          <a:bodyPr/>
          <a:lstStyle/>
          <a:p>
            <a:fld id="{D5BC55B7-B112-4E45-BC92-EE5DFC257A25}" type="datetimeFigureOut">
              <a:rPr lang="en-US" smtClean="0"/>
              <a:t>2/5/2026</a:t>
            </a:fld>
            <a:endParaRPr lang="en-US"/>
          </a:p>
        </p:txBody>
      </p:sp>
      <p:sp>
        <p:nvSpPr>
          <p:cNvPr id="6" name="Footer Placeholder 5">
            <a:extLst>
              <a:ext uri="{FF2B5EF4-FFF2-40B4-BE49-F238E27FC236}">
                <a16:creationId xmlns:a16="http://schemas.microsoft.com/office/drawing/2014/main" id="{CB630ADB-284A-B98C-14D8-05F8C3A7CD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98AD3A-6DB5-C974-DAB2-3582135F04CF}"/>
              </a:ext>
            </a:extLst>
          </p:cNvPr>
          <p:cNvSpPr>
            <a:spLocks noGrp="1"/>
          </p:cNvSpPr>
          <p:nvPr>
            <p:ph type="sldNum" sz="quarter" idx="12"/>
          </p:nvPr>
        </p:nvSpPr>
        <p:spPr/>
        <p:txBody>
          <a:bodyPr/>
          <a:lstStyle/>
          <a:p>
            <a:fld id="{F961B38D-EC2F-4CD8-9268-60927F5FC691}" type="slidenum">
              <a:rPr lang="en-US" smtClean="0"/>
              <a:t>‹#›</a:t>
            </a:fld>
            <a:endParaRPr lang="en-US"/>
          </a:p>
        </p:txBody>
      </p:sp>
    </p:spTree>
    <p:extLst>
      <p:ext uri="{BB962C8B-B14F-4D97-AF65-F5344CB8AC3E}">
        <p14:creationId xmlns:p14="http://schemas.microsoft.com/office/powerpoint/2010/main" val="264448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1E7C98-2D00-5DC8-1999-5840EFEB46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915A54-883D-1BFF-E312-D77C54D3F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20D8BF-F5E8-7A08-39EF-9C172182CE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C55B7-B112-4E45-BC92-EE5DFC257A25}" type="datetimeFigureOut">
              <a:rPr lang="en-US" smtClean="0"/>
              <a:t>2/5/2026</a:t>
            </a:fld>
            <a:endParaRPr lang="en-US"/>
          </a:p>
        </p:txBody>
      </p:sp>
      <p:sp>
        <p:nvSpPr>
          <p:cNvPr id="5" name="Footer Placeholder 4">
            <a:extLst>
              <a:ext uri="{FF2B5EF4-FFF2-40B4-BE49-F238E27FC236}">
                <a16:creationId xmlns:a16="http://schemas.microsoft.com/office/drawing/2014/main" id="{41C5565C-721C-6C41-873C-13CDEDC3B4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17C55ED-2D12-CBA4-102F-C8B4B5C07C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61B38D-EC2F-4CD8-9268-60927F5FC691}" type="slidenum">
              <a:rPr lang="en-US" smtClean="0"/>
              <a:t>‹#›</a:t>
            </a:fld>
            <a:endParaRPr lang="en-US"/>
          </a:p>
        </p:txBody>
      </p:sp>
    </p:spTree>
    <p:extLst>
      <p:ext uri="{BB962C8B-B14F-4D97-AF65-F5344CB8AC3E}">
        <p14:creationId xmlns:p14="http://schemas.microsoft.com/office/powerpoint/2010/main" val="3622331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https://www.legion.org/information-center/news/dispatch/2025/march/your-guide-to-welcoming-new-members"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77" name="Rectangle 1076">
            <a:extLst>
              <a:ext uri="{FF2B5EF4-FFF2-40B4-BE49-F238E27FC236}">
                <a16:creationId xmlns:a16="http://schemas.microsoft.com/office/drawing/2014/main" id="{129579E8-8FA2-4D2F-A8F9-7EF7C95943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9B3F85-4F1B-A627-5F7F-74FC0FA2BE73}"/>
              </a:ext>
            </a:extLst>
          </p:cNvPr>
          <p:cNvSpPr>
            <a:spLocks noGrp="1"/>
          </p:cNvSpPr>
          <p:nvPr>
            <p:ph type="ctrTitle"/>
          </p:nvPr>
        </p:nvSpPr>
        <p:spPr>
          <a:xfrm>
            <a:off x="2574664" y="2697481"/>
            <a:ext cx="7835125" cy="1847087"/>
          </a:xfrm>
          <a:ln w="28575">
            <a:solidFill>
              <a:srgbClr val="C00000"/>
            </a:solidFill>
          </a:ln>
        </p:spPr>
        <p:txBody>
          <a:bodyPr anchor="b">
            <a:normAutofit fontScale="90000"/>
          </a:bodyPr>
          <a:lstStyle/>
          <a:p>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b="1" dirty="0"/>
            </a:br>
            <a:br>
              <a:rPr lang="en-US" sz="4400" dirty="0"/>
            </a:br>
            <a:br>
              <a:rPr lang="en-US" sz="4400" dirty="0"/>
            </a:br>
            <a:br>
              <a:rPr lang="en-US" sz="4400" dirty="0"/>
            </a:br>
            <a:endParaRPr lang="en-US" sz="4400" dirty="0"/>
          </a:p>
        </p:txBody>
      </p:sp>
      <p:sp>
        <p:nvSpPr>
          <p:cNvPr id="3" name="Subtitle 2">
            <a:extLst>
              <a:ext uri="{FF2B5EF4-FFF2-40B4-BE49-F238E27FC236}">
                <a16:creationId xmlns:a16="http://schemas.microsoft.com/office/drawing/2014/main" id="{E6497BCC-C96D-AB45-CEC8-FB2C111F2814}"/>
              </a:ext>
            </a:extLst>
          </p:cNvPr>
          <p:cNvSpPr>
            <a:spLocks noGrp="1"/>
          </p:cNvSpPr>
          <p:nvPr>
            <p:ph type="subTitle" idx="1"/>
          </p:nvPr>
        </p:nvSpPr>
        <p:spPr>
          <a:xfrm>
            <a:off x="2364416" y="5804547"/>
            <a:ext cx="8045373" cy="742280"/>
          </a:xfrm>
          <a:ln w="28575">
            <a:solidFill>
              <a:schemeClr val="accent1">
                <a:lumMod val="50000"/>
              </a:schemeClr>
            </a:solidFill>
          </a:ln>
        </p:spPr>
        <p:txBody>
          <a:bodyPr anchor="ctr">
            <a:normAutofit fontScale="40000" lnSpcReduction="20000"/>
          </a:bodyPr>
          <a:lstStyle/>
          <a:p>
            <a:endParaRPr lang="en-US" sz="2000" dirty="0">
              <a:solidFill>
                <a:schemeClr val="tx1">
                  <a:alpha val="60000"/>
                </a:schemeClr>
              </a:solidFill>
            </a:endParaRPr>
          </a:p>
          <a:p>
            <a:r>
              <a:rPr lang="en-US" sz="5000">
                <a:latin typeface="Times New Roman" panose="02020603050405020304" pitchFamily="18" charset="0"/>
                <a:cs typeface="Times New Roman" panose="02020603050405020304" pitchFamily="18" charset="0"/>
              </a:rPr>
              <a:t>Fred Nelson/Jack French </a:t>
            </a:r>
            <a:r>
              <a:rPr lang="en-US" sz="5000" dirty="0">
                <a:latin typeface="Times New Roman" panose="02020603050405020304" pitchFamily="18" charset="0"/>
                <a:cs typeface="Times New Roman" panose="02020603050405020304" pitchFamily="18" charset="0"/>
              </a:rPr>
              <a:t>- Midwinter 2026</a:t>
            </a:r>
          </a:p>
          <a:p>
            <a:r>
              <a:rPr lang="en-US" sz="2000" dirty="0">
                <a:solidFill>
                  <a:schemeClr val="tx1">
                    <a:alpha val="60000"/>
                  </a:schemeClr>
                </a:solidFill>
              </a:rPr>
              <a:t> </a:t>
            </a:r>
          </a:p>
        </p:txBody>
      </p:sp>
      <p:grpSp>
        <p:nvGrpSpPr>
          <p:cNvPr id="1079" name="Group 1078">
            <a:extLst>
              <a:ext uri="{FF2B5EF4-FFF2-40B4-BE49-F238E27FC236}">
                <a16:creationId xmlns:a16="http://schemas.microsoft.com/office/drawing/2014/main" id="{3FEB7750-5E3F-43E4-B0BB-6614A165F8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080" name="Freeform 6">
              <a:extLst>
                <a:ext uri="{FF2B5EF4-FFF2-40B4-BE49-F238E27FC236}">
                  <a16:creationId xmlns:a16="http://schemas.microsoft.com/office/drawing/2014/main" id="{2C4BB42A-C350-43AC-AC2C-A62D527551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txBody>
            <a:bodyPr/>
            <a:lstStyle/>
            <a:p>
              <a:endParaRPr lang="en-US"/>
            </a:p>
          </p:txBody>
        </p:sp>
        <p:sp>
          <p:nvSpPr>
            <p:cNvPr id="1081" name="Freeform 6">
              <a:extLst>
                <a:ext uri="{FF2B5EF4-FFF2-40B4-BE49-F238E27FC236}">
                  <a16:creationId xmlns:a16="http://schemas.microsoft.com/office/drawing/2014/main" id="{9FD94A1A-9337-49FD-9F42-833C51F1E0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txBody>
            <a:bodyPr/>
            <a:lstStyle/>
            <a:p>
              <a:endParaRPr lang="en-US"/>
            </a:p>
          </p:txBody>
        </p:sp>
      </p:grpSp>
      <p:pic>
        <p:nvPicPr>
          <p:cNvPr id="1034" name="Picture 10" descr="Legion Brand">
            <a:extLst>
              <a:ext uri="{FF2B5EF4-FFF2-40B4-BE49-F238E27FC236}">
                <a16:creationId xmlns:a16="http://schemas.microsoft.com/office/drawing/2014/main" id="{45DA0A85-4ADE-03B4-B10B-058D6AC89721}"/>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22732" y="461020"/>
            <a:ext cx="5370317" cy="147683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Free Vector | United states background">
            <a:extLst>
              <a:ext uri="{FF2B5EF4-FFF2-40B4-BE49-F238E27FC236}">
                <a16:creationId xmlns:a16="http://schemas.microsoft.com/office/drawing/2014/main" id="{C7E43306-5F3A-6E55-5491-B1EA316EE72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40316" b="10655"/>
          <a:stretch/>
        </p:blipFill>
        <p:spPr bwMode="auto">
          <a:xfrm rot="5400000">
            <a:off x="-2799893" y="2789145"/>
            <a:ext cx="6858001" cy="12797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text, clipart&#10;&#10;Description automatically generated">
            <a:extLst>
              <a:ext uri="{FF2B5EF4-FFF2-40B4-BE49-F238E27FC236}">
                <a16:creationId xmlns:a16="http://schemas.microsoft.com/office/drawing/2014/main" id="{D8267FD3-6541-BB04-2055-3B5E770DF75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2453" y="5739923"/>
            <a:ext cx="1782211" cy="1000144"/>
          </a:xfrm>
          <a:prstGeom prst="rect">
            <a:avLst/>
          </a:prstGeom>
        </p:spPr>
      </p:pic>
      <p:sp>
        <p:nvSpPr>
          <p:cNvPr id="6" name="TextBox 5">
            <a:extLst>
              <a:ext uri="{FF2B5EF4-FFF2-40B4-BE49-F238E27FC236}">
                <a16:creationId xmlns:a16="http://schemas.microsoft.com/office/drawing/2014/main" id="{C658648F-201F-B4BE-268A-00C052DF3C50}"/>
              </a:ext>
            </a:extLst>
          </p:cNvPr>
          <p:cNvSpPr txBox="1"/>
          <p:nvPr/>
        </p:nvSpPr>
        <p:spPr>
          <a:xfrm>
            <a:off x="2603772" y="3059668"/>
            <a:ext cx="7566660" cy="1200329"/>
          </a:xfrm>
          <a:prstGeom prst="rect">
            <a:avLst/>
          </a:prstGeom>
          <a:noFill/>
        </p:spPr>
        <p:txBody>
          <a:bodyPr wrap="square">
            <a:spAutoFit/>
          </a:bodyPr>
          <a:lstStyle/>
          <a:p>
            <a:pPr algn="ctr"/>
            <a:r>
              <a:rPr lang="en-US" sz="4400" b="1" dirty="0">
                <a:latin typeface="Times New Roman" panose="02020603050405020304" pitchFamily="18" charset="0"/>
                <a:cs typeface="Times New Roman" panose="02020603050405020304" pitchFamily="18" charset="0"/>
              </a:rPr>
              <a:t>Welcoming New Members:</a:t>
            </a:r>
            <a:br>
              <a:rPr lang="en-US" sz="3600" b="1"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Turning a Joiner Into a Legionnaire</a:t>
            </a:r>
          </a:p>
        </p:txBody>
      </p:sp>
    </p:spTree>
    <p:extLst>
      <p:ext uri="{BB962C8B-B14F-4D97-AF65-F5344CB8AC3E}">
        <p14:creationId xmlns:p14="http://schemas.microsoft.com/office/powerpoint/2010/main" val="3172812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Step 4: Follow Up</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DC6A64A-E4FF-665B-67D7-E875EC8073D6}"/>
              </a:ext>
            </a:extLst>
          </p:cNvPr>
          <p:cNvSpPr txBox="1"/>
          <p:nvPr/>
        </p:nvSpPr>
        <p:spPr>
          <a:xfrm>
            <a:off x="838200" y="1988554"/>
            <a:ext cx="10192234" cy="2246769"/>
          </a:xfrm>
          <a:prstGeom prst="rect">
            <a:avLst/>
          </a:prstGeom>
          <a:noFill/>
          <a:ln>
            <a:noFill/>
          </a:ln>
        </p:spPr>
        <p:txBody>
          <a:bodyPr wrap="square" rtlCol="0">
            <a:spAutoFit/>
          </a:bodyPr>
          <a:lstStyle/>
          <a:p>
            <a:r>
              <a:rPr lang="en-US" sz="2800" dirty="0">
                <a:latin typeface="Times New Roman" panose="02020603050405020304" pitchFamily="18" charset="0"/>
                <a:cs typeface="Times New Roman" panose="02020603050405020304" pitchFamily="18" charset="0"/>
              </a:rPr>
              <a:t>Contact within 30 to 60 days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Ask how things are going</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Encourage continued involvement</a:t>
            </a:r>
          </a:p>
        </p:txBody>
      </p:sp>
      <p:pic>
        <p:nvPicPr>
          <p:cNvPr id="3074" name="Picture 2" descr="FOLLOW-UP OR FOUL-UP!">
            <a:extLst>
              <a:ext uri="{FF2B5EF4-FFF2-40B4-BE49-F238E27FC236}">
                <a16:creationId xmlns:a16="http://schemas.microsoft.com/office/drawing/2014/main" id="{68ED86E0-C08A-D9E0-EF06-AED3F4B52F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2556" y="2709116"/>
            <a:ext cx="4741244" cy="2666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025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Post-Level Tools That Work</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A700B05F-627D-5EAC-EACF-ABDAF1C1198D}"/>
              </a:ext>
            </a:extLst>
          </p:cNvPr>
          <p:cNvSpPr/>
          <p:nvPr/>
        </p:nvSpPr>
        <p:spPr>
          <a:xfrm>
            <a:off x="934296" y="1720840"/>
            <a:ext cx="8840640" cy="3847207"/>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New member orientation nights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Welcome packets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Committee sign-up sheets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Post tours and social time</a:t>
            </a:r>
          </a:p>
          <a:p>
            <a:endParaRPr lang="en-US" sz="2800" dirty="0">
              <a:latin typeface="Times New Roman" panose="02020603050405020304" pitchFamily="18" charset="0"/>
              <a:cs typeface="Times New Roman" panose="02020603050405020304" pitchFamily="18" charset="0"/>
            </a:endParaRPr>
          </a:p>
          <a:p>
            <a:pPr algn="ctr"/>
            <a:r>
              <a:rPr lang="en-US" sz="2000" dirty="0">
                <a:solidFill>
                  <a:schemeClr val="bg1"/>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            </a:t>
            </a:r>
            <a:r>
              <a:rPr lang="en-US" sz="2000" dirty="0">
                <a:solidFill>
                  <a:srgbClr val="0563C1"/>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Your guide to welcoming new members | The American Legion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0542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The American Legion Family</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5598194E-F509-8948-1F7F-EA3EFD6D3C73}"/>
              </a:ext>
            </a:extLst>
          </p:cNvPr>
          <p:cNvPicPr>
            <a:picLocks noChangeAspect="1"/>
          </p:cNvPicPr>
          <p:nvPr/>
        </p:nvPicPr>
        <p:blipFill>
          <a:blip r:embed="rId4"/>
          <a:stretch>
            <a:fillRect/>
          </a:stretch>
        </p:blipFill>
        <p:spPr>
          <a:xfrm>
            <a:off x="5586984" y="1819576"/>
            <a:ext cx="3064923" cy="4673299"/>
          </a:xfrm>
          <a:prstGeom prst="rect">
            <a:avLst/>
          </a:prstGeom>
        </p:spPr>
      </p:pic>
      <p:sp>
        <p:nvSpPr>
          <p:cNvPr id="9" name="TextBox 8">
            <a:extLst>
              <a:ext uri="{FF2B5EF4-FFF2-40B4-BE49-F238E27FC236}">
                <a16:creationId xmlns:a16="http://schemas.microsoft.com/office/drawing/2014/main" id="{585CB00B-CAB4-4BB0-1BAF-340658FE52FC}"/>
              </a:ext>
            </a:extLst>
          </p:cNvPr>
          <p:cNvSpPr txBox="1"/>
          <p:nvPr/>
        </p:nvSpPr>
        <p:spPr>
          <a:xfrm>
            <a:off x="838200" y="1836460"/>
            <a:ext cx="4748784" cy="3539430"/>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American Legion Auxiliary</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Sons of The American Legion</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American Legion Riders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Family involvement increases retention</a:t>
            </a:r>
          </a:p>
        </p:txBody>
      </p:sp>
    </p:spTree>
    <p:extLst>
      <p:ext uri="{BB962C8B-B14F-4D97-AF65-F5344CB8AC3E}">
        <p14:creationId xmlns:p14="http://schemas.microsoft.com/office/powerpoint/2010/main" val="2486129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Reflection for Your Post</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7A4FCFCA-968B-1442-4F4C-E17B0F9A7E27}"/>
              </a:ext>
            </a:extLst>
          </p:cNvPr>
          <p:cNvSpPr/>
          <p:nvPr/>
        </p:nvSpPr>
        <p:spPr>
          <a:xfrm>
            <a:off x="838200" y="1853649"/>
            <a:ext cx="8235311" cy="2985433"/>
          </a:xfrm>
          <a:prstGeom prst="rect">
            <a:avLst/>
          </a:prstGeom>
        </p:spPr>
        <p:txBody>
          <a:bodyPr wrap="square">
            <a:spAutoFit/>
          </a:bodyPr>
          <a:lstStyle/>
          <a:p>
            <a:r>
              <a:rPr lang="en-US" sz="2800" dirty="0">
                <a:latin typeface="Times New Roman" panose="02020603050405020304" pitchFamily="18" charset="0"/>
                <a:cs typeface="Times New Roman" panose="02020603050405020304" pitchFamily="18" charset="0"/>
              </a:rPr>
              <a:t>What do we currently do well?</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What can we improve?</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What is one change we can make in 60 days?</a:t>
            </a:r>
          </a:p>
          <a:p>
            <a:endParaRPr lang="en-GB" altLang="en-US" sz="2400" dirty="0">
              <a:latin typeface="Times New Roman" panose="02020603050405020304" pitchFamily="18" charset="0"/>
              <a:cs typeface="Times New Roman" panose="02020603050405020304" pitchFamily="18" charset="0"/>
            </a:endParaRPr>
          </a:p>
          <a:p>
            <a:endParaRPr lang="en-GB"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2945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Closing Message</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03057177-61C5-D02C-81EE-FCFB8F48427E}"/>
              </a:ext>
            </a:extLst>
          </p:cNvPr>
          <p:cNvSpPr/>
          <p:nvPr/>
        </p:nvSpPr>
        <p:spPr>
          <a:xfrm>
            <a:off x="838200" y="1803509"/>
            <a:ext cx="10070592" cy="3231654"/>
          </a:xfrm>
          <a:prstGeom prst="rect">
            <a:avLst/>
          </a:prstGeom>
        </p:spPr>
        <p:txBody>
          <a:bodyPr wrap="square">
            <a:spAutoFit/>
          </a:bodyPr>
          <a:lstStyle/>
          <a:p>
            <a:r>
              <a:rPr lang="en-US" sz="3600" dirty="0">
                <a:latin typeface="Times New Roman" panose="02020603050405020304" pitchFamily="18" charset="0"/>
                <a:cs typeface="Times New Roman" panose="02020603050405020304" pitchFamily="18" charset="0"/>
              </a:rPr>
              <a:t>1. Recruitment brings them in</a:t>
            </a:r>
          </a:p>
          <a:p>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		2. Welcome makes them stay</a:t>
            </a:r>
          </a:p>
          <a:p>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				3. Make welcoming intentional</a:t>
            </a:r>
          </a:p>
          <a:p>
            <a:pPr marL="342900" indent="-342900">
              <a:buFont typeface="Arial" panose="020B0604020202020204" pitchFamily="34" charset="0"/>
              <a:buChar char="•"/>
            </a:pPr>
            <a:endParaRPr lang="en-GB"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8926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a:latin typeface="Times New Roman" panose="02020603050405020304" pitchFamily="18" charset="0"/>
                <a:cs typeface="Times New Roman" panose="02020603050405020304" pitchFamily="18" charset="0"/>
              </a:rPr>
              <a:t>Purpose Fulfilled – Mission Accomplished!</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7E8433C-CB3B-808D-D9EE-B43479B39092}"/>
              </a:ext>
            </a:extLst>
          </p:cNvPr>
          <p:cNvSpPr txBox="1"/>
          <p:nvPr/>
        </p:nvSpPr>
        <p:spPr>
          <a:xfrm>
            <a:off x="838200" y="2038315"/>
            <a:ext cx="9448800" cy="3046988"/>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We discussed the benefits of welcoming new members. </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We focused on the four-step model strengthening connection, engagement, and retention. </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We talked about  expectations and/or possible changes for your own Post.</a:t>
            </a: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9769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a:latin typeface="Times New Roman" panose="02020603050405020304" pitchFamily="18" charset="0"/>
                <a:cs typeface="Times New Roman" panose="02020603050405020304" pitchFamily="18" charset="0"/>
              </a:rPr>
              <a:t>Questions?</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895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Session Purpose</a:t>
            </a:r>
          </a:p>
        </p:txBody>
      </p:sp>
      <p:pic>
        <p:nvPicPr>
          <p:cNvPr id="6" name="Content Placeholder 5" descr="A picture containing text, clipart&#10;&#10;Description automatically generated">
            <a:extLst>
              <a:ext uri="{FF2B5EF4-FFF2-40B4-BE49-F238E27FC236}">
                <a16:creationId xmlns:a16="http://schemas.microsoft.com/office/drawing/2014/main" id="{BA8F0464-F21C-58C0-1E1B-FBFFE83EEA5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718029"/>
            <a:ext cx="1604675" cy="900514"/>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843698"/>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DAE5E49-D22E-5E75-869D-B3A66936EA06}"/>
              </a:ext>
            </a:extLst>
          </p:cNvPr>
          <p:cNvSpPr txBox="1"/>
          <p:nvPr/>
        </p:nvSpPr>
        <p:spPr>
          <a:xfrm>
            <a:off x="932873" y="1995055"/>
            <a:ext cx="10420927" cy="2523768"/>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Help Posts improve how new members are welcomed.</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Focus on connection, engagement, and retention.</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Provide simple, repeatable tools for Post leaders.</a:t>
            </a:r>
          </a:p>
          <a:p>
            <a:endParaRPr lang="en-US" dirty="0"/>
          </a:p>
        </p:txBody>
      </p:sp>
    </p:spTree>
    <p:extLst>
      <p:ext uri="{BB962C8B-B14F-4D97-AF65-F5344CB8AC3E}">
        <p14:creationId xmlns:p14="http://schemas.microsoft.com/office/powerpoint/2010/main" val="3915393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Why Welcoming Matters</a:t>
            </a:r>
          </a:p>
        </p:txBody>
      </p:sp>
      <p:pic>
        <p:nvPicPr>
          <p:cNvPr id="6" name="Content Placeholder 5" descr="A picture containing text, clipart&#10;&#10;Description automatically generated">
            <a:extLst>
              <a:ext uri="{FF2B5EF4-FFF2-40B4-BE49-F238E27FC236}">
                <a16:creationId xmlns:a16="http://schemas.microsoft.com/office/drawing/2014/main" id="{B45E05E6-23B8-C1C7-47D7-88C783F9BDC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729894"/>
            <a:ext cx="1374641" cy="771423"/>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122266" y="6010914"/>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B316CCDC-88E2-C388-A5BF-2C09782B3BB3}"/>
              </a:ext>
            </a:extLst>
          </p:cNvPr>
          <p:cNvSpPr txBox="1"/>
          <p:nvPr/>
        </p:nvSpPr>
        <p:spPr>
          <a:xfrm>
            <a:off x="838201" y="1773309"/>
            <a:ext cx="9137904" cy="3354765"/>
          </a:xfrm>
          <a:prstGeom prst="rect">
            <a:avLst/>
          </a:prstGeom>
          <a:noFill/>
          <a:ln>
            <a:noFill/>
          </a:ln>
        </p:spPr>
        <p:txBody>
          <a:bodyPr wrap="square" rtlCol="0">
            <a:spAutoFit/>
          </a:bodyPr>
          <a:lstStyle/>
          <a:p>
            <a:endParaRPr lang="en-US" sz="2400" dirty="0"/>
          </a:p>
          <a:p>
            <a:r>
              <a:rPr lang="en-US" sz="2800" dirty="0">
                <a:latin typeface="Times New Roman" panose="02020603050405020304" pitchFamily="18" charset="0"/>
                <a:cs typeface="Times New Roman" panose="02020603050405020304" pitchFamily="18" charset="0"/>
              </a:rPr>
              <a:t>Recruitment brings members in.</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Retention depends on belonging.</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Many members leave because no one engaged them.</a:t>
            </a:r>
          </a:p>
          <a:p>
            <a:pPr marL="342900" indent="-342900" fontAlgn="base">
              <a:buFont typeface="Arial" panose="020B0604020202020204" pitchFamily="34" charset="0"/>
              <a:buChar char="•"/>
            </a:pPr>
            <a:endParaRPr lang="en-GB" sz="2400" dirty="0">
              <a:cs typeface="Calibri" panose="020F0502020204030204" pitchFamily="34" charset="0"/>
            </a:endParaRPr>
          </a:p>
          <a:p>
            <a:pPr fontAlgn="base"/>
            <a:endParaRPr lang="en-GB" sz="2400" dirty="0">
              <a:cs typeface="Calibri" panose="020F0502020204030204" pitchFamily="34" charset="0"/>
            </a:endParaRPr>
          </a:p>
        </p:txBody>
      </p:sp>
    </p:spTree>
    <p:extLst>
      <p:ext uri="{BB962C8B-B14F-4D97-AF65-F5344CB8AC3E}">
        <p14:creationId xmlns:p14="http://schemas.microsoft.com/office/powerpoint/2010/main" val="1314389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The New Member Perspective</a:t>
            </a:r>
          </a:p>
        </p:txBody>
      </p:sp>
      <p:pic>
        <p:nvPicPr>
          <p:cNvPr id="6" name="Content Placeholder 5" descr="A picture containing text, clipart&#10;&#10;Description automatically generated">
            <a:extLst>
              <a:ext uri="{FF2B5EF4-FFF2-40B4-BE49-F238E27FC236}">
                <a16:creationId xmlns:a16="http://schemas.microsoft.com/office/drawing/2014/main" id="{702BF3BA-3EAD-82A9-A466-608C184E6EB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624634"/>
            <a:ext cx="1547166" cy="868241"/>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896355" y="5734165"/>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C7B171A-11F3-C5CD-1F5B-7EAF163F5189}"/>
              </a:ext>
            </a:extLst>
          </p:cNvPr>
          <p:cNvSpPr txBox="1"/>
          <p:nvPr/>
        </p:nvSpPr>
        <p:spPr>
          <a:xfrm>
            <a:off x="838199" y="1865745"/>
            <a:ext cx="9866745" cy="2246769"/>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They want to belong and contribute.</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They may not understand how the Post works.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Silence often feels like rejection.</a:t>
            </a:r>
          </a:p>
        </p:txBody>
      </p:sp>
    </p:spTree>
    <p:extLst>
      <p:ext uri="{BB962C8B-B14F-4D97-AF65-F5344CB8AC3E}">
        <p14:creationId xmlns:p14="http://schemas.microsoft.com/office/powerpoint/2010/main" val="97176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Common Pitfalls</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8" name="Content Placeholder 2">
            <a:extLst>
              <a:ext uri="{FF2B5EF4-FFF2-40B4-BE49-F238E27FC236}">
                <a16:creationId xmlns:a16="http://schemas.microsoft.com/office/drawing/2014/main" id="{2410A0A9-81D9-4A5C-EEDD-4FA639533EDB}"/>
              </a:ext>
            </a:extLst>
          </p:cNvPr>
          <p:cNvSpPr txBox="1">
            <a:spLocks/>
          </p:cNvSpPr>
          <p:nvPr/>
        </p:nvSpPr>
        <p:spPr>
          <a:xfrm>
            <a:off x="838200" y="1966912"/>
            <a:ext cx="8229600"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Times New Roman" panose="02020603050405020304" pitchFamily="18" charset="0"/>
                <a:cs typeface="Times New Roman" panose="02020603050405020304" pitchFamily="18" charset="0"/>
              </a:rPr>
              <a:t>Handing over a card with no follow-up</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No introduction at meetings</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No clear path to get involved</a:t>
            </a:r>
          </a:p>
        </p:txBody>
      </p:sp>
    </p:spTree>
    <p:extLst>
      <p:ext uri="{BB962C8B-B14F-4D97-AF65-F5344CB8AC3E}">
        <p14:creationId xmlns:p14="http://schemas.microsoft.com/office/powerpoint/2010/main" val="2839156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The 4-Step Welcome Model</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on balance diagram">
            <a:extLst>
              <a:ext uri="{FF2B5EF4-FFF2-40B4-BE49-F238E27FC236}">
                <a16:creationId xmlns:a16="http://schemas.microsoft.com/office/drawing/2014/main" id="{D4256C7C-367B-2B07-014D-845B18B9E15C}"/>
              </a:ext>
            </a:extLst>
          </p:cNvPr>
          <p:cNvGrpSpPr/>
          <p:nvPr/>
        </p:nvGrpSpPr>
        <p:grpSpPr>
          <a:xfrm>
            <a:off x="2661141" y="1856511"/>
            <a:ext cx="6178059" cy="4526178"/>
            <a:chOff x="1093088" y="1046145"/>
            <a:chExt cx="6986776" cy="5153905"/>
          </a:xfrm>
        </p:grpSpPr>
        <p:sp>
          <p:nvSpPr>
            <p:cNvPr id="7" name="Rectangle 6"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
              <a:extLst>
                <a:ext uri="{FF2B5EF4-FFF2-40B4-BE49-F238E27FC236}">
                  <a16:creationId xmlns:a16="http://schemas.microsoft.com/office/drawing/2014/main" id="{C0FC07FB-DA4E-E940-AEEE-AE80D1559E50}"/>
                </a:ext>
              </a:extLst>
            </p:cNvPr>
            <p:cNvSpPr/>
            <p:nvPr/>
          </p:nvSpPr>
          <p:spPr>
            <a:xfrm>
              <a:off x="1093088" y="1046145"/>
              <a:ext cx="3049428" cy="21336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solidFill>
                  <a:schemeClr val="tx1"/>
                </a:solidFill>
                <a:latin typeface="Times New Roman" panose="02020603050405020304" pitchFamily="18" charset="0"/>
                <a:cs typeface="Times New Roman" panose="02020603050405020304" pitchFamily="18" charset="0"/>
              </a:endParaRPr>
            </a:p>
            <a:p>
              <a:pPr algn="ctr"/>
              <a:endParaRPr lang="en-GB" sz="2400" dirty="0">
                <a:solidFill>
                  <a:schemeClr val="tx1"/>
                </a:solidFill>
                <a:latin typeface="Times New Roman" panose="02020603050405020304" pitchFamily="18" charset="0"/>
                <a:cs typeface="Times New Roman" panose="02020603050405020304" pitchFamily="18" charset="0"/>
              </a:endParaRPr>
            </a:p>
            <a:p>
              <a:pPr algn="ctr"/>
              <a:endParaRPr lang="en-GB" sz="2400" dirty="0">
                <a:solidFill>
                  <a:schemeClr val="tx1"/>
                </a:solidFill>
                <a:latin typeface="Times New Roman" panose="02020603050405020304" pitchFamily="18" charset="0"/>
                <a:cs typeface="Times New Roman" panose="02020603050405020304" pitchFamily="18" charset="0"/>
              </a:endParaRPr>
            </a:p>
            <a:p>
              <a:pPr algn="ctr"/>
              <a:r>
                <a:rPr lang="en-GB" sz="2400" dirty="0">
                  <a:solidFill>
                    <a:schemeClr val="tx1"/>
                  </a:solidFill>
                  <a:latin typeface="Times New Roman" panose="02020603050405020304" pitchFamily="18" charset="0"/>
                  <a:cs typeface="Times New Roman" panose="02020603050405020304" pitchFamily="18" charset="0"/>
                </a:rPr>
                <a:t>1. </a:t>
              </a:r>
              <a:r>
                <a:rPr lang="en-US" sz="2400" dirty="0">
                  <a:solidFill>
                    <a:schemeClr val="tx1"/>
                  </a:solidFill>
                </a:rPr>
                <a:t>Acknowledge</a:t>
              </a:r>
            </a:p>
            <a:p>
              <a:pPr algn="ctr"/>
              <a:r>
                <a:rPr lang="en-US" sz="2400" dirty="0"/>
                <a:t>Acknowledge</a:t>
              </a:r>
            </a:p>
            <a:p>
              <a:pPr algn="ctr"/>
              <a:r>
                <a:rPr lang="en-US" sz="2400" dirty="0"/>
                <a:t>Acknowledge</a:t>
              </a:r>
            </a:p>
            <a:p>
              <a:pPr algn="ctr"/>
              <a:endParaRPr lang="en-GB" sz="2400" dirty="0">
                <a:solidFill>
                  <a:schemeClr val="tx1"/>
                </a:solidFill>
                <a:latin typeface="Times New Roman" panose="02020603050405020304" pitchFamily="18" charset="0"/>
                <a:cs typeface="Times New Roman" panose="02020603050405020304" pitchFamily="18" charset="0"/>
              </a:endParaRPr>
            </a:p>
          </p:txBody>
        </p:sp>
        <p:sp>
          <p:nvSpPr>
            <p:cNvPr id="8" name="Right Arrow 19"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
              <a:extLst>
                <a:ext uri="{FF2B5EF4-FFF2-40B4-BE49-F238E27FC236}">
                  <a16:creationId xmlns:a16="http://schemas.microsoft.com/office/drawing/2014/main" id="{F44E7F18-A445-32E1-28AF-824306F9B322}"/>
                </a:ext>
              </a:extLst>
            </p:cNvPr>
            <p:cNvSpPr/>
            <p:nvPr/>
          </p:nvSpPr>
          <p:spPr>
            <a:xfrm rot="5400000">
              <a:off x="6153328" y="2998888"/>
              <a:ext cx="715171" cy="1309116"/>
            </a:xfrm>
            <a:prstGeom prst="right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
              <a:extLst>
                <a:ext uri="{FF2B5EF4-FFF2-40B4-BE49-F238E27FC236}">
                  <a16:creationId xmlns:a16="http://schemas.microsoft.com/office/drawing/2014/main" id="{F227FF2C-FF73-3A94-C8F9-1597618D875B}"/>
                </a:ext>
              </a:extLst>
            </p:cNvPr>
            <p:cNvSpPr/>
            <p:nvPr/>
          </p:nvSpPr>
          <p:spPr>
            <a:xfrm>
              <a:off x="4986200" y="1073854"/>
              <a:ext cx="3049428" cy="21336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solidFill>
                  <a:schemeClr val="tx1"/>
                </a:solidFill>
                <a:latin typeface="Times New Roman" panose="02020603050405020304" pitchFamily="18" charset="0"/>
                <a:cs typeface="Times New Roman" panose="02020603050405020304" pitchFamily="18" charset="0"/>
              </a:endParaRPr>
            </a:p>
            <a:p>
              <a:pPr algn="ctr"/>
              <a:r>
                <a:rPr lang="en-GB" sz="2400" dirty="0">
                  <a:solidFill>
                    <a:schemeClr val="tx1"/>
                  </a:solidFill>
                  <a:latin typeface="Times New Roman" panose="02020603050405020304" pitchFamily="18" charset="0"/>
                  <a:cs typeface="Times New Roman" panose="02020603050405020304" pitchFamily="18" charset="0"/>
                </a:rPr>
                <a:t>2. Orient</a:t>
              </a:r>
              <a:r>
                <a:rPr lang="en-US" sz="2400" dirty="0"/>
                <a:t>Orient</a:t>
              </a:r>
            </a:p>
            <a:p>
              <a:pPr algn="ctr"/>
              <a:endParaRPr lang="en-GB" sz="2400" dirty="0">
                <a:solidFill>
                  <a:schemeClr val="tx1"/>
                </a:solidFill>
                <a:latin typeface="Times New Roman" panose="02020603050405020304" pitchFamily="18" charset="0"/>
                <a:cs typeface="Times New Roman" panose="02020603050405020304" pitchFamily="18" charset="0"/>
              </a:endParaRPr>
            </a:p>
          </p:txBody>
        </p:sp>
        <p:sp>
          <p:nvSpPr>
            <p:cNvPr id="10" name="Right Arrow 24"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
              <a:extLst>
                <a:ext uri="{FF2B5EF4-FFF2-40B4-BE49-F238E27FC236}">
                  <a16:creationId xmlns:a16="http://schemas.microsoft.com/office/drawing/2014/main" id="{D1FBFD20-01B7-2BEA-0364-CD1C7C36F4BF}"/>
                </a:ext>
              </a:extLst>
            </p:cNvPr>
            <p:cNvSpPr/>
            <p:nvPr/>
          </p:nvSpPr>
          <p:spPr>
            <a:xfrm>
              <a:off x="4222680" y="1486096"/>
              <a:ext cx="715171" cy="1309116"/>
            </a:xfrm>
            <a:prstGeom prst="right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ight Arrow 26"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
              <a:extLst>
                <a:ext uri="{FF2B5EF4-FFF2-40B4-BE49-F238E27FC236}">
                  <a16:creationId xmlns:a16="http://schemas.microsoft.com/office/drawing/2014/main" id="{97E74932-DD1D-0C4C-2D94-61D2B1E1807E}"/>
                </a:ext>
              </a:extLst>
            </p:cNvPr>
            <p:cNvSpPr/>
            <p:nvPr/>
          </p:nvSpPr>
          <p:spPr>
            <a:xfrm rot="10800000">
              <a:off x="4217802" y="4478692"/>
              <a:ext cx="715171" cy="1309116"/>
            </a:xfrm>
            <a:prstGeom prst="right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
              <a:extLst>
                <a:ext uri="{FF2B5EF4-FFF2-40B4-BE49-F238E27FC236}">
                  <a16:creationId xmlns:a16="http://schemas.microsoft.com/office/drawing/2014/main" id="{D2432153-56ED-789F-3A36-9E83ADF19EF0}"/>
                </a:ext>
              </a:extLst>
            </p:cNvPr>
            <p:cNvSpPr/>
            <p:nvPr/>
          </p:nvSpPr>
          <p:spPr>
            <a:xfrm>
              <a:off x="5030436" y="4066450"/>
              <a:ext cx="3049428" cy="21336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latin typeface="Times New Roman" panose="02020603050405020304" pitchFamily="18" charset="0"/>
                  <a:cs typeface="Times New Roman" panose="02020603050405020304" pitchFamily="18" charset="0"/>
                </a:rPr>
                <a:t>    3. Connect</a:t>
              </a:r>
            </a:p>
          </p:txBody>
        </p:sp>
        <p:sp>
          <p:nvSpPr>
            <p:cNvPr id="13" name="Rectangle 12" descr="The image shows four boxes with an arrow going between each box to demostrate the order in which the steps should be taken. When doing this exercise splitting a page in four and recording the points for each step in a different box. Step 1 - what is good about staying the same? Step 2 - What is bad about staying the same? Step 3 - If i changed, things would be worse because... Step 4 - If I changed, things would be better because..." title="Decisi">
              <a:extLst>
                <a:ext uri="{FF2B5EF4-FFF2-40B4-BE49-F238E27FC236}">
                  <a16:creationId xmlns:a16="http://schemas.microsoft.com/office/drawing/2014/main" id="{95AB4097-F485-EBAF-01CB-BF061B3DBF9B}"/>
                </a:ext>
              </a:extLst>
            </p:cNvPr>
            <p:cNvSpPr/>
            <p:nvPr/>
          </p:nvSpPr>
          <p:spPr>
            <a:xfrm>
              <a:off x="1093088" y="3990391"/>
              <a:ext cx="3049428" cy="21336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Times New Roman" panose="02020603050405020304" pitchFamily="18" charset="0"/>
                  <a:cs typeface="Times New Roman" panose="02020603050405020304" pitchFamily="18" charset="0"/>
                </a:rPr>
                <a:t>4. Follow up</a:t>
              </a:r>
            </a:p>
          </p:txBody>
        </p:sp>
      </p:grpSp>
    </p:spTree>
    <p:extLst>
      <p:ext uri="{BB962C8B-B14F-4D97-AF65-F5344CB8AC3E}">
        <p14:creationId xmlns:p14="http://schemas.microsoft.com/office/powerpoint/2010/main" val="2471774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Step 1: Acknowledge</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751D586B-B884-E326-D378-D8D741EA18FA}"/>
              </a:ext>
            </a:extLst>
          </p:cNvPr>
          <p:cNvSpPr txBox="1">
            <a:spLocks/>
          </p:cNvSpPr>
          <p:nvPr/>
        </p:nvSpPr>
        <p:spPr>
          <a:xfrm>
            <a:off x="914400" y="1966913"/>
            <a:ext cx="10922001" cy="31080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Times New Roman" panose="02020603050405020304" pitchFamily="18" charset="0"/>
                <a:cs typeface="Times New Roman" panose="02020603050405020304" pitchFamily="18" charset="0"/>
              </a:rPr>
              <a:t>Thank them personally</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Introduce them at a meeting or event</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Make them feel seen and valued</a:t>
            </a:r>
          </a:p>
        </p:txBody>
      </p:sp>
      <p:pic>
        <p:nvPicPr>
          <p:cNvPr id="1026" name="Picture 2" descr="Acknowledge Rubber Stamp Seal Vector 22798148 Vector Art at Vecteezy">
            <a:extLst>
              <a:ext uri="{FF2B5EF4-FFF2-40B4-BE49-F238E27FC236}">
                <a16:creationId xmlns:a16="http://schemas.microsoft.com/office/drawing/2014/main" id="{7D55E02B-CFE5-3B9D-A85A-FCBBB2AF3E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97652" y="2123715"/>
            <a:ext cx="4556148" cy="2852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057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normAutofit/>
          </a:bodyPr>
          <a:lstStyle/>
          <a:p>
            <a:r>
              <a:rPr lang="en-US" b="1" dirty="0">
                <a:latin typeface="Times New Roman" panose="02020603050405020304" pitchFamily="18" charset="0"/>
                <a:cs typeface="Times New Roman" panose="02020603050405020304" pitchFamily="18" charset="0"/>
              </a:rPr>
              <a:t>Step 2: Orient</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7E8433C-CB3B-808D-D9EE-B43479B39092}"/>
              </a:ext>
            </a:extLst>
          </p:cNvPr>
          <p:cNvSpPr txBox="1"/>
          <p:nvPr/>
        </p:nvSpPr>
        <p:spPr>
          <a:xfrm>
            <a:off x="923822" y="1904185"/>
            <a:ext cx="8305800" cy="2246769"/>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Explain what the American Legion does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Review Post officers and meetings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Share major programs and activities</a:t>
            </a:r>
          </a:p>
        </p:txBody>
      </p:sp>
    </p:spTree>
    <p:extLst>
      <p:ext uri="{BB962C8B-B14F-4D97-AF65-F5344CB8AC3E}">
        <p14:creationId xmlns:p14="http://schemas.microsoft.com/office/powerpoint/2010/main" val="1978960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F03FC-AD7D-E774-9B3D-6A653968ABF7}"/>
              </a:ext>
            </a:extLst>
          </p:cNvPr>
          <p:cNvSpPr>
            <a:spLocks noGrp="1"/>
          </p:cNvSpPr>
          <p:nvPr>
            <p:ph type="title"/>
          </p:nvPr>
        </p:nvSpPr>
        <p:spPr>
          <a:ln w="28575">
            <a:solidFill>
              <a:srgbClr val="C00000"/>
            </a:solidFill>
          </a:ln>
        </p:spPr>
        <p:txBody>
          <a:bodyPr/>
          <a:lstStyle/>
          <a:p>
            <a:r>
              <a:rPr lang="en-US" b="1" dirty="0">
                <a:latin typeface="Times New Roman" panose="02020603050405020304" pitchFamily="18" charset="0"/>
                <a:cs typeface="Times New Roman" panose="02020603050405020304" pitchFamily="18" charset="0"/>
              </a:rPr>
              <a:t>Step 3: Connect</a:t>
            </a:r>
          </a:p>
        </p:txBody>
      </p:sp>
      <p:pic>
        <p:nvPicPr>
          <p:cNvPr id="6" name="Content Placeholder 5" descr="A picture containing text, clipart&#10;&#10;Description automatically generated">
            <a:extLst>
              <a:ext uri="{FF2B5EF4-FFF2-40B4-BE49-F238E27FC236}">
                <a16:creationId xmlns:a16="http://schemas.microsoft.com/office/drawing/2014/main" id="{DA4E0E84-0DC4-81B9-85B7-2B8688F10F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583220"/>
            <a:ext cx="1620966" cy="909656"/>
          </a:xfrm>
          <a:ln w="28575">
            <a:solidFill>
              <a:srgbClr val="C00000"/>
            </a:solidFill>
          </a:ln>
        </p:spPr>
      </p:pic>
      <p:pic>
        <p:nvPicPr>
          <p:cNvPr id="4" name="Picture 10" descr="Legion Brand">
            <a:extLst>
              <a:ext uri="{FF2B5EF4-FFF2-40B4-BE49-F238E27FC236}">
                <a16:creationId xmlns:a16="http://schemas.microsoft.com/office/drawing/2014/main" id="{8B2FE805-6D65-F5DB-8CC0-38B40137974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993156" y="5733511"/>
            <a:ext cx="2360644" cy="6491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7E8433C-CB3B-808D-D9EE-B43479B39092}"/>
              </a:ext>
            </a:extLst>
          </p:cNvPr>
          <p:cNvSpPr txBox="1"/>
          <p:nvPr/>
        </p:nvSpPr>
        <p:spPr>
          <a:xfrm>
            <a:off x="928439" y="1855632"/>
            <a:ext cx="8305800" cy="2246769"/>
          </a:xfrm>
          <a:prstGeom prst="rect">
            <a:avLst/>
          </a:prstGeom>
          <a:noFill/>
        </p:spPr>
        <p:txBody>
          <a:bodyPr wrap="square">
            <a:spAutoFit/>
          </a:bodyPr>
          <a:lstStyle/>
          <a:p>
            <a:r>
              <a:rPr lang="en-US" sz="2800" dirty="0">
                <a:latin typeface="Times New Roman" panose="02020603050405020304" pitchFamily="18" charset="0"/>
                <a:cs typeface="Times New Roman" panose="02020603050405020304" pitchFamily="18" charset="0"/>
              </a:rPr>
              <a:t>Assign a mentor or point of contact</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Invite them to a specific activity</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Help them find their place</a:t>
            </a:r>
          </a:p>
        </p:txBody>
      </p:sp>
      <p:pic>
        <p:nvPicPr>
          <p:cNvPr id="2050" name="Picture 2" descr="Connection clipart 20 free Cliparts | Download images on Clipground 2025">
            <a:extLst>
              <a:ext uri="{FF2B5EF4-FFF2-40B4-BE49-F238E27FC236}">
                <a16:creationId xmlns:a16="http://schemas.microsoft.com/office/drawing/2014/main" id="{CBF00BC9-926E-0959-F8A0-175D5DCDE5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3126" y="3238352"/>
            <a:ext cx="3891113" cy="2921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4792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8E01CAD9A6614194EB703EA7FF0701" ma:contentTypeVersion="13" ma:contentTypeDescription="Create a new document." ma:contentTypeScope="" ma:versionID="a666c2646ec3a0ae5d124981acdee355">
  <xsd:schema xmlns:xsd="http://www.w3.org/2001/XMLSchema" xmlns:xs="http://www.w3.org/2001/XMLSchema" xmlns:p="http://schemas.microsoft.com/office/2006/metadata/properties" xmlns:ns2="46315a45-e4ee-4d54-821f-26809cd518e4" xmlns:ns3="19edcad4-cbab-493b-892e-83ac41ea64db" targetNamespace="http://schemas.microsoft.com/office/2006/metadata/properties" ma:root="true" ma:fieldsID="9cbec9efbbcb289eee17cb7f633a30b6" ns2:_="" ns3:_="">
    <xsd:import namespace="46315a45-e4ee-4d54-821f-26809cd518e4"/>
    <xsd:import namespace="19edcad4-cbab-493b-892e-83ac41ea64d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315a45-e4ee-4d54-821f-26809cd518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518e463-6a21-41cc-9f61-27e62086256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9edcad4-cbab-493b-892e-83ac41ea64db"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62453c03-fb5f-4f23-aab5-517b47f11152}" ma:internalName="TaxCatchAll" ma:showField="CatchAllData" ma:web="19edcad4-cbab-493b-892e-83ac41ea64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9edcad4-cbab-493b-892e-83ac41ea64db" xsi:nil="true"/>
    <lcf76f155ced4ddcb4097134ff3c332f xmlns="46315a45-e4ee-4d54-821f-26809cd518e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6CFE4C1-3ACA-46EB-87D7-BD8851ECC00B}"/>
</file>

<file path=customXml/itemProps2.xml><?xml version="1.0" encoding="utf-8"?>
<ds:datastoreItem xmlns:ds="http://schemas.openxmlformats.org/officeDocument/2006/customXml" ds:itemID="{FED948E9-0F12-4760-966A-C223019A8DA8}"/>
</file>

<file path=customXml/itemProps3.xml><?xml version="1.0" encoding="utf-8"?>
<ds:datastoreItem xmlns:ds="http://schemas.openxmlformats.org/officeDocument/2006/customXml" ds:itemID="{FA2DE9F5-4065-413E-A24E-2FEF5F68BE2C}"/>
</file>

<file path=docProps/app.xml><?xml version="1.0" encoding="utf-8"?>
<Properties xmlns="http://schemas.openxmlformats.org/officeDocument/2006/extended-properties" xmlns:vt="http://schemas.openxmlformats.org/officeDocument/2006/docPropsVTypes">
  <TotalTime>66</TotalTime>
  <Words>1318</Words>
  <Application>Microsoft Office PowerPoint</Application>
  <PresentationFormat>Widescreen</PresentationFormat>
  <Paragraphs>145</Paragraphs>
  <Slides>16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Arial</vt:lpstr>
      <vt:lpstr>Calibri</vt:lpstr>
      <vt:lpstr>Calibri Light</vt:lpstr>
      <vt:lpstr>Söhne</vt:lpstr>
      <vt:lpstr>Times New Roman</vt:lpstr>
      <vt:lpstr>Office Theme</vt:lpstr>
      <vt:lpstr>            </vt:lpstr>
      <vt:lpstr>Session Purpose</vt:lpstr>
      <vt:lpstr>Why Welcoming Matters</vt:lpstr>
      <vt:lpstr>The New Member Perspective</vt:lpstr>
      <vt:lpstr>Common Pitfalls</vt:lpstr>
      <vt:lpstr>The 4-Step Welcome Model</vt:lpstr>
      <vt:lpstr>Step 1: Acknowledge</vt:lpstr>
      <vt:lpstr>Step 2: Orient</vt:lpstr>
      <vt:lpstr>Step 3: Connect</vt:lpstr>
      <vt:lpstr>Step 4: Follow Up</vt:lpstr>
      <vt:lpstr>Post-Level Tools That Work</vt:lpstr>
      <vt:lpstr>The American Legion Family</vt:lpstr>
      <vt:lpstr>Reflection for Your Post</vt:lpstr>
      <vt:lpstr>Closing Message</vt:lpstr>
      <vt:lpstr>Purpose Fulfilled – Mission Accomplished!</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fred.nelson@live.com</dc:creator>
  <cp:lastModifiedBy>Nelson, Fred</cp:lastModifiedBy>
  <cp:revision>3</cp:revision>
  <dcterms:created xsi:type="dcterms:W3CDTF">2023-01-20T15:26:34Z</dcterms:created>
  <dcterms:modified xsi:type="dcterms:W3CDTF">2026-02-05T20:17:12Z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0x010100518E01CAD9A6614194EB703EA7FF0701</vt:lpwstr>
  </property>
</Properties>
</file>