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notesSlides/notesSlide11.xml" ContentType="application/vnd.openxmlformats-officedocument.presentationml.notesSlide+xml"/>
  <Override PartName="/ppt/slideLayouts/slideLayout4.xml" ContentType="application/vnd.openxmlformats-officedocument.presentationml.slideLayout+xml"/>
  <Override PartName="/docProps/app.xml" ContentType="application/vnd.openxmlformats-officedocument.extended-properties+xml"/>
  <Override PartName="/ppt/slides/slide25.xml" ContentType="application/vnd.openxmlformats-officedocument.presentationml.slide+xml"/>
  <Override PartName="/ppt/slides/slide18.xml" ContentType="application/vnd.openxmlformats-officedocument.presentationml.slide+xml"/>
  <Override PartName="/docProps/core.xml" ContentType="application/vnd.openxmlformats-package.core-properties+xml"/>
  <Override PartName="/ppt/notesSlides/notesSlide4.xml" ContentType="application/vnd.openxmlformats-officedocument.presentationml.notesSlide+xml"/>
  <Override PartName="/ppt/slides/slide2.xml" ContentType="application/vnd.openxmlformats-officedocument.presentationml.slide+xml"/>
  <Override PartName="/ppt/slides/slide33.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18.xml" ContentType="application/vnd.openxmlformats-officedocument.presentationml.notesSlide+xml"/>
  <Override PartName="/ppt/slides/slide34.xml" ContentType="application/vnd.openxmlformats-officedocument.presentationml.slide+xml"/>
  <Override PartName="/ppt/presentation.xml" ContentType="application/vnd.openxmlformats-officedocument.presentationml.presentation.main+xml"/>
  <Override PartName="/ppt/slides/slide29.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slides/slide30.xml" ContentType="application/vnd.openxmlformats-officedocument.presentationml.slide+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19.xml" ContentType="application/vnd.openxmlformats-officedocument.presentationml.notesSlide+xml"/>
  <Override PartName="/ppt/slideLayouts/slideLayout8.xml" ContentType="application/vnd.openxmlformats-officedocument.presentationml.slideLayout+xml"/>
  <Override PartName="/ppt/presProps.xml" ContentType="application/vnd.openxmlformats-officedocument.presentationml.presProp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16.xml" ContentType="application/vnd.openxmlformats-officedocument.presentationml.slide+xml"/>
  <Override PartName="/ppt/slides/slide27.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67" r:id="rId3"/>
    <p:sldId id="268" r:id="rId4"/>
    <p:sldId id="269" r:id="rId5"/>
    <p:sldId id="271" r:id="rId6"/>
    <p:sldId id="272" r:id="rId7"/>
    <p:sldId id="274" r:id="rId8"/>
    <p:sldId id="275" r:id="rId9"/>
    <p:sldId id="273" r:id="rId10"/>
    <p:sldId id="276" r:id="rId11"/>
    <p:sldId id="277" r:id="rId12"/>
    <p:sldId id="291" r:id="rId13"/>
    <p:sldId id="292" r:id="rId14"/>
    <p:sldId id="302" r:id="rId15"/>
    <p:sldId id="305" r:id="rId16"/>
    <p:sldId id="301" r:id="rId17"/>
    <p:sldId id="303" r:id="rId18"/>
    <p:sldId id="285" r:id="rId19"/>
    <p:sldId id="284" r:id="rId20"/>
    <p:sldId id="282" r:id="rId21"/>
    <p:sldId id="283" r:id="rId22"/>
    <p:sldId id="306" r:id="rId23"/>
    <p:sldId id="280" r:id="rId24"/>
    <p:sldId id="286" r:id="rId25"/>
    <p:sldId id="287" r:id="rId26"/>
    <p:sldId id="297" r:id="rId27"/>
    <p:sldId id="293" r:id="rId28"/>
    <p:sldId id="294" r:id="rId29"/>
    <p:sldId id="296" r:id="rId30"/>
    <p:sldId id="295" r:id="rId31"/>
    <p:sldId id="308" r:id="rId32"/>
    <p:sldId id="309" r:id="rId33"/>
    <p:sldId id="300" r:id="rId34"/>
    <p:sldId id="299" r:id="rId35"/>
    <p:sldId id="304"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50" autoAdjust="0"/>
    <p:restoredTop sz="94660"/>
  </p:normalViewPr>
  <p:slideViewPr>
    <p:cSldViewPr snapToGrid="0">
      <p:cViewPr varScale="1">
        <p:scale>
          <a:sx n="103" d="100"/>
          <a:sy n="103" d="100"/>
        </p:scale>
        <p:origin x="1488" y="108"/>
      </p:cViewPr>
      <p:guideLst/>
    </p:cSldViewPr>
  </p:slideViewPr>
  <p:notesTextViewPr>
    <p:cViewPr>
      <p:scale>
        <a:sx n="1" d="1"/>
        <a:sy n="1" d="1"/>
      </p:scale>
      <p:origin x="0" y="0"/>
    </p:cViewPr>
  </p:notesTextViewPr>
  <p:notesViewPr>
    <p:cSldViewPr snapToGrid="0">
      <p:cViewPr>
        <p:scale>
          <a:sx n="200" d="100"/>
          <a:sy n="200" d="100"/>
        </p:scale>
        <p:origin x="1296" y="-33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049" cy="465449"/>
          </a:xfrm>
          <a:prstGeom prst="rect">
            <a:avLst/>
          </a:prstGeom>
        </p:spPr>
        <p:txBody>
          <a:bodyPr vert="horz" lIns="90452" tIns="45226" rIns="90452" bIns="45226" rtlCol="0"/>
          <a:lstStyle>
            <a:lvl1pPr algn="l">
              <a:defRPr sz="1200"/>
            </a:lvl1pPr>
          </a:lstStyle>
          <a:p>
            <a:endParaRPr lang="en-US"/>
          </a:p>
        </p:txBody>
      </p:sp>
      <p:sp>
        <p:nvSpPr>
          <p:cNvPr id="3" name="Date Placeholder 2"/>
          <p:cNvSpPr>
            <a:spLocks noGrp="1"/>
          </p:cNvSpPr>
          <p:nvPr>
            <p:ph type="dt" idx="1"/>
          </p:nvPr>
        </p:nvSpPr>
        <p:spPr>
          <a:xfrm>
            <a:off x="3970784" y="0"/>
            <a:ext cx="3038049" cy="465449"/>
          </a:xfrm>
          <a:prstGeom prst="rect">
            <a:avLst/>
          </a:prstGeom>
        </p:spPr>
        <p:txBody>
          <a:bodyPr vert="horz" lIns="90452" tIns="45226" rIns="90452" bIns="45226" rtlCol="0"/>
          <a:lstStyle>
            <a:lvl1pPr algn="r">
              <a:defRPr sz="1200"/>
            </a:lvl1pPr>
          </a:lstStyle>
          <a:p>
            <a:fld id="{6B4C4EC6-E97E-4EE4-A642-CD505CBF2E86}" type="datetimeFigureOut">
              <a:rPr lang="en-US" smtClean="0"/>
              <a:t>2/20/2026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452" tIns="45226" rIns="90452" bIns="45226" rtlCol="0" anchor="ctr"/>
          <a:lstStyle/>
          <a:p>
            <a:endParaRPr lang="en-US"/>
          </a:p>
        </p:txBody>
      </p:sp>
      <p:sp>
        <p:nvSpPr>
          <p:cNvPr id="5" name="Notes Placeholder 4"/>
          <p:cNvSpPr>
            <a:spLocks noGrp="1"/>
          </p:cNvSpPr>
          <p:nvPr>
            <p:ph type="body" sz="quarter" idx="3"/>
          </p:nvPr>
        </p:nvSpPr>
        <p:spPr>
          <a:xfrm>
            <a:off x="700727" y="4473657"/>
            <a:ext cx="5608947" cy="3660693"/>
          </a:xfrm>
          <a:prstGeom prst="rect">
            <a:avLst/>
          </a:prstGeom>
        </p:spPr>
        <p:txBody>
          <a:bodyPr vert="horz" lIns="90452" tIns="45226" rIns="90452" bIns="452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951"/>
            <a:ext cx="3038049" cy="465449"/>
          </a:xfrm>
          <a:prstGeom prst="rect">
            <a:avLst/>
          </a:prstGeom>
        </p:spPr>
        <p:txBody>
          <a:bodyPr vert="horz" lIns="90452" tIns="45226" rIns="90452" bIns="45226" rtlCol="0" anchor="b"/>
          <a:lstStyle>
            <a:lvl1pPr algn="l">
              <a:defRPr sz="1200"/>
            </a:lvl1pPr>
          </a:lstStyle>
          <a:p>
            <a:endParaRPr lang="en-US"/>
          </a:p>
        </p:txBody>
      </p:sp>
      <p:sp>
        <p:nvSpPr>
          <p:cNvPr id="7" name="Slide Number Placeholder 6"/>
          <p:cNvSpPr>
            <a:spLocks noGrp="1"/>
          </p:cNvSpPr>
          <p:nvPr>
            <p:ph type="sldNum" sz="quarter" idx="5"/>
          </p:nvPr>
        </p:nvSpPr>
        <p:spPr>
          <a:xfrm>
            <a:off x="3970784" y="8830951"/>
            <a:ext cx="3038049" cy="465449"/>
          </a:xfrm>
          <a:prstGeom prst="rect">
            <a:avLst/>
          </a:prstGeom>
        </p:spPr>
        <p:txBody>
          <a:bodyPr vert="horz" lIns="90452" tIns="45226" rIns="90452" bIns="45226" rtlCol="0" anchor="b"/>
          <a:lstStyle>
            <a:lvl1pPr algn="r">
              <a:defRPr sz="1200"/>
            </a:lvl1pPr>
          </a:lstStyle>
          <a:p>
            <a:fld id="{8074EECD-2B52-4762-8614-B50D617101A8}" type="slidenum">
              <a:rPr lang="en-US" smtClean="0"/>
              <a:t>‹#›</a:t>
            </a:fld>
            <a:endParaRPr lang="en-US"/>
          </a:p>
        </p:txBody>
      </p:sp>
    </p:spTree>
    <p:extLst>
      <p:ext uri="{BB962C8B-B14F-4D97-AF65-F5344CB8AC3E}">
        <p14:creationId xmlns:p14="http://schemas.microsoft.com/office/powerpoint/2010/main" val="3692431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1</a:t>
            </a:fld>
            <a:endParaRPr lang="en-US"/>
          </a:p>
        </p:txBody>
      </p:sp>
    </p:spTree>
    <p:extLst>
      <p:ext uri="{BB962C8B-B14F-4D97-AF65-F5344CB8AC3E}">
        <p14:creationId xmlns:p14="http://schemas.microsoft.com/office/powerpoint/2010/main" val="1586166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10</a:t>
            </a:fld>
            <a:endParaRPr lang="en-US"/>
          </a:p>
        </p:txBody>
      </p:sp>
    </p:spTree>
    <p:extLst>
      <p:ext uri="{BB962C8B-B14F-4D97-AF65-F5344CB8AC3E}">
        <p14:creationId xmlns:p14="http://schemas.microsoft.com/office/powerpoint/2010/main" val="123456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11</a:t>
            </a:fld>
            <a:endParaRPr lang="en-US"/>
          </a:p>
        </p:txBody>
      </p:sp>
    </p:spTree>
    <p:extLst>
      <p:ext uri="{BB962C8B-B14F-4D97-AF65-F5344CB8AC3E}">
        <p14:creationId xmlns:p14="http://schemas.microsoft.com/office/powerpoint/2010/main" val="2824298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12</a:t>
            </a:fld>
            <a:endParaRPr lang="en-US"/>
          </a:p>
        </p:txBody>
      </p:sp>
    </p:spTree>
    <p:extLst>
      <p:ext uri="{BB962C8B-B14F-4D97-AF65-F5344CB8AC3E}">
        <p14:creationId xmlns:p14="http://schemas.microsoft.com/office/powerpoint/2010/main" val="346886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13</a:t>
            </a:fld>
            <a:endParaRPr lang="en-US"/>
          </a:p>
        </p:txBody>
      </p:sp>
    </p:spTree>
    <p:extLst>
      <p:ext uri="{BB962C8B-B14F-4D97-AF65-F5344CB8AC3E}">
        <p14:creationId xmlns:p14="http://schemas.microsoft.com/office/powerpoint/2010/main" val="3717397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14</a:t>
            </a:fld>
            <a:endParaRPr lang="en-US"/>
          </a:p>
        </p:txBody>
      </p:sp>
    </p:spTree>
    <p:extLst>
      <p:ext uri="{BB962C8B-B14F-4D97-AF65-F5344CB8AC3E}">
        <p14:creationId xmlns:p14="http://schemas.microsoft.com/office/powerpoint/2010/main" val="463959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74EECD-2B52-4762-8614-B50D617101A8}" type="slidenum">
              <a:rPr lang="en-US" smtClean="0"/>
              <a:t>15</a:t>
            </a:fld>
            <a:endParaRPr lang="en-US"/>
          </a:p>
        </p:txBody>
      </p:sp>
    </p:spTree>
    <p:extLst>
      <p:ext uri="{BB962C8B-B14F-4D97-AF65-F5344CB8AC3E}">
        <p14:creationId xmlns:p14="http://schemas.microsoft.com/office/powerpoint/2010/main" val="3331056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16</a:t>
            </a:fld>
            <a:endParaRPr lang="en-US"/>
          </a:p>
        </p:txBody>
      </p:sp>
    </p:spTree>
    <p:extLst>
      <p:ext uri="{BB962C8B-B14F-4D97-AF65-F5344CB8AC3E}">
        <p14:creationId xmlns:p14="http://schemas.microsoft.com/office/powerpoint/2010/main" val="3683635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17</a:t>
            </a:fld>
            <a:endParaRPr lang="en-US"/>
          </a:p>
        </p:txBody>
      </p:sp>
    </p:spTree>
    <p:extLst>
      <p:ext uri="{BB962C8B-B14F-4D97-AF65-F5344CB8AC3E}">
        <p14:creationId xmlns:p14="http://schemas.microsoft.com/office/powerpoint/2010/main" val="112988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18</a:t>
            </a:fld>
            <a:endParaRPr lang="en-US"/>
          </a:p>
        </p:txBody>
      </p:sp>
    </p:spTree>
    <p:extLst>
      <p:ext uri="{BB962C8B-B14F-4D97-AF65-F5344CB8AC3E}">
        <p14:creationId xmlns:p14="http://schemas.microsoft.com/office/powerpoint/2010/main" val="419564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19</a:t>
            </a:fld>
            <a:endParaRPr lang="en-US"/>
          </a:p>
        </p:txBody>
      </p:sp>
    </p:spTree>
    <p:extLst>
      <p:ext uri="{BB962C8B-B14F-4D97-AF65-F5344CB8AC3E}">
        <p14:creationId xmlns:p14="http://schemas.microsoft.com/office/powerpoint/2010/main" val="81117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2</a:t>
            </a:fld>
            <a:endParaRPr lang="en-US"/>
          </a:p>
        </p:txBody>
      </p:sp>
    </p:spTree>
    <p:extLst>
      <p:ext uri="{BB962C8B-B14F-4D97-AF65-F5344CB8AC3E}">
        <p14:creationId xmlns:p14="http://schemas.microsoft.com/office/powerpoint/2010/main" val="768349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20</a:t>
            </a:fld>
            <a:endParaRPr lang="en-US"/>
          </a:p>
        </p:txBody>
      </p:sp>
    </p:spTree>
    <p:extLst>
      <p:ext uri="{BB962C8B-B14F-4D97-AF65-F5344CB8AC3E}">
        <p14:creationId xmlns:p14="http://schemas.microsoft.com/office/powerpoint/2010/main" val="4213812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William F. Lenker National Service Trophy is to be awarded annually to the Department of The American Legion excelling in welfare and rehabilitation work for war veterans and their dependents; providing, that the membership of that Department shall be no less than 80 percent of the preceding year. For this purpose, membership of the Department used in this calculation is to be based on the record as shown in the books of the National Treasurer on the last day of the preceding fiscal year. </a:t>
            </a:r>
          </a:p>
        </p:txBody>
      </p:sp>
      <p:sp>
        <p:nvSpPr>
          <p:cNvPr id="4" name="Slide Number Placeholder 3"/>
          <p:cNvSpPr>
            <a:spLocks noGrp="1"/>
          </p:cNvSpPr>
          <p:nvPr>
            <p:ph type="sldNum" sz="quarter" idx="5"/>
          </p:nvPr>
        </p:nvSpPr>
        <p:spPr/>
        <p:txBody>
          <a:bodyPr/>
          <a:lstStyle/>
          <a:p>
            <a:fld id="{8074EECD-2B52-4762-8614-B50D617101A8}" type="slidenum">
              <a:rPr lang="en-US" smtClean="0"/>
              <a:t>25</a:t>
            </a:fld>
            <a:endParaRPr lang="en-US"/>
          </a:p>
        </p:txBody>
      </p:sp>
    </p:spTree>
    <p:extLst>
      <p:ext uri="{BB962C8B-B14F-4D97-AF65-F5344CB8AC3E}">
        <p14:creationId xmlns:p14="http://schemas.microsoft.com/office/powerpoint/2010/main" val="422826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3</a:t>
            </a:fld>
            <a:endParaRPr lang="en-US"/>
          </a:p>
        </p:txBody>
      </p:sp>
    </p:spTree>
    <p:extLst>
      <p:ext uri="{BB962C8B-B14F-4D97-AF65-F5344CB8AC3E}">
        <p14:creationId xmlns:p14="http://schemas.microsoft.com/office/powerpoint/2010/main" val="407587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4</a:t>
            </a:fld>
            <a:endParaRPr lang="en-US"/>
          </a:p>
        </p:txBody>
      </p:sp>
    </p:spTree>
    <p:extLst>
      <p:ext uri="{BB962C8B-B14F-4D97-AF65-F5344CB8AC3E}">
        <p14:creationId xmlns:p14="http://schemas.microsoft.com/office/powerpoint/2010/main" val="357536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5</a:t>
            </a:fld>
            <a:endParaRPr lang="en-US"/>
          </a:p>
        </p:txBody>
      </p:sp>
    </p:spTree>
    <p:extLst>
      <p:ext uri="{BB962C8B-B14F-4D97-AF65-F5344CB8AC3E}">
        <p14:creationId xmlns:p14="http://schemas.microsoft.com/office/powerpoint/2010/main" val="725671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6</a:t>
            </a:fld>
            <a:endParaRPr lang="en-US"/>
          </a:p>
        </p:txBody>
      </p:sp>
    </p:spTree>
    <p:extLst>
      <p:ext uri="{BB962C8B-B14F-4D97-AF65-F5344CB8AC3E}">
        <p14:creationId xmlns:p14="http://schemas.microsoft.com/office/powerpoint/2010/main" val="118729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7</a:t>
            </a:fld>
            <a:endParaRPr lang="en-US"/>
          </a:p>
        </p:txBody>
      </p:sp>
    </p:spTree>
    <p:extLst>
      <p:ext uri="{BB962C8B-B14F-4D97-AF65-F5344CB8AC3E}">
        <p14:creationId xmlns:p14="http://schemas.microsoft.com/office/powerpoint/2010/main" val="80927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8</a:t>
            </a:fld>
            <a:endParaRPr lang="en-US"/>
          </a:p>
        </p:txBody>
      </p:sp>
    </p:spTree>
    <p:extLst>
      <p:ext uri="{BB962C8B-B14F-4D97-AF65-F5344CB8AC3E}">
        <p14:creationId xmlns:p14="http://schemas.microsoft.com/office/powerpoint/2010/main" val="328978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74EECD-2B52-4762-8614-B50D617101A8}" type="slidenum">
              <a:rPr lang="en-US" smtClean="0"/>
              <a:t>9</a:t>
            </a:fld>
            <a:endParaRPr lang="en-US"/>
          </a:p>
        </p:txBody>
      </p:sp>
    </p:spTree>
    <p:extLst>
      <p:ext uri="{BB962C8B-B14F-4D97-AF65-F5344CB8AC3E}">
        <p14:creationId xmlns:p14="http://schemas.microsoft.com/office/powerpoint/2010/main" val="272742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DF75-A7E6-5789-CCFB-258000403E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1EED6-3BC2-6ABA-2969-3C5BE5359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AC201C-D0F4-A3BA-2BA1-A6EF22F98510}"/>
              </a:ext>
            </a:extLst>
          </p:cNvPr>
          <p:cNvSpPr>
            <a:spLocks noGrp="1"/>
          </p:cNvSpPr>
          <p:nvPr>
            <p:ph type="dt" sz="half" idx="10"/>
          </p:nvPr>
        </p:nvSpPr>
        <p:spPr/>
        <p:txBody>
          <a:bodyPr/>
          <a:lstStyle/>
          <a:p>
            <a:fld id="{8D2B46F2-EBE4-48A2-9EA6-B619311CB4A7}" type="datetimeFigureOut">
              <a:rPr lang="en-US" smtClean="0"/>
              <a:t>2/20/2026</a:t>
            </a:fld>
            <a:endParaRPr lang="en-US"/>
          </a:p>
        </p:txBody>
      </p:sp>
      <p:sp>
        <p:nvSpPr>
          <p:cNvPr id="5" name="Footer Placeholder 4">
            <a:extLst>
              <a:ext uri="{FF2B5EF4-FFF2-40B4-BE49-F238E27FC236}">
                <a16:creationId xmlns:a16="http://schemas.microsoft.com/office/drawing/2014/main" id="{2DB1A6D2-28B6-75FB-36C8-8EDC2E907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E14BD-88CA-924E-01C4-4B6218AA746C}"/>
              </a:ext>
            </a:extLst>
          </p:cNvPr>
          <p:cNvSpPr>
            <a:spLocks noGrp="1"/>
          </p:cNvSpPr>
          <p:nvPr>
            <p:ph type="sldNum" sz="quarter" idx="12"/>
          </p:nvPr>
        </p:nvSpPr>
        <p:spPr/>
        <p:txBody>
          <a:bodyPr/>
          <a:lstStyle/>
          <a:p>
            <a:fld id="{FAAD73BF-BEEC-4CA1-8E89-3493E6703D17}" type="slidenum">
              <a:rPr lang="en-US" smtClean="0"/>
              <a:t>‹#›</a:t>
            </a:fld>
            <a:endParaRPr lang="en-US"/>
          </a:p>
        </p:txBody>
      </p:sp>
    </p:spTree>
    <p:extLst>
      <p:ext uri="{BB962C8B-B14F-4D97-AF65-F5344CB8AC3E}">
        <p14:creationId xmlns:p14="http://schemas.microsoft.com/office/powerpoint/2010/main" val="105033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9842-4BE9-1D78-5640-B56DF654C8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7570FD-F65D-B017-0145-61F4FCD519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45156-24E0-20A5-C0DF-4581C2BCE6EB}"/>
              </a:ext>
            </a:extLst>
          </p:cNvPr>
          <p:cNvSpPr>
            <a:spLocks noGrp="1"/>
          </p:cNvSpPr>
          <p:nvPr>
            <p:ph type="dt" sz="half" idx="10"/>
          </p:nvPr>
        </p:nvSpPr>
        <p:spPr/>
        <p:txBody>
          <a:bodyPr/>
          <a:lstStyle/>
          <a:p>
            <a:fld id="{8D2B46F2-EBE4-48A2-9EA6-B619311CB4A7}" type="datetimeFigureOut">
              <a:rPr lang="en-US" smtClean="0"/>
              <a:t>2/20/2026</a:t>
            </a:fld>
            <a:endParaRPr lang="en-US"/>
          </a:p>
        </p:txBody>
      </p:sp>
      <p:sp>
        <p:nvSpPr>
          <p:cNvPr id="5" name="Footer Placeholder 4">
            <a:extLst>
              <a:ext uri="{FF2B5EF4-FFF2-40B4-BE49-F238E27FC236}">
                <a16:creationId xmlns:a16="http://schemas.microsoft.com/office/drawing/2014/main" id="{4766F063-C145-613C-835A-A53A1808B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408A4-1E52-403F-F2E8-54E7BE2B858C}"/>
              </a:ext>
            </a:extLst>
          </p:cNvPr>
          <p:cNvSpPr>
            <a:spLocks noGrp="1"/>
          </p:cNvSpPr>
          <p:nvPr>
            <p:ph type="sldNum" sz="quarter" idx="12"/>
          </p:nvPr>
        </p:nvSpPr>
        <p:spPr/>
        <p:txBody>
          <a:bodyPr/>
          <a:lstStyle/>
          <a:p>
            <a:fld id="{FAAD73BF-BEEC-4CA1-8E89-3493E6703D17}" type="slidenum">
              <a:rPr lang="en-US" smtClean="0"/>
              <a:t>‹#›</a:t>
            </a:fld>
            <a:endParaRPr lang="en-US"/>
          </a:p>
        </p:txBody>
      </p:sp>
    </p:spTree>
    <p:extLst>
      <p:ext uri="{BB962C8B-B14F-4D97-AF65-F5344CB8AC3E}">
        <p14:creationId xmlns:p14="http://schemas.microsoft.com/office/powerpoint/2010/main" val="4019797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D35FEB-2015-465E-726F-5476B22ABC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830BB5-6770-DADC-4875-F89B55592A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F6906-AEA5-4F0C-CC3D-849A1E726A28}"/>
              </a:ext>
            </a:extLst>
          </p:cNvPr>
          <p:cNvSpPr>
            <a:spLocks noGrp="1"/>
          </p:cNvSpPr>
          <p:nvPr>
            <p:ph type="dt" sz="half" idx="10"/>
          </p:nvPr>
        </p:nvSpPr>
        <p:spPr/>
        <p:txBody>
          <a:bodyPr/>
          <a:lstStyle/>
          <a:p>
            <a:fld id="{8D2B46F2-EBE4-48A2-9EA6-B619311CB4A7}" type="datetimeFigureOut">
              <a:rPr lang="en-US" smtClean="0"/>
              <a:t>2/20/2026</a:t>
            </a:fld>
            <a:endParaRPr lang="en-US"/>
          </a:p>
        </p:txBody>
      </p:sp>
      <p:sp>
        <p:nvSpPr>
          <p:cNvPr id="5" name="Footer Placeholder 4">
            <a:extLst>
              <a:ext uri="{FF2B5EF4-FFF2-40B4-BE49-F238E27FC236}">
                <a16:creationId xmlns:a16="http://schemas.microsoft.com/office/drawing/2014/main" id="{22BFF1B3-3679-3651-4F93-D02F9360E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F70-43F2-A215-FE51-33D9BE18B936}"/>
              </a:ext>
            </a:extLst>
          </p:cNvPr>
          <p:cNvSpPr>
            <a:spLocks noGrp="1"/>
          </p:cNvSpPr>
          <p:nvPr>
            <p:ph type="sldNum" sz="quarter" idx="12"/>
          </p:nvPr>
        </p:nvSpPr>
        <p:spPr/>
        <p:txBody>
          <a:bodyPr/>
          <a:lstStyle/>
          <a:p>
            <a:fld id="{FAAD73BF-BEEC-4CA1-8E89-3493E6703D17}" type="slidenum">
              <a:rPr lang="en-US" smtClean="0"/>
              <a:t>‹#›</a:t>
            </a:fld>
            <a:endParaRPr lang="en-US"/>
          </a:p>
        </p:txBody>
      </p:sp>
    </p:spTree>
    <p:extLst>
      <p:ext uri="{BB962C8B-B14F-4D97-AF65-F5344CB8AC3E}">
        <p14:creationId xmlns:p14="http://schemas.microsoft.com/office/powerpoint/2010/main" val="389716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8F71-650E-17A7-3481-69E87E200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AAE89-8E5F-09FB-141A-93CB64D0ED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282F5-63E2-6F23-B4E8-8B8E4C791C0D}"/>
              </a:ext>
            </a:extLst>
          </p:cNvPr>
          <p:cNvSpPr>
            <a:spLocks noGrp="1"/>
          </p:cNvSpPr>
          <p:nvPr>
            <p:ph type="dt" sz="half" idx="10"/>
          </p:nvPr>
        </p:nvSpPr>
        <p:spPr/>
        <p:txBody>
          <a:bodyPr/>
          <a:lstStyle/>
          <a:p>
            <a:fld id="{8D2B46F2-EBE4-48A2-9EA6-B619311CB4A7}" type="datetimeFigureOut">
              <a:rPr lang="en-US" smtClean="0"/>
              <a:t>2/20/2026</a:t>
            </a:fld>
            <a:endParaRPr lang="en-US"/>
          </a:p>
        </p:txBody>
      </p:sp>
      <p:sp>
        <p:nvSpPr>
          <p:cNvPr id="5" name="Footer Placeholder 4">
            <a:extLst>
              <a:ext uri="{FF2B5EF4-FFF2-40B4-BE49-F238E27FC236}">
                <a16:creationId xmlns:a16="http://schemas.microsoft.com/office/drawing/2014/main" id="{3453B9BF-5119-F0B2-9C7F-5B762DD1E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D4EC8-6532-395C-2232-5DCD5787D6B3}"/>
              </a:ext>
            </a:extLst>
          </p:cNvPr>
          <p:cNvSpPr>
            <a:spLocks noGrp="1"/>
          </p:cNvSpPr>
          <p:nvPr>
            <p:ph type="sldNum" sz="quarter" idx="12"/>
          </p:nvPr>
        </p:nvSpPr>
        <p:spPr/>
        <p:txBody>
          <a:bodyPr/>
          <a:lstStyle/>
          <a:p>
            <a:fld id="{FAAD73BF-BEEC-4CA1-8E89-3493E6703D17}" type="slidenum">
              <a:rPr lang="en-US" smtClean="0"/>
              <a:t>‹#›</a:t>
            </a:fld>
            <a:endParaRPr lang="en-US"/>
          </a:p>
        </p:txBody>
      </p:sp>
    </p:spTree>
    <p:extLst>
      <p:ext uri="{BB962C8B-B14F-4D97-AF65-F5344CB8AC3E}">
        <p14:creationId xmlns:p14="http://schemas.microsoft.com/office/powerpoint/2010/main" val="333709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A7D5-2B3C-811F-A3C5-BFA293350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F67818-FBCD-A7A2-45A2-2E347079C5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9A5E6-5ED2-7043-7A63-180F3021005A}"/>
              </a:ext>
            </a:extLst>
          </p:cNvPr>
          <p:cNvSpPr>
            <a:spLocks noGrp="1"/>
          </p:cNvSpPr>
          <p:nvPr>
            <p:ph type="dt" sz="half" idx="10"/>
          </p:nvPr>
        </p:nvSpPr>
        <p:spPr/>
        <p:txBody>
          <a:bodyPr/>
          <a:lstStyle/>
          <a:p>
            <a:fld id="{8D2B46F2-EBE4-48A2-9EA6-B619311CB4A7}" type="datetimeFigureOut">
              <a:rPr lang="en-US" smtClean="0"/>
              <a:t>2/20/2026</a:t>
            </a:fld>
            <a:endParaRPr lang="en-US"/>
          </a:p>
        </p:txBody>
      </p:sp>
      <p:sp>
        <p:nvSpPr>
          <p:cNvPr id="5" name="Footer Placeholder 4">
            <a:extLst>
              <a:ext uri="{FF2B5EF4-FFF2-40B4-BE49-F238E27FC236}">
                <a16:creationId xmlns:a16="http://schemas.microsoft.com/office/drawing/2014/main" id="{C4A2D4F2-04CD-7E70-1F05-ABA459B5C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98DA3-9DA8-729E-4DD8-FEBB712096C4}"/>
              </a:ext>
            </a:extLst>
          </p:cNvPr>
          <p:cNvSpPr>
            <a:spLocks noGrp="1"/>
          </p:cNvSpPr>
          <p:nvPr>
            <p:ph type="sldNum" sz="quarter" idx="12"/>
          </p:nvPr>
        </p:nvSpPr>
        <p:spPr/>
        <p:txBody>
          <a:bodyPr/>
          <a:lstStyle/>
          <a:p>
            <a:fld id="{FAAD73BF-BEEC-4CA1-8E89-3493E6703D17}" type="slidenum">
              <a:rPr lang="en-US" smtClean="0"/>
              <a:t>‹#›</a:t>
            </a:fld>
            <a:endParaRPr lang="en-US"/>
          </a:p>
        </p:txBody>
      </p:sp>
    </p:spTree>
    <p:extLst>
      <p:ext uri="{BB962C8B-B14F-4D97-AF65-F5344CB8AC3E}">
        <p14:creationId xmlns:p14="http://schemas.microsoft.com/office/powerpoint/2010/main" val="158831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3A25-06E7-858A-076A-8BF467E92C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77B32-7D81-830B-1A6E-4814F20F66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6F492C-1420-A79F-8BD7-845352F52F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B9FC6A-E794-CD7D-A4D1-36803EBE8079}"/>
              </a:ext>
            </a:extLst>
          </p:cNvPr>
          <p:cNvSpPr>
            <a:spLocks noGrp="1"/>
          </p:cNvSpPr>
          <p:nvPr>
            <p:ph type="dt" sz="half" idx="10"/>
          </p:nvPr>
        </p:nvSpPr>
        <p:spPr/>
        <p:txBody>
          <a:bodyPr/>
          <a:lstStyle/>
          <a:p>
            <a:fld id="{8D2B46F2-EBE4-48A2-9EA6-B619311CB4A7}" type="datetimeFigureOut">
              <a:rPr lang="en-US" smtClean="0"/>
              <a:t>2/20/2026</a:t>
            </a:fld>
            <a:endParaRPr lang="en-US"/>
          </a:p>
        </p:txBody>
      </p:sp>
      <p:sp>
        <p:nvSpPr>
          <p:cNvPr id="6" name="Footer Placeholder 5">
            <a:extLst>
              <a:ext uri="{FF2B5EF4-FFF2-40B4-BE49-F238E27FC236}">
                <a16:creationId xmlns:a16="http://schemas.microsoft.com/office/drawing/2014/main" id="{8A2AFD81-C44C-1FFE-3DF9-129D3975C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DB8EE-5BC6-1573-81D0-C86567A6EB6A}"/>
              </a:ext>
            </a:extLst>
          </p:cNvPr>
          <p:cNvSpPr>
            <a:spLocks noGrp="1"/>
          </p:cNvSpPr>
          <p:nvPr>
            <p:ph type="sldNum" sz="quarter" idx="12"/>
          </p:nvPr>
        </p:nvSpPr>
        <p:spPr/>
        <p:txBody>
          <a:bodyPr/>
          <a:lstStyle/>
          <a:p>
            <a:fld id="{FAAD73BF-BEEC-4CA1-8E89-3493E6703D17}" type="slidenum">
              <a:rPr lang="en-US" smtClean="0"/>
              <a:t>‹#›</a:t>
            </a:fld>
            <a:endParaRPr lang="en-US"/>
          </a:p>
        </p:txBody>
      </p:sp>
    </p:spTree>
    <p:extLst>
      <p:ext uri="{BB962C8B-B14F-4D97-AF65-F5344CB8AC3E}">
        <p14:creationId xmlns:p14="http://schemas.microsoft.com/office/powerpoint/2010/main" val="244331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9675-C92E-BC38-3472-37476C857C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44AC5-A4D8-B378-5F54-C02D8A6DD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C3754-B291-DCAE-F6F8-17D779B508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DE6FF8-1874-DC44-CF98-CDD53BAA1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E02DF-A473-177F-BD03-817EB719E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DA4EF-EC4D-670B-2BF8-6E4AA2D19660}"/>
              </a:ext>
            </a:extLst>
          </p:cNvPr>
          <p:cNvSpPr>
            <a:spLocks noGrp="1"/>
          </p:cNvSpPr>
          <p:nvPr>
            <p:ph type="dt" sz="half" idx="10"/>
          </p:nvPr>
        </p:nvSpPr>
        <p:spPr/>
        <p:txBody>
          <a:bodyPr/>
          <a:lstStyle/>
          <a:p>
            <a:fld id="{8D2B46F2-EBE4-48A2-9EA6-B619311CB4A7}" type="datetimeFigureOut">
              <a:rPr lang="en-US" smtClean="0"/>
              <a:t>2/20/2026</a:t>
            </a:fld>
            <a:endParaRPr lang="en-US"/>
          </a:p>
        </p:txBody>
      </p:sp>
      <p:sp>
        <p:nvSpPr>
          <p:cNvPr id="8" name="Footer Placeholder 7">
            <a:extLst>
              <a:ext uri="{FF2B5EF4-FFF2-40B4-BE49-F238E27FC236}">
                <a16:creationId xmlns:a16="http://schemas.microsoft.com/office/drawing/2014/main" id="{4F05C9AB-EA55-A981-10D1-F4304A4088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263CB6-1897-FCB4-E2D5-3A8D6849558F}"/>
              </a:ext>
            </a:extLst>
          </p:cNvPr>
          <p:cNvSpPr>
            <a:spLocks noGrp="1"/>
          </p:cNvSpPr>
          <p:nvPr>
            <p:ph type="sldNum" sz="quarter" idx="12"/>
          </p:nvPr>
        </p:nvSpPr>
        <p:spPr/>
        <p:txBody>
          <a:bodyPr/>
          <a:lstStyle/>
          <a:p>
            <a:fld id="{FAAD73BF-BEEC-4CA1-8E89-3493E6703D17}" type="slidenum">
              <a:rPr lang="en-US" smtClean="0"/>
              <a:t>‹#›</a:t>
            </a:fld>
            <a:endParaRPr lang="en-US"/>
          </a:p>
        </p:txBody>
      </p:sp>
    </p:spTree>
    <p:extLst>
      <p:ext uri="{BB962C8B-B14F-4D97-AF65-F5344CB8AC3E}">
        <p14:creationId xmlns:p14="http://schemas.microsoft.com/office/powerpoint/2010/main" val="189208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7C73-60D4-981C-6A7D-A3D350AD73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67C72C-5376-2278-77F7-CF1ADEB26ED8}"/>
              </a:ext>
            </a:extLst>
          </p:cNvPr>
          <p:cNvSpPr>
            <a:spLocks noGrp="1"/>
          </p:cNvSpPr>
          <p:nvPr>
            <p:ph type="dt" sz="half" idx="10"/>
          </p:nvPr>
        </p:nvSpPr>
        <p:spPr/>
        <p:txBody>
          <a:bodyPr/>
          <a:lstStyle/>
          <a:p>
            <a:fld id="{8D2B46F2-EBE4-48A2-9EA6-B619311CB4A7}" type="datetimeFigureOut">
              <a:rPr lang="en-US" smtClean="0"/>
              <a:t>2/20/2026</a:t>
            </a:fld>
            <a:endParaRPr lang="en-US"/>
          </a:p>
        </p:txBody>
      </p:sp>
      <p:sp>
        <p:nvSpPr>
          <p:cNvPr id="4" name="Footer Placeholder 3">
            <a:extLst>
              <a:ext uri="{FF2B5EF4-FFF2-40B4-BE49-F238E27FC236}">
                <a16:creationId xmlns:a16="http://schemas.microsoft.com/office/drawing/2014/main" id="{05ECAFF2-47BF-1846-BDD9-B94E6680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53D76B-B3C1-90D9-9005-A3A5B28E3E7B}"/>
              </a:ext>
            </a:extLst>
          </p:cNvPr>
          <p:cNvSpPr>
            <a:spLocks noGrp="1"/>
          </p:cNvSpPr>
          <p:nvPr>
            <p:ph type="sldNum" sz="quarter" idx="12"/>
          </p:nvPr>
        </p:nvSpPr>
        <p:spPr/>
        <p:txBody>
          <a:bodyPr/>
          <a:lstStyle/>
          <a:p>
            <a:fld id="{FAAD73BF-BEEC-4CA1-8E89-3493E6703D17}" type="slidenum">
              <a:rPr lang="en-US" smtClean="0"/>
              <a:t>‹#›</a:t>
            </a:fld>
            <a:endParaRPr lang="en-US"/>
          </a:p>
        </p:txBody>
      </p:sp>
    </p:spTree>
    <p:extLst>
      <p:ext uri="{BB962C8B-B14F-4D97-AF65-F5344CB8AC3E}">
        <p14:creationId xmlns:p14="http://schemas.microsoft.com/office/powerpoint/2010/main" val="392536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DD1374-7B5D-1DCB-EE4B-73DD64B40D8D}"/>
              </a:ext>
            </a:extLst>
          </p:cNvPr>
          <p:cNvSpPr>
            <a:spLocks noGrp="1"/>
          </p:cNvSpPr>
          <p:nvPr>
            <p:ph type="dt" sz="half" idx="10"/>
          </p:nvPr>
        </p:nvSpPr>
        <p:spPr/>
        <p:txBody>
          <a:bodyPr/>
          <a:lstStyle/>
          <a:p>
            <a:fld id="{8D2B46F2-EBE4-48A2-9EA6-B619311CB4A7}" type="datetimeFigureOut">
              <a:rPr lang="en-US" smtClean="0"/>
              <a:t>2/20/2026</a:t>
            </a:fld>
            <a:endParaRPr lang="en-US"/>
          </a:p>
        </p:txBody>
      </p:sp>
      <p:sp>
        <p:nvSpPr>
          <p:cNvPr id="3" name="Footer Placeholder 2">
            <a:extLst>
              <a:ext uri="{FF2B5EF4-FFF2-40B4-BE49-F238E27FC236}">
                <a16:creationId xmlns:a16="http://schemas.microsoft.com/office/drawing/2014/main" id="{B33C58F3-4A84-675C-1312-393F68773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7A3502-DFEB-EE8F-41BE-C8D7FE82BADB}"/>
              </a:ext>
            </a:extLst>
          </p:cNvPr>
          <p:cNvSpPr>
            <a:spLocks noGrp="1"/>
          </p:cNvSpPr>
          <p:nvPr>
            <p:ph type="sldNum" sz="quarter" idx="12"/>
          </p:nvPr>
        </p:nvSpPr>
        <p:spPr/>
        <p:txBody>
          <a:bodyPr/>
          <a:lstStyle/>
          <a:p>
            <a:fld id="{FAAD73BF-BEEC-4CA1-8E89-3493E6703D17}" type="slidenum">
              <a:rPr lang="en-US" smtClean="0"/>
              <a:t>‹#›</a:t>
            </a:fld>
            <a:endParaRPr lang="en-US"/>
          </a:p>
        </p:txBody>
      </p:sp>
    </p:spTree>
    <p:extLst>
      <p:ext uri="{BB962C8B-B14F-4D97-AF65-F5344CB8AC3E}">
        <p14:creationId xmlns:p14="http://schemas.microsoft.com/office/powerpoint/2010/main" val="36345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1C51-0F95-3BB7-2CAA-C3D70CA62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2125B5-5637-D55A-DC58-F80A3F5629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7E12E1-4EB6-F04B-E09B-B8F195CC6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46FFA-7142-BBAF-0C78-EC8442D1965A}"/>
              </a:ext>
            </a:extLst>
          </p:cNvPr>
          <p:cNvSpPr>
            <a:spLocks noGrp="1"/>
          </p:cNvSpPr>
          <p:nvPr>
            <p:ph type="dt" sz="half" idx="10"/>
          </p:nvPr>
        </p:nvSpPr>
        <p:spPr/>
        <p:txBody>
          <a:bodyPr/>
          <a:lstStyle/>
          <a:p>
            <a:fld id="{8D2B46F2-EBE4-48A2-9EA6-B619311CB4A7}" type="datetimeFigureOut">
              <a:rPr lang="en-US" smtClean="0"/>
              <a:t>2/20/2026</a:t>
            </a:fld>
            <a:endParaRPr lang="en-US"/>
          </a:p>
        </p:txBody>
      </p:sp>
      <p:sp>
        <p:nvSpPr>
          <p:cNvPr id="6" name="Footer Placeholder 5">
            <a:extLst>
              <a:ext uri="{FF2B5EF4-FFF2-40B4-BE49-F238E27FC236}">
                <a16:creationId xmlns:a16="http://schemas.microsoft.com/office/drawing/2014/main" id="{A7F2D743-D5AE-B5B0-7F49-6F10FB80F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C803DF-9E04-3FCC-5F3B-781FAEEE56A5}"/>
              </a:ext>
            </a:extLst>
          </p:cNvPr>
          <p:cNvSpPr>
            <a:spLocks noGrp="1"/>
          </p:cNvSpPr>
          <p:nvPr>
            <p:ph type="sldNum" sz="quarter" idx="12"/>
          </p:nvPr>
        </p:nvSpPr>
        <p:spPr/>
        <p:txBody>
          <a:bodyPr/>
          <a:lstStyle/>
          <a:p>
            <a:fld id="{FAAD73BF-BEEC-4CA1-8E89-3493E6703D17}" type="slidenum">
              <a:rPr lang="en-US" smtClean="0"/>
              <a:t>‹#›</a:t>
            </a:fld>
            <a:endParaRPr lang="en-US"/>
          </a:p>
        </p:txBody>
      </p:sp>
    </p:spTree>
    <p:extLst>
      <p:ext uri="{BB962C8B-B14F-4D97-AF65-F5344CB8AC3E}">
        <p14:creationId xmlns:p14="http://schemas.microsoft.com/office/powerpoint/2010/main" val="206757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A17F-0D8C-5752-C6AD-58E2E1EBD2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9B793E-B206-2262-EC81-D4B65EF17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9F9B90-3CE1-E739-4665-3B4145D32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26E35-0EB2-199A-A218-42B11382EAF1}"/>
              </a:ext>
            </a:extLst>
          </p:cNvPr>
          <p:cNvSpPr>
            <a:spLocks noGrp="1"/>
          </p:cNvSpPr>
          <p:nvPr>
            <p:ph type="dt" sz="half" idx="10"/>
          </p:nvPr>
        </p:nvSpPr>
        <p:spPr/>
        <p:txBody>
          <a:bodyPr/>
          <a:lstStyle/>
          <a:p>
            <a:fld id="{8D2B46F2-EBE4-48A2-9EA6-B619311CB4A7}" type="datetimeFigureOut">
              <a:rPr lang="en-US" smtClean="0"/>
              <a:t>2/20/2026</a:t>
            </a:fld>
            <a:endParaRPr lang="en-US"/>
          </a:p>
        </p:txBody>
      </p:sp>
      <p:sp>
        <p:nvSpPr>
          <p:cNvPr id="6" name="Footer Placeholder 5">
            <a:extLst>
              <a:ext uri="{FF2B5EF4-FFF2-40B4-BE49-F238E27FC236}">
                <a16:creationId xmlns:a16="http://schemas.microsoft.com/office/drawing/2014/main" id="{EE179ED8-A316-7CB6-AEA1-855FDC77D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B190C-15B2-A86A-4EF6-884B76A04DF1}"/>
              </a:ext>
            </a:extLst>
          </p:cNvPr>
          <p:cNvSpPr>
            <a:spLocks noGrp="1"/>
          </p:cNvSpPr>
          <p:nvPr>
            <p:ph type="sldNum" sz="quarter" idx="12"/>
          </p:nvPr>
        </p:nvSpPr>
        <p:spPr/>
        <p:txBody>
          <a:bodyPr/>
          <a:lstStyle/>
          <a:p>
            <a:fld id="{FAAD73BF-BEEC-4CA1-8E89-3493E6703D17}" type="slidenum">
              <a:rPr lang="en-US" smtClean="0"/>
              <a:t>‹#›</a:t>
            </a:fld>
            <a:endParaRPr lang="en-US"/>
          </a:p>
        </p:txBody>
      </p:sp>
    </p:spTree>
    <p:extLst>
      <p:ext uri="{BB962C8B-B14F-4D97-AF65-F5344CB8AC3E}">
        <p14:creationId xmlns:p14="http://schemas.microsoft.com/office/powerpoint/2010/main" val="292865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78126-7B57-CC0B-423B-32BE77E0D9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FB43E3-3982-A270-A0B8-59D998CF9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947EA-DED1-FB6A-A6ED-000337E0C2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B46F2-EBE4-48A2-9EA6-B619311CB4A7}" type="datetimeFigureOut">
              <a:rPr lang="en-US" smtClean="0"/>
              <a:t>2/20/2026</a:t>
            </a:fld>
            <a:endParaRPr lang="en-US"/>
          </a:p>
        </p:txBody>
      </p:sp>
      <p:sp>
        <p:nvSpPr>
          <p:cNvPr id="5" name="Footer Placeholder 4">
            <a:extLst>
              <a:ext uri="{FF2B5EF4-FFF2-40B4-BE49-F238E27FC236}">
                <a16:creationId xmlns:a16="http://schemas.microsoft.com/office/drawing/2014/main" id="{41AE2319-BE23-9047-268C-3365BC63B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B3E97D-6925-6F14-1580-08131E5210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D73BF-BEEC-4CA1-8E89-3493E6703D17}" type="slidenum">
              <a:rPr lang="en-US" smtClean="0"/>
              <a:t>‹#›</a:t>
            </a:fld>
            <a:endParaRPr lang="en-US"/>
          </a:p>
        </p:txBody>
      </p:sp>
    </p:spTree>
    <p:extLst>
      <p:ext uri="{BB962C8B-B14F-4D97-AF65-F5344CB8AC3E}">
        <p14:creationId xmlns:p14="http://schemas.microsoft.com/office/powerpoint/2010/main" val="3772261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legion.org/" TargetMode="External"/><Relationship Id="rId2" Type="http://schemas.openxmlformats.org/officeDocument/2006/relationships/hyperlink" Target="https://www.sdlegion.org/"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hyperlink" Target="https://www.legion.org/sites/legion.org/files/legion/publications/89IA1123%20Post%20Adjutants%20Manual.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3F85-4F1B-A627-5F7F-74FC0FA2BE73}"/>
              </a:ext>
            </a:extLst>
          </p:cNvPr>
          <p:cNvSpPr>
            <a:spLocks noGrp="1"/>
          </p:cNvSpPr>
          <p:nvPr>
            <p:ph type="ctrTitle"/>
          </p:nvPr>
        </p:nvSpPr>
        <p:spPr>
          <a:xfrm>
            <a:off x="1411170" y="2684477"/>
            <a:ext cx="10136422" cy="2808898"/>
          </a:xfrm>
          <a:ln w="28575">
            <a:solidFill>
              <a:srgbClr val="C00000"/>
            </a:solidFill>
          </a:ln>
        </p:spPr>
        <p:txBody>
          <a:bodyPr anchor="ctr">
            <a:normAutofit/>
          </a:bodyPr>
          <a:lstStyle/>
          <a:p>
            <a:r>
              <a:rPr lang="en-US" sz="9600" b="1" dirty="0"/>
              <a:t>Reports &amp; Awards</a:t>
            </a:r>
          </a:p>
        </p:txBody>
      </p:sp>
      <p:pic>
        <p:nvPicPr>
          <p:cNvPr id="1034" name="Picture 10" descr="Legion Brand">
            <a:extLst>
              <a:ext uri="{FF2B5EF4-FFF2-40B4-BE49-F238E27FC236}">
                <a16:creationId xmlns:a16="http://schemas.microsoft.com/office/drawing/2014/main" id="{45DA0A85-4ADE-03B4-B10B-058D6AC897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22732" y="461020"/>
            <a:ext cx="5370317" cy="14768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Vector | United states background">
            <a:extLst>
              <a:ext uri="{FF2B5EF4-FFF2-40B4-BE49-F238E27FC236}">
                <a16:creationId xmlns:a16="http://schemas.microsoft.com/office/drawing/2014/main" id="{C7E43306-5F3A-6E55-5491-B1EA316EE7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316" b="10655"/>
          <a:stretch/>
        </p:blipFill>
        <p:spPr bwMode="auto">
          <a:xfrm rot="5400000">
            <a:off x="-2799893" y="2789145"/>
            <a:ext cx="6858001" cy="12797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id="{D8267FD3-6541-BB04-2055-3B5E770DF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53" y="5739923"/>
            <a:ext cx="1782211" cy="1000144"/>
          </a:xfrm>
          <a:prstGeom prst="rect">
            <a:avLst/>
          </a:prstGeom>
        </p:spPr>
      </p:pic>
    </p:spTree>
    <p:extLst>
      <p:ext uri="{BB962C8B-B14F-4D97-AF65-F5344CB8AC3E}">
        <p14:creationId xmlns:p14="http://schemas.microsoft.com/office/powerpoint/2010/main" val="317281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E259F2-1FFF-825E-2A23-1CE098830BBB}"/>
              </a:ext>
            </a:extLst>
          </p:cNvPr>
          <p:cNvPicPr>
            <a:picLocks noGrp="1" noChangeAspect="1"/>
          </p:cNvPicPr>
          <p:nvPr>
            <p:ph idx="1"/>
          </p:nvPr>
        </p:nvPicPr>
        <p:blipFill>
          <a:blip r:embed="rId3"/>
          <a:stretch>
            <a:fillRect/>
          </a:stretch>
        </p:blipFill>
        <p:spPr>
          <a:xfrm>
            <a:off x="1112708" y="332509"/>
            <a:ext cx="7938492" cy="5844454"/>
          </a:xfrm>
        </p:spPr>
      </p:pic>
    </p:spTree>
    <p:extLst>
      <p:ext uri="{BB962C8B-B14F-4D97-AF65-F5344CB8AC3E}">
        <p14:creationId xmlns:p14="http://schemas.microsoft.com/office/powerpoint/2010/main" val="336297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42E1AD-CEE2-6EEE-6DDB-F537E22F667C}"/>
              </a:ext>
            </a:extLst>
          </p:cNvPr>
          <p:cNvPicPr>
            <a:picLocks noGrp="1" noChangeAspect="1"/>
          </p:cNvPicPr>
          <p:nvPr>
            <p:ph idx="1"/>
          </p:nvPr>
        </p:nvPicPr>
        <p:blipFill>
          <a:blip r:embed="rId3"/>
          <a:stretch>
            <a:fillRect/>
          </a:stretch>
        </p:blipFill>
        <p:spPr>
          <a:xfrm>
            <a:off x="1487258" y="231569"/>
            <a:ext cx="7268644" cy="5945394"/>
          </a:xfrm>
        </p:spPr>
      </p:pic>
    </p:spTree>
    <p:extLst>
      <p:ext uri="{BB962C8B-B14F-4D97-AF65-F5344CB8AC3E}">
        <p14:creationId xmlns:p14="http://schemas.microsoft.com/office/powerpoint/2010/main" val="69784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Reports – Americanism Report</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t>Report and instructions can be found  in Dept Adjutant’s manual and on Dept website.  Report usually due May 1</a:t>
            </a:r>
            <a:r>
              <a:rPr lang="en-US" sz="3600" baseline="30000" dirty="0"/>
              <a:t>st</a:t>
            </a:r>
            <a:r>
              <a:rPr lang="en-US" sz="3600" dirty="0"/>
              <a:t>.</a:t>
            </a:r>
          </a:p>
          <a:p>
            <a:pPr marL="571500" indent="-571500">
              <a:buFont typeface="Arial" panose="020B0604020202020204" pitchFamily="34" charset="0"/>
              <a:buChar char="•"/>
            </a:pPr>
            <a:r>
              <a:rPr lang="en-US" sz="3600" dirty="0"/>
              <a:t>Department Americanism Awards are based on this report and additional documentation</a:t>
            </a:r>
          </a:p>
        </p:txBody>
      </p:sp>
    </p:spTree>
    <p:extLst>
      <p:ext uri="{BB962C8B-B14F-4D97-AF65-F5344CB8AC3E}">
        <p14:creationId xmlns:p14="http://schemas.microsoft.com/office/powerpoint/2010/main" val="30580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Reports – Go Getter Certification</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t>To be submitted prior to Midwinter Conference and Department Convention to identify those Go Getters authorized to participate in the Go Getters event</a:t>
            </a:r>
          </a:p>
          <a:p>
            <a:pPr marL="571500" indent="-571500">
              <a:buFont typeface="Arial" panose="020B0604020202020204" pitchFamily="34" charset="0"/>
              <a:buChar char="•"/>
            </a:pPr>
            <a:r>
              <a:rPr lang="en-US" sz="3600" dirty="0"/>
              <a:t>Report and instructions found in the Department Adjutant’s Manual and Dept website</a:t>
            </a:r>
          </a:p>
        </p:txBody>
      </p:sp>
    </p:spTree>
    <p:extLst>
      <p:ext uri="{BB962C8B-B14F-4D97-AF65-F5344CB8AC3E}">
        <p14:creationId xmlns:p14="http://schemas.microsoft.com/office/powerpoint/2010/main" val="218619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Reports – Form 990</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IRS regulations require all non-profits, 501(c)19, to file tax returns on the Form 990</a:t>
            </a:r>
          </a:p>
          <a:p>
            <a:pPr marL="571500" indent="-571500">
              <a:buFont typeface="Arial" panose="020B0604020202020204" pitchFamily="34" charset="0"/>
              <a:buChar char="•"/>
            </a:pPr>
            <a:r>
              <a:rPr lang="en-US" sz="3600" dirty="0"/>
              <a:t>Must be filed by the 15</a:t>
            </a:r>
            <a:r>
              <a:rPr lang="en-US" sz="3600" baseline="30000" dirty="0"/>
              <a:t>th</a:t>
            </a:r>
            <a:r>
              <a:rPr lang="en-US" sz="3600" dirty="0"/>
              <a:t> day of the 5</a:t>
            </a:r>
            <a:r>
              <a:rPr lang="en-US" sz="3600" baseline="30000" dirty="0"/>
              <a:t>th</a:t>
            </a:r>
            <a:r>
              <a:rPr lang="en-US" sz="3600" dirty="0"/>
              <a:t> month of the accounting period (Nov 15</a:t>
            </a:r>
            <a:r>
              <a:rPr lang="en-US" sz="3600" baseline="30000" dirty="0"/>
              <a:t>th</a:t>
            </a:r>
            <a:r>
              <a:rPr lang="en-US" sz="3600" dirty="0"/>
              <a:t>)</a:t>
            </a:r>
          </a:p>
          <a:p>
            <a:pPr marL="571500" indent="-571500">
              <a:buFont typeface="Arial" panose="020B0604020202020204" pitchFamily="34" charset="0"/>
              <a:buChar char="•"/>
            </a:pPr>
            <a:r>
              <a:rPr lang="en-US" sz="3600" dirty="0"/>
              <a:t>Failure to file the Form 990 can result in the organizations tax exempt status to be revoked.</a:t>
            </a:r>
          </a:p>
          <a:p>
            <a:pPr marL="571500" indent="-571500">
              <a:buFont typeface="Arial" panose="020B0604020202020204" pitchFamily="34" charset="0"/>
              <a:buChar char="•"/>
            </a:pPr>
            <a:r>
              <a:rPr lang="en-US" sz="3600" dirty="0"/>
              <a:t>For most, this can be done quickly and on line.  </a:t>
            </a:r>
          </a:p>
        </p:txBody>
      </p:sp>
    </p:spTree>
    <p:extLst>
      <p:ext uri="{BB962C8B-B14F-4D97-AF65-F5344CB8AC3E}">
        <p14:creationId xmlns:p14="http://schemas.microsoft.com/office/powerpoint/2010/main" val="194771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41E06-6AD7-300C-D1C0-03CCBDA78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F14A2-F796-8077-F1E4-7789160EC5CC}"/>
              </a:ext>
            </a:extLst>
          </p:cNvPr>
          <p:cNvSpPr>
            <a:spLocks noGrp="1"/>
          </p:cNvSpPr>
          <p:nvPr>
            <p:ph type="title"/>
          </p:nvPr>
        </p:nvSpPr>
        <p:spPr>
          <a:ln w="28575">
            <a:solidFill>
              <a:srgbClr val="C00000"/>
            </a:solidFill>
          </a:ln>
        </p:spPr>
        <p:txBody>
          <a:bodyPr/>
          <a:lstStyle/>
          <a:p>
            <a:r>
              <a:rPr lang="en-US" b="1" dirty="0"/>
              <a:t>Reports – Annual report to SD Sec of State</a:t>
            </a:r>
          </a:p>
        </p:txBody>
      </p:sp>
      <p:pic>
        <p:nvPicPr>
          <p:cNvPr id="6" name="Content Placeholder 5" descr="A picture containing text, clipart&#10;&#10;Description automatically generated">
            <a:extLst>
              <a:ext uri="{FF2B5EF4-FFF2-40B4-BE49-F238E27FC236}">
                <a16:creationId xmlns:a16="http://schemas.microsoft.com/office/drawing/2014/main" id="{C569019D-039C-9D51-1A9B-8161FE7747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66A2EB44-DC5D-958E-C56B-68C7B2CA46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7FCC9D-DF19-B373-DADF-D0BC93F76823}"/>
              </a:ext>
            </a:extLst>
          </p:cNvPr>
          <p:cNvSpPr txBox="1"/>
          <p:nvPr/>
        </p:nvSpPr>
        <p:spPr>
          <a:xfrm>
            <a:off x="894588" y="1782395"/>
            <a:ext cx="10402824"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Non-Profits must file an annual report with SD Secretary of State to maintain good standing</a:t>
            </a:r>
          </a:p>
          <a:p>
            <a:pPr marL="571500" indent="-571500">
              <a:buFont typeface="Arial" panose="020B0604020202020204" pitchFamily="34" charset="0"/>
              <a:buChar char="•"/>
            </a:pPr>
            <a:r>
              <a:rPr lang="en-US" sz="3600" dirty="0"/>
              <a:t>Report contains basic organization data</a:t>
            </a:r>
          </a:p>
          <a:p>
            <a:pPr marL="571500" indent="-571500">
              <a:buFont typeface="Arial" panose="020B0604020202020204" pitchFamily="34" charset="0"/>
              <a:buChar char="•"/>
            </a:pPr>
            <a:r>
              <a:rPr lang="en-US" sz="3600" dirty="0"/>
              <a:t>Report must be filed on the fist day of the month the business was started</a:t>
            </a:r>
          </a:p>
          <a:p>
            <a:pPr marL="571500" indent="-571500">
              <a:buFont typeface="Arial" panose="020B0604020202020204" pitchFamily="34" charset="0"/>
              <a:buChar char="•"/>
            </a:pPr>
            <a:r>
              <a:rPr lang="en-US" sz="3600" dirty="0"/>
              <a:t>More information can be found at https://sdsos.gov/Business-Services/default.aspx</a:t>
            </a:r>
          </a:p>
        </p:txBody>
      </p:sp>
    </p:spTree>
    <p:extLst>
      <p:ext uri="{BB962C8B-B14F-4D97-AF65-F5344CB8AC3E}">
        <p14:creationId xmlns:p14="http://schemas.microsoft.com/office/powerpoint/2010/main" val="168953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Reports – Post Constitution and Bylaws</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3046988"/>
          </a:xfrm>
          <a:prstGeom prst="rect">
            <a:avLst/>
          </a:prstGeom>
          <a:noFill/>
        </p:spPr>
        <p:txBody>
          <a:bodyPr wrap="square" rtlCol="0">
            <a:spAutoFit/>
          </a:bodyPr>
          <a:lstStyle/>
          <a:p>
            <a:pPr marL="571500" indent="-571500">
              <a:buFont typeface="Arial" panose="020B0604020202020204" pitchFamily="34" charset="0"/>
              <a:buChar char="•"/>
            </a:pPr>
            <a:r>
              <a:rPr lang="en-US" sz="3200" dirty="0"/>
              <a:t>Every post must have up to date Constitution and Bylaws</a:t>
            </a:r>
          </a:p>
          <a:p>
            <a:pPr marL="571500" indent="-571500">
              <a:buFont typeface="Arial" panose="020B0604020202020204" pitchFamily="34" charset="0"/>
              <a:buChar char="•"/>
            </a:pPr>
            <a:r>
              <a:rPr lang="en-US" sz="3200" dirty="0"/>
              <a:t>These govern how the post is to operate and should be post specific and can become legal issue if not followed</a:t>
            </a:r>
          </a:p>
          <a:p>
            <a:pPr marL="571500" indent="-571500">
              <a:buFont typeface="Arial" panose="020B0604020202020204" pitchFamily="34" charset="0"/>
              <a:buChar char="•"/>
            </a:pPr>
            <a:r>
              <a:rPr lang="en-US" sz="3200" dirty="0"/>
              <a:t>These should be reviewed annually and updated as needed.  A copy should be sent to Dept HQ annually</a:t>
            </a:r>
          </a:p>
          <a:p>
            <a:pPr marL="571500" indent="-571500">
              <a:buFont typeface="Arial" panose="020B0604020202020204" pitchFamily="34" charset="0"/>
              <a:buChar char="•"/>
            </a:pPr>
            <a:r>
              <a:rPr lang="en-US" sz="3200" dirty="0"/>
              <a:t>Sample C&amp;BL are available on the Dept website</a:t>
            </a:r>
          </a:p>
        </p:txBody>
      </p:sp>
    </p:spTree>
    <p:extLst>
      <p:ext uri="{BB962C8B-B14F-4D97-AF65-F5344CB8AC3E}">
        <p14:creationId xmlns:p14="http://schemas.microsoft.com/office/powerpoint/2010/main" val="58547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text, clipart&#10;&#10;Description automatically generated">
            <a:extLst>
              <a:ext uri="{FF2B5EF4-FFF2-40B4-BE49-F238E27FC236}">
                <a16:creationId xmlns:a16="http://schemas.microsoft.com/office/drawing/2014/main" id="{B3DA9155-00D4-A075-9695-D0300F606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prstGeom prst="rect">
            <a:avLst/>
          </a:prstGeom>
          <a:ln w="28575">
            <a:solidFill>
              <a:srgbClr val="C00000"/>
            </a:solidFill>
          </a:ln>
        </p:spPr>
      </p:pic>
      <p:pic>
        <p:nvPicPr>
          <p:cNvPr id="5" name="Picture 10" descr="Legion Brand">
            <a:extLst>
              <a:ext uri="{FF2B5EF4-FFF2-40B4-BE49-F238E27FC236}">
                <a16:creationId xmlns:a16="http://schemas.microsoft.com/office/drawing/2014/main" id="{689A74AC-894A-0FDE-1425-25D5819C7B1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33E1AAD-2166-FA18-9942-8838CFD94E30}"/>
              </a:ext>
            </a:extLst>
          </p:cNvPr>
          <p:cNvPicPr>
            <a:picLocks noChangeAspect="1"/>
          </p:cNvPicPr>
          <p:nvPr/>
        </p:nvPicPr>
        <p:blipFill>
          <a:blip r:embed="rId5"/>
          <a:stretch>
            <a:fillRect/>
          </a:stretch>
        </p:blipFill>
        <p:spPr>
          <a:xfrm>
            <a:off x="3478490" y="365125"/>
            <a:ext cx="4653344" cy="6075839"/>
          </a:xfrm>
          <a:prstGeom prst="rect">
            <a:avLst/>
          </a:prstGeom>
        </p:spPr>
      </p:pic>
    </p:spTree>
    <p:extLst>
      <p:ext uri="{BB962C8B-B14F-4D97-AF65-F5344CB8AC3E}">
        <p14:creationId xmlns:p14="http://schemas.microsoft.com/office/powerpoint/2010/main" val="4157659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Employer Awards</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4031873"/>
          </a:xfrm>
          <a:prstGeom prst="rect">
            <a:avLst/>
          </a:prstGeom>
          <a:noFill/>
        </p:spPr>
        <p:txBody>
          <a:bodyPr wrap="square" rtlCol="0">
            <a:spAutoFit/>
          </a:bodyPr>
          <a:lstStyle/>
          <a:p>
            <a:pPr marL="571500" indent="-571500">
              <a:buFont typeface="Arial" panose="020B0604020202020204" pitchFamily="34" charset="0"/>
              <a:buChar char="•"/>
            </a:pPr>
            <a:r>
              <a:rPr lang="en-US" sz="3200" dirty="0"/>
              <a:t>National awards given at Department level </a:t>
            </a:r>
          </a:p>
          <a:p>
            <a:pPr marL="571500" indent="-571500">
              <a:buFont typeface="Arial" panose="020B0604020202020204" pitchFamily="34" charset="0"/>
              <a:buChar char="•"/>
            </a:pPr>
            <a:r>
              <a:rPr lang="en-US" sz="3200" dirty="0"/>
              <a:t>Various awards for employers which employ veterans</a:t>
            </a:r>
          </a:p>
          <a:p>
            <a:pPr marL="571500" indent="-571500">
              <a:buFont typeface="Arial" panose="020B0604020202020204" pitchFamily="34" charset="0"/>
              <a:buChar char="•"/>
            </a:pPr>
            <a:r>
              <a:rPr lang="en-US" sz="3200" dirty="0"/>
              <a:t>Awards based on size of company and type of employment such as number of veterans as well as older and disabled veterans  </a:t>
            </a:r>
          </a:p>
          <a:p>
            <a:pPr marL="571500" indent="-571500">
              <a:buFont typeface="Arial" panose="020B0604020202020204" pitchFamily="34" charset="0"/>
              <a:buChar char="•"/>
            </a:pPr>
            <a:r>
              <a:rPr lang="en-US" sz="3200" dirty="0"/>
              <a:t>Requirements and application can be found on the Department website under forms and are due to Department Headquarters by November 15th. </a:t>
            </a:r>
          </a:p>
        </p:txBody>
      </p:sp>
    </p:spTree>
    <p:extLst>
      <p:ext uri="{BB962C8B-B14F-4D97-AF65-F5344CB8AC3E}">
        <p14:creationId xmlns:p14="http://schemas.microsoft.com/office/powerpoint/2010/main" val="52260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National Firefighter/EMT of the Year</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3539430"/>
          </a:xfrm>
          <a:prstGeom prst="rect">
            <a:avLst/>
          </a:prstGeom>
          <a:noFill/>
        </p:spPr>
        <p:txBody>
          <a:bodyPr wrap="square" rtlCol="0">
            <a:spAutoFit/>
          </a:bodyPr>
          <a:lstStyle/>
          <a:p>
            <a:pPr marL="571500" indent="-571500">
              <a:buFont typeface="Arial" panose="020B0604020202020204" pitchFamily="34" charset="0"/>
              <a:buChar char="•"/>
            </a:pPr>
            <a:r>
              <a:rPr lang="en-US" sz="3200" dirty="0"/>
              <a:t>National and Department level award</a:t>
            </a:r>
          </a:p>
          <a:p>
            <a:pPr marL="571500" indent="-571500">
              <a:buFont typeface="Arial" panose="020B0604020202020204" pitchFamily="34" charset="0"/>
              <a:buChar char="•"/>
            </a:pPr>
            <a:r>
              <a:rPr lang="en-US" sz="3200" dirty="0"/>
              <a:t>Posts submit nominations direct to Department Headquarters by December 31</a:t>
            </a:r>
            <a:r>
              <a:rPr lang="en-US" sz="3200" baseline="30000" dirty="0"/>
              <a:t>st</a:t>
            </a:r>
            <a:r>
              <a:rPr lang="en-US" sz="3200" dirty="0"/>
              <a:t>.  Covers time frame of 1 July to 30 June of year of selection. </a:t>
            </a:r>
            <a:r>
              <a:rPr lang="en-US" sz="3200" b="1" u="sng" dirty="0"/>
              <a:t>Applications must be complete or will be not reviewed.</a:t>
            </a:r>
          </a:p>
          <a:p>
            <a:pPr marL="571500" indent="-571500">
              <a:buFont typeface="Arial" panose="020B0604020202020204" pitchFamily="34" charset="0"/>
              <a:buChar char="•"/>
            </a:pPr>
            <a:r>
              <a:rPr lang="en-US" sz="3200" dirty="0"/>
              <a:t>Requirements and application can be found on the Department website under forms</a:t>
            </a:r>
          </a:p>
        </p:txBody>
      </p:sp>
    </p:spTree>
    <p:extLst>
      <p:ext uri="{BB962C8B-B14F-4D97-AF65-F5344CB8AC3E}">
        <p14:creationId xmlns:p14="http://schemas.microsoft.com/office/powerpoint/2010/main" val="123999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REFERENCES AND RESOURCES</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38200" y="1782395"/>
            <a:ext cx="10402824" cy="3908762"/>
          </a:xfrm>
          <a:prstGeom prst="rect">
            <a:avLst/>
          </a:prstGeom>
          <a:noFill/>
        </p:spPr>
        <p:txBody>
          <a:bodyPr wrap="square" rtlCol="0">
            <a:spAutoFit/>
          </a:bodyPr>
          <a:lstStyle/>
          <a:p>
            <a:pPr marL="571500" indent="-571500">
              <a:buFont typeface="Arial" panose="020B0604020202020204" pitchFamily="34" charset="0"/>
              <a:buChar char="•"/>
            </a:pPr>
            <a:r>
              <a:rPr lang="en-US" sz="3200" dirty="0"/>
              <a:t>Dept of South Dakota Post Adjutant’s Administrative &amp; Awards Manual (new every year)</a:t>
            </a:r>
          </a:p>
          <a:p>
            <a:pPr marL="571500" indent="-571500">
              <a:buFont typeface="Arial" panose="020B0604020202020204" pitchFamily="34" charset="0"/>
              <a:buChar char="•"/>
            </a:pPr>
            <a:r>
              <a:rPr lang="en-US" sz="3200" dirty="0"/>
              <a:t>American Legion Post Adjutant’s Manual (new every year)</a:t>
            </a:r>
          </a:p>
          <a:p>
            <a:pPr marL="571500" indent="-571500">
              <a:buFont typeface="Arial" panose="020B0604020202020204" pitchFamily="34" charset="0"/>
              <a:buChar char="•"/>
            </a:pPr>
            <a:r>
              <a:rPr lang="en-US" sz="3200" dirty="0"/>
              <a:t>South Dakota American Legion website: </a:t>
            </a:r>
            <a:r>
              <a:rPr lang="en-US" sz="3200" dirty="0">
                <a:hlinkClick r:id="rId5" action="ppaction://hlinksldjump"/>
              </a:rPr>
              <a:t>sdlegion.org </a:t>
            </a:r>
            <a:endParaRPr lang="en-US" sz="3200" dirty="0"/>
          </a:p>
          <a:p>
            <a:pPr marL="571500" indent="-571500">
              <a:buFont typeface="Arial" panose="020B0604020202020204" pitchFamily="34" charset="0"/>
              <a:buChar char="•"/>
            </a:pPr>
            <a:r>
              <a:rPr lang="en-US" sz="3200" dirty="0"/>
              <a:t>National American Legion website: legion.org </a:t>
            </a:r>
          </a:p>
          <a:p>
            <a:pPr marL="571500" indent="-571500">
              <a:buFont typeface="Arial" panose="020B0604020202020204" pitchFamily="34" charset="0"/>
              <a:buChar char="•"/>
            </a:pPr>
            <a:r>
              <a:rPr lang="en-US" sz="3200" dirty="0"/>
              <a:t>Department Up To Now (good updates and deadline reminders)</a:t>
            </a:r>
          </a:p>
          <a:p>
            <a:pPr marL="571500" indent="-571500">
              <a:buFont typeface="Arial" panose="020B0604020202020204" pitchFamily="34" charset="0"/>
              <a:buChar char="•"/>
            </a:pPr>
            <a:endParaRPr lang="en-US" sz="2400" dirty="0"/>
          </a:p>
        </p:txBody>
      </p:sp>
    </p:spTree>
    <p:extLst>
      <p:ext uri="{BB962C8B-B14F-4D97-AF65-F5344CB8AC3E}">
        <p14:creationId xmlns:p14="http://schemas.microsoft.com/office/powerpoint/2010/main" val="2005506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National Law Enforcement Officer of the Year</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4031873"/>
          </a:xfrm>
          <a:prstGeom prst="rect">
            <a:avLst/>
          </a:prstGeom>
          <a:noFill/>
        </p:spPr>
        <p:txBody>
          <a:bodyPr wrap="square" rtlCol="0">
            <a:spAutoFit/>
          </a:bodyPr>
          <a:lstStyle/>
          <a:p>
            <a:pPr marL="571500" indent="-571500">
              <a:buFont typeface="Arial" panose="020B0604020202020204" pitchFamily="34" charset="0"/>
              <a:buChar char="•"/>
            </a:pPr>
            <a:r>
              <a:rPr lang="en-US" sz="3200" dirty="0"/>
              <a:t>National  and Department Level Award</a:t>
            </a:r>
          </a:p>
          <a:p>
            <a:pPr marL="571500" indent="-571500">
              <a:buFont typeface="Arial" panose="020B0604020202020204" pitchFamily="34" charset="0"/>
              <a:buChar char="•"/>
            </a:pPr>
            <a:r>
              <a:rPr lang="en-US" sz="3200" dirty="0"/>
              <a:t>Posts submit nominations direct to Department Headquarters by December 31</a:t>
            </a:r>
            <a:r>
              <a:rPr lang="en-US" sz="3200" baseline="30000" dirty="0"/>
              <a:t>st</a:t>
            </a:r>
            <a:r>
              <a:rPr lang="en-US" sz="3200" dirty="0"/>
              <a:t>.  Covers time frame of 1 July to 30 June of year of selection.  </a:t>
            </a:r>
            <a:r>
              <a:rPr lang="en-US" sz="3200" b="1" u="sng" dirty="0"/>
              <a:t>Applications must be complete or will not be reviewed.</a:t>
            </a:r>
          </a:p>
          <a:p>
            <a:pPr marL="571500" indent="-571500">
              <a:buFont typeface="Arial" panose="020B0604020202020204" pitchFamily="34" charset="0"/>
              <a:buChar char="•"/>
            </a:pPr>
            <a:r>
              <a:rPr lang="en-US" sz="3200" dirty="0"/>
              <a:t>Requirements and application can be found on the Department website under forms </a:t>
            </a:r>
          </a:p>
          <a:p>
            <a:endParaRPr lang="en-US" sz="3200" dirty="0"/>
          </a:p>
        </p:txBody>
      </p:sp>
    </p:spTree>
    <p:extLst>
      <p:ext uri="{BB962C8B-B14F-4D97-AF65-F5344CB8AC3E}">
        <p14:creationId xmlns:p14="http://schemas.microsoft.com/office/powerpoint/2010/main" val="327703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Eagle Scout of the Year &amp; Scouting</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607274" y="1761454"/>
            <a:ext cx="10746526"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National and Department level award</a:t>
            </a:r>
          </a:p>
          <a:p>
            <a:pPr marL="571500" indent="-571500">
              <a:buFont typeface="Arial" panose="020B0604020202020204" pitchFamily="34" charset="0"/>
              <a:buChar char="•"/>
            </a:pPr>
            <a:r>
              <a:rPr lang="en-US" sz="3600" dirty="0"/>
              <a:t>Eagle Scout Award and scholarships are available</a:t>
            </a:r>
          </a:p>
          <a:p>
            <a:pPr marL="571500" indent="-571500">
              <a:buFont typeface="Arial" panose="020B0604020202020204" pitchFamily="34" charset="0"/>
              <a:buChar char="•"/>
            </a:pPr>
            <a:r>
              <a:rPr lang="en-US" sz="3600" dirty="0"/>
              <a:t>Posts submit nominations direct to Department Headquarters by March 1</a:t>
            </a:r>
            <a:r>
              <a:rPr lang="en-US" sz="3600" baseline="30000" dirty="0"/>
              <a:t>st</a:t>
            </a:r>
            <a:r>
              <a:rPr lang="en-US" sz="3600" dirty="0"/>
              <a:t>.  </a:t>
            </a:r>
          </a:p>
          <a:p>
            <a:pPr marL="571500" indent="-571500">
              <a:buFont typeface="Arial" panose="020B0604020202020204" pitchFamily="34" charset="0"/>
              <a:buChar char="•"/>
            </a:pPr>
            <a:r>
              <a:rPr lang="en-US" sz="3600" dirty="0"/>
              <a:t>Requirements and application can be found on the Department website under programs. </a:t>
            </a:r>
          </a:p>
          <a:p>
            <a:pPr marL="571500" indent="-571500">
              <a:buFont typeface="Arial" panose="020B0604020202020204" pitchFamily="34" charset="0"/>
              <a:buChar char="•"/>
            </a:pPr>
            <a:r>
              <a:rPr lang="en-US" sz="3600" dirty="0"/>
              <a:t>Adult Scouter knot information is on National website</a:t>
            </a:r>
          </a:p>
        </p:txBody>
      </p:sp>
    </p:spTree>
    <p:extLst>
      <p:ext uri="{BB962C8B-B14F-4D97-AF65-F5344CB8AC3E}">
        <p14:creationId xmlns:p14="http://schemas.microsoft.com/office/powerpoint/2010/main" val="316488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B229F-23CF-3B47-87E5-2B799D770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E92CF-D2C6-9850-D84E-FE657C8D0431}"/>
              </a:ext>
            </a:extLst>
          </p:cNvPr>
          <p:cNvSpPr>
            <a:spLocks noGrp="1"/>
          </p:cNvSpPr>
          <p:nvPr>
            <p:ph type="title"/>
          </p:nvPr>
        </p:nvSpPr>
        <p:spPr>
          <a:ln w="28575">
            <a:solidFill>
              <a:srgbClr val="C00000"/>
            </a:solidFill>
          </a:ln>
        </p:spPr>
        <p:txBody>
          <a:bodyPr/>
          <a:lstStyle/>
          <a:p>
            <a:r>
              <a:rPr lang="en-US" b="1" dirty="0"/>
              <a:t>Awards – SD Educator of the Year</a:t>
            </a:r>
          </a:p>
        </p:txBody>
      </p:sp>
      <p:pic>
        <p:nvPicPr>
          <p:cNvPr id="6" name="Content Placeholder 5" descr="A picture containing text, clipart&#10;&#10;Description automatically generated">
            <a:extLst>
              <a:ext uri="{FF2B5EF4-FFF2-40B4-BE49-F238E27FC236}">
                <a16:creationId xmlns:a16="http://schemas.microsoft.com/office/drawing/2014/main" id="{4BFCD5F2-27CA-514F-50E1-837DDB9376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2E82921F-126A-E923-A8B7-428DDDBA47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070AE7-C8CA-D174-E451-BC7E92CFEB79}"/>
              </a:ext>
            </a:extLst>
          </p:cNvPr>
          <p:cNvSpPr txBox="1"/>
          <p:nvPr/>
        </p:nvSpPr>
        <p:spPr>
          <a:xfrm>
            <a:off x="894588" y="1782395"/>
            <a:ext cx="10402824"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Department Level Award</a:t>
            </a:r>
          </a:p>
          <a:p>
            <a:pPr marL="571500" indent="-571500">
              <a:buFont typeface="Arial" panose="020B0604020202020204" pitchFamily="34" charset="0"/>
              <a:buChar char="•"/>
            </a:pPr>
            <a:r>
              <a:rPr lang="en-US" sz="3600" dirty="0"/>
              <a:t>Posts submit nominations to the District Commander 10 days prior to Spring District Meetings, who selects and forwards to Dept Headquarters by May 1</a:t>
            </a:r>
            <a:r>
              <a:rPr lang="en-US" sz="3600" baseline="30000" dirty="0"/>
              <a:t>st</a:t>
            </a:r>
            <a:r>
              <a:rPr lang="en-US" sz="3600" dirty="0"/>
              <a:t>.</a:t>
            </a:r>
          </a:p>
          <a:p>
            <a:pPr marL="571500" indent="-571500">
              <a:buFont typeface="Arial" panose="020B0604020202020204" pitchFamily="34" charset="0"/>
              <a:buChar char="•"/>
            </a:pPr>
            <a:r>
              <a:rPr lang="en-US" sz="3600" dirty="0"/>
              <a:t>Requirements are found at the Department website under forms </a:t>
            </a:r>
          </a:p>
        </p:txBody>
      </p:sp>
    </p:spTree>
    <p:extLst>
      <p:ext uri="{BB962C8B-B14F-4D97-AF65-F5344CB8AC3E}">
        <p14:creationId xmlns:p14="http://schemas.microsoft.com/office/powerpoint/2010/main" val="88772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SD Good Samaritan Award</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Department Level Award</a:t>
            </a:r>
          </a:p>
          <a:p>
            <a:pPr marL="571500" indent="-571500">
              <a:buFont typeface="Arial" panose="020B0604020202020204" pitchFamily="34" charset="0"/>
              <a:buChar char="•"/>
            </a:pPr>
            <a:r>
              <a:rPr lang="en-US" sz="3600" dirty="0"/>
              <a:t>Posts submit nominations to the District Commander 10 days prior to District Spring meetings, who selects and forwards to Dept Headquarters by May 1</a:t>
            </a:r>
            <a:r>
              <a:rPr lang="en-US" sz="3600" baseline="30000" dirty="0"/>
              <a:t>st</a:t>
            </a:r>
            <a:r>
              <a:rPr lang="en-US" sz="3600" dirty="0"/>
              <a:t>.</a:t>
            </a:r>
          </a:p>
          <a:p>
            <a:pPr marL="571500" indent="-571500">
              <a:buFont typeface="Arial" panose="020B0604020202020204" pitchFamily="34" charset="0"/>
              <a:buChar char="•"/>
            </a:pPr>
            <a:r>
              <a:rPr lang="en-US" sz="3600" dirty="0"/>
              <a:t>Requirements are found at the Department website under forms </a:t>
            </a:r>
          </a:p>
        </p:txBody>
      </p:sp>
    </p:spTree>
    <p:extLst>
      <p:ext uri="{BB962C8B-B14F-4D97-AF65-F5344CB8AC3E}">
        <p14:creationId xmlns:p14="http://schemas.microsoft.com/office/powerpoint/2010/main" val="117217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Americanism Report/Competition</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4770537"/>
          </a:xfrm>
          <a:prstGeom prst="rect">
            <a:avLst/>
          </a:prstGeom>
          <a:noFill/>
        </p:spPr>
        <p:txBody>
          <a:bodyPr wrap="square" rtlCol="0">
            <a:spAutoFit/>
          </a:bodyPr>
          <a:lstStyle/>
          <a:p>
            <a:pPr marL="571500" indent="-571500">
              <a:buFont typeface="Arial" panose="020B0604020202020204" pitchFamily="34" charset="0"/>
              <a:buChar char="•"/>
            </a:pPr>
            <a:r>
              <a:rPr lang="en-US" sz="3200" dirty="0"/>
              <a:t>Department level awards based on submitted Americanism reports and based on Post size</a:t>
            </a:r>
          </a:p>
          <a:p>
            <a:pPr marL="1028700" lvl="1" indent="-571500">
              <a:buFont typeface="Arial" panose="020B0604020202020204" pitchFamily="34" charset="0"/>
              <a:buChar char="•"/>
            </a:pPr>
            <a:r>
              <a:rPr lang="en-US" sz="2400" dirty="0"/>
              <a:t>All posts that submit report receive Americanism citation</a:t>
            </a:r>
          </a:p>
          <a:p>
            <a:pPr marL="1028700" lvl="1" indent="-571500">
              <a:buFont typeface="Arial" panose="020B0604020202020204" pitchFamily="34" charset="0"/>
              <a:buChar char="•"/>
            </a:pPr>
            <a:r>
              <a:rPr lang="en-US" sz="2400" dirty="0"/>
              <a:t>Golden Eagle Award to Post that submits best report in each size category</a:t>
            </a:r>
          </a:p>
          <a:p>
            <a:pPr marL="1028700" lvl="1" indent="-571500">
              <a:buFont typeface="Arial" panose="020B0604020202020204" pitchFamily="34" charset="0"/>
              <a:buChar char="•"/>
            </a:pPr>
            <a:r>
              <a:rPr lang="en-US" sz="2400" dirty="0"/>
              <a:t>Distinguished Service Citation to Post with most outstanding program</a:t>
            </a:r>
          </a:p>
          <a:p>
            <a:pPr marL="1028700" lvl="1" indent="-571500">
              <a:buFont typeface="Arial" panose="020B0604020202020204" pitchFamily="34" charset="0"/>
              <a:buChar char="•"/>
            </a:pPr>
            <a:r>
              <a:rPr lang="en-US" sz="2400" dirty="0"/>
              <a:t>Meritorious to second place post</a:t>
            </a:r>
          </a:p>
          <a:p>
            <a:pPr marL="1028700" lvl="1" indent="-571500">
              <a:buFont typeface="Arial" panose="020B0604020202020204" pitchFamily="34" charset="0"/>
              <a:buChar char="•"/>
            </a:pPr>
            <a:r>
              <a:rPr lang="en-US" sz="2400" dirty="0"/>
              <a:t>Americanism Officer of the year to the Americanism Officer of Distinguished Post</a:t>
            </a:r>
          </a:p>
          <a:p>
            <a:pPr lvl="1"/>
            <a:r>
              <a:rPr lang="en-US" sz="2800" dirty="0"/>
              <a:t>Reports must be received by May 1</a:t>
            </a:r>
            <a:r>
              <a:rPr lang="en-US" sz="2800" baseline="30000" dirty="0"/>
              <a:t>st</a:t>
            </a:r>
            <a:r>
              <a:rPr lang="en-US" sz="2800" dirty="0"/>
              <a:t> at Department Headquarters</a:t>
            </a:r>
          </a:p>
          <a:p>
            <a:pPr lvl="1"/>
            <a:endParaRPr lang="en-US" sz="3200" dirty="0"/>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183083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William Lenker VA&amp;R for Excellence</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t>Department level award</a:t>
            </a:r>
          </a:p>
          <a:p>
            <a:pPr marL="571500" indent="-571500">
              <a:buFont typeface="Arial" panose="020B0604020202020204" pitchFamily="34" charset="0"/>
              <a:buChar char="•"/>
            </a:pPr>
            <a:r>
              <a:rPr lang="en-US" sz="3600" dirty="0"/>
              <a:t>Based on VA&amp;R pillar of The American Legion</a:t>
            </a:r>
          </a:p>
          <a:p>
            <a:pPr marL="571500" indent="-571500">
              <a:buFont typeface="Arial" panose="020B0604020202020204" pitchFamily="34" charset="0"/>
              <a:buChar char="•"/>
            </a:pPr>
            <a:r>
              <a:rPr lang="en-US" sz="3600" dirty="0"/>
              <a:t>Inputs due to Dept Headquarters May 1</a:t>
            </a:r>
            <a:r>
              <a:rPr lang="en-US" sz="3600" baseline="30000" dirty="0"/>
              <a:t>st</a:t>
            </a:r>
            <a:endParaRPr lang="en-US" sz="3600" dirty="0"/>
          </a:p>
          <a:p>
            <a:pPr marL="571500" indent="-571500">
              <a:buFont typeface="Arial" panose="020B0604020202020204" pitchFamily="34" charset="0"/>
              <a:buChar char="•"/>
            </a:pPr>
            <a:r>
              <a:rPr lang="en-US" sz="3600" dirty="0"/>
              <a:t>Requirements and application can be found on the Department website under forms. </a:t>
            </a:r>
          </a:p>
        </p:txBody>
      </p:sp>
    </p:spTree>
    <p:extLst>
      <p:ext uri="{BB962C8B-B14F-4D97-AF65-F5344CB8AC3E}">
        <p14:creationId xmlns:p14="http://schemas.microsoft.com/office/powerpoint/2010/main" val="365349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South Dakota American Legion Press Association (SDALPA) contest</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3539430"/>
          </a:xfrm>
          <a:prstGeom prst="rect">
            <a:avLst/>
          </a:prstGeom>
          <a:noFill/>
        </p:spPr>
        <p:txBody>
          <a:bodyPr wrap="square" rtlCol="0">
            <a:spAutoFit/>
          </a:bodyPr>
          <a:lstStyle/>
          <a:p>
            <a:pPr marL="571500" indent="-571500">
              <a:buFont typeface="Arial" panose="020B0604020202020204" pitchFamily="34" charset="0"/>
              <a:buChar char="•"/>
            </a:pPr>
            <a:r>
              <a:rPr lang="en-US" sz="3200" dirty="0"/>
              <a:t>Department level award</a:t>
            </a:r>
          </a:p>
          <a:p>
            <a:pPr marL="571500" indent="-571500">
              <a:buFont typeface="Arial" panose="020B0604020202020204" pitchFamily="34" charset="0"/>
              <a:buChar char="•"/>
            </a:pPr>
            <a:r>
              <a:rPr lang="en-US" sz="3200" dirty="0"/>
              <a:t>Goal is to recognize Posts with outstanding newsletters or newspapers</a:t>
            </a:r>
          </a:p>
          <a:p>
            <a:pPr marL="571500" indent="-571500">
              <a:buFont typeface="Arial" panose="020B0604020202020204" pitchFamily="34" charset="0"/>
              <a:buChar char="•"/>
            </a:pPr>
            <a:r>
              <a:rPr lang="en-US" sz="3200" dirty="0"/>
              <a:t>Submissions are due 2 weeks prior to Dept Convention or prior to the SDALPA luncheon at convention. </a:t>
            </a:r>
          </a:p>
          <a:p>
            <a:pPr marL="571500" indent="-571500">
              <a:buFont typeface="Arial" panose="020B0604020202020204" pitchFamily="34" charset="0"/>
              <a:buChar char="•"/>
            </a:pPr>
            <a:r>
              <a:rPr lang="en-US" sz="3200" dirty="0"/>
              <a:t>Additional information can be found on Dept website under publications</a:t>
            </a:r>
          </a:p>
        </p:txBody>
      </p:sp>
    </p:spTree>
    <p:extLst>
      <p:ext uri="{BB962C8B-B14F-4D97-AF65-F5344CB8AC3E}">
        <p14:creationId xmlns:p14="http://schemas.microsoft.com/office/powerpoint/2010/main" val="346724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Post History Awards</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Department level award</a:t>
            </a:r>
          </a:p>
          <a:p>
            <a:pPr marL="571500" indent="-571500">
              <a:buFont typeface="Arial" panose="020B0604020202020204" pitchFamily="34" charset="0"/>
              <a:buChar char="•"/>
            </a:pPr>
            <a:r>
              <a:rPr lang="en-US" sz="3600" dirty="0"/>
              <a:t>Goal is to document the Post’s history each year. </a:t>
            </a:r>
          </a:p>
          <a:p>
            <a:pPr marL="571500" indent="-571500">
              <a:buFont typeface="Arial" panose="020B0604020202020204" pitchFamily="34" charset="0"/>
              <a:buChar char="•"/>
            </a:pPr>
            <a:r>
              <a:rPr lang="en-US" sz="3600" dirty="0"/>
              <a:t>Either a narrative or scrapbook style can be used</a:t>
            </a:r>
          </a:p>
          <a:p>
            <a:pPr marL="571500" indent="-571500">
              <a:buFont typeface="Arial" panose="020B0604020202020204" pitchFamily="34" charset="0"/>
              <a:buChar char="•"/>
            </a:pPr>
            <a:r>
              <a:rPr lang="en-US" sz="3600" dirty="0"/>
              <a:t>Due to HQ or to the registration table by 1 pm on Friday of Convention</a:t>
            </a:r>
          </a:p>
          <a:p>
            <a:pPr marL="571500" indent="-571500">
              <a:buFont typeface="Arial" panose="020B0604020202020204" pitchFamily="34" charset="0"/>
              <a:buChar char="•"/>
            </a:pPr>
            <a:r>
              <a:rPr lang="en-US" sz="3600" dirty="0"/>
              <a:t>Additional information can be found on Dept website under forms </a:t>
            </a:r>
          </a:p>
        </p:txBody>
      </p:sp>
    </p:spTree>
    <p:extLst>
      <p:ext uri="{BB962C8B-B14F-4D97-AF65-F5344CB8AC3E}">
        <p14:creationId xmlns:p14="http://schemas.microsoft.com/office/powerpoint/2010/main" val="3054796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Outstanding Post Adjutant</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3539430"/>
          </a:xfrm>
          <a:prstGeom prst="rect">
            <a:avLst/>
          </a:prstGeom>
          <a:noFill/>
        </p:spPr>
        <p:txBody>
          <a:bodyPr wrap="square" rtlCol="0">
            <a:spAutoFit/>
          </a:bodyPr>
          <a:lstStyle/>
          <a:p>
            <a:pPr marL="571500" indent="-571500">
              <a:buFont typeface="Arial" panose="020B0604020202020204" pitchFamily="34" charset="0"/>
              <a:buChar char="•"/>
            </a:pPr>
            <a:r>
              <a:rPr lang="en-US" sz="3200" dirty="0"/>
              <a:t>Recognizes the work and dedication of Post Adjutants</a:t>
            </a:r>
          </a:p>
          <a:p>
            <a:pPr marL="571500" indent="-571500">
              <a:buFont typeface="Arial" panose="020B0604020202020204" pitchFamily="34" charset="0"/>
              <a:buChar char="•"/>
            </a:pPr>
            <a:r>
              <a:rPr lang="en-US" sz="3200" dirty="0"/>
              <a:t>District Commanders select one from their District and forward to Dept Headquarters by June 1</a:t>
            </a:r>
            <a:r>
              <a:rPr lang="en-US" sz="3200" baseline="30000" dirty="0"/>
              <a:t>st</a:t>
            </a:r>
            <a:r>
              <a:rPr lang="en-US" sz="3200" dirty="0"/>
              <a:t> </a:t>
            </a:r>
          </a:p>
          <a:p>
            <a:pPr marL="571500" indent="-571500">
              <a:buFont typeface="Arial" panose="020B0604020202020204" pitchFamily="34" charset="0"/>
              <a:buChar char="•"/>
            </a:pPr>
            <a:r>
              <a:rPr lang="en-US" sz="3200" dirty="0"/>
              <a:t>Posts forward forms to the District Commanders for consideration and selection and forwarding to Dept HQ</a:t>
            </a:r>
          </a:p>
          <a:p>
            <a:pPr marL="571500" indent="-571500">
              <a:buFont typeface="Arial" panose="020B0604020202020204" pitchFamily="34" charset="0"/>
              <a:buChar char="•"/>
            </a:pPr>
            <a:r>
              <a:rPr lang="en-US" sz="3200" dirty="0"/>
              <a:t>Additional information and forms can be found on Dept website under forms </a:t>
            </a:r>
          </a:p>
        </p:txBody>
      </p:sp>
    </p:spTree>
    <p:extLst>
      <p:ext uri="{BB962C8B-B14F-4D97-AF65-F5344CB8AC3E}">
        <p14:creationId xmlns:p14="http://schemas.microsoft.com/office/powerpoint/2010/main" val="4058754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Outstanding Post Commander</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3539430"/>
          </a:xfrm>
          <a:prstGeom prst="rect">
            <a:avLst/>
          </a:prstGeom>
          <a:noFill/>
        </p:spPr>
        <p:txBody>
          <a:bodyPr wrap="square" rtlCol="0">
            <a:spAutoFit/>
          </a:bodyPr>
          <a:lstStyle/>
          <a:p>
            <a:pPr marL="571500" indent="-571500">
              <a:buFont typeface="Arial" panose="020B0604020202020204" pitchFamily="34" charset="0"/>
              <a:buChar char="•"/>
            </a:pPr>
            <a:r>
              <a:rPr lang="en-US" sz="3200" dirty="0"/>
              <a:t>Recognizes the work and dedication of Post Commanders</a:t>
            </a:r>
          </a:p>
          <a:p>
            <a:pPr marL="571500" indent="-571500">
              <a:buFont typeface="Arial" panose="020B0604020202020204" pitchFamily="34" charset="0"/>
              <a:buChar char="•"/>
            </a:pPr>
            <a:r>
              <a:rPr lang="en-US" sz="3200" dirty="0"/>
              <a:t>District Commanders select one from their District and forward to Dept Headquarters by June 1st </a:t>
            </a:r>
          </a:p>
          <a:p>
            <a:pPr marL="571500" indent="-571500">
              <a:buFont typeface="Arial" panose="020B0604020202020204" pitchFamily="34" charset="0"/>
              <a:buChar char="•"/>
            </a:pPr>
            <a:r>
              <a:rPr lang="en-US" sz="3200" dirty="0"/>
              <a:t>Posts forward forms to their District Commander for consideration and selection and forwarding to Dept HQ</a:t>
            </a:r>
          </a:p>
          <a:p>
            <a:pPr marL="571500" indent="-571500">
              <a:buFont typeface="Arial" panose="020B0604020202020204" pitchFamily="34" charset="0"/>
              <a:buChar char="•"/>
            </a:pPr>
            <a:r>
              <a:rPr lang="en-US" sz="3200" dirty="0"/>
              <a:t>Additional information and forms can be found on Dept website under forms </a:t>
            </a:r>
          </a:p>
        </p:txBody>
      </p:sp>
    </p:spTree>
    <p:extLst>
      <p:ext uri="{BB962C8B-B14F-4D97-AF65-F5344CB8AC3E}">
        <p14:creationId xmlns:p14="http://schemas.microsoft.com/office/powerpoint/2010/main" val="225563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WHAT WE WILL COVER IN THIS CLASS</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950976" y="2221992"/>
            <a:ext cx="10402824" cy="4401205"/>
          </a:xfrm>
          <a:prstGeom prst="rect">
            <a:avLst/>
          </a:prstGeom>
          <a:noFill/>
        </p:spPr>
        <p:txBody>
          <a:bodyPr wrap="square" rtlCol="0">
            <a:spAutoFit/>
          </a:bodyPr>
          <a:lstStyle/>
          <a:p>
            <a:pPr marL="571500" indent="-571500">
              <a:buFont typeface="Arial" panose="020B0604020202020204" pitchFamily="34" charset="0"/>
              <a:buChar char="•"/>
            </a:pPr>
            <a:r>
              <a:rPr lang="en-US" sz="4000" dirty="0"/>
              <a:t>What reports are required from a post</a:t>
            </a:r>
          </a:p>
          <a:p>
            <a:pPr marL="1028700" lvl="1" indent="-571500">
              <a:buFont typeface="Arial" panose="020B0604020202020204" pitchFamily="34" charset="0"/>
              <a:buChar char="•"/>
            </a:pPr>
            <a:r>
              <a:rPr lang="en-US" sz="3200" dirty="0"/>
              <a:t>When are they due</a:t>
            </a:r>
          </a:p>
          <a:p>
            <a:pPr marL="1028700" lvl="1" indent="-571500">
              <a:buFont typeface="Arial" panose="020B0604020202020204" pitchFamily="34" charset="0"/>
              <a:buChar char="•"/>
            </a:pPr>
            <a:r>
              <a:rPr lang="en-US" sz="3200" dirty="0"/>
              <a:t>What instructions and where can they be found</a:t>
            </a:r>
          </a:p>
          <a:p>
            <a:pPr marL="571500" indent="-571500">
              <a:buFont typeface="Arial" panose="020B0604020202020204" pitchFamily="34" charset="0"/>
              <a:buChar char="•"/>
            </a:pPr>
            <a:r>
              <a:rPr lang="en-US" sz="4000" dirty="0"/>
              <a:t>What awards are available </a:t>
            </a:r>
          </a:p>
          <a:p>
            <a:pPr marL="1028700" lvl="1" indent="-571500">
              <a:buFont typeface="Arial" panose="020B0604020202020204" pitchFamily="34" charset="0"/>
              <a:buChar char="•"/>
            </a:pPr>
            <a:r>
              <a:rPr lang="en-US" sz="3200" dirty="0"/>
              <a:t>When are they due</a:t>
            </a:r>
          </a:p>
          <a:p>
            <a:pPr marL="1028700" lvl="1" indent="-571500">
              <a:buFont typeface="Arial" panose="020B0604020202020204" pitchFamily="34" charset="0"/>
              <a:buChar char="•"/>
            </a:pPr>
            <a:r>
              <a:rPr lang="en-US" sz="3200" dirty="0"/>
              <a:t>What instructions and where can they be found</a:t>
            </a:r>
          </a:p>
          <a:p>
            <a:pPr marL="1028700" lvl="1" indent="-571500">
              <a:buFont typeface="Arial" panose="020B0604020202020204" pitchFamily="34" charset="0"/>
              <a:buChar char="•"/>
            </a:pPr>
            <a:endParaRPr lang="en-US" sz="3200" dirty="0"/>
          </a:p>
          <a:p>
            <a:pPr marL="571500" indent="-571500">
              <a:buFont typeface="Arial" panose="020B0604020202020204" pitchFamily="34" charset="0"/>
              <a:buChar char="•"/>
            </a:pPr>
            <a:endParaRPr lang="en-US" sz="4000" dirty="0"/>
          </a:p>
        </p:txBody>
      </p:sp>
    </p:spTree>
    <p:extLst>
      <p:ext uri="{BB962C8B-B14F-4D97-AF65-F5344CB8AC3E}">
        <p14:creationId xmlns:p14="http://schemas.microsoft.com/office/powerpoint/2010/main" val="3915393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Awards – Children and Youth</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86F537-1DA9-D796-C3A1-3C8DDFFEE153}"/>
              </a:ext>
            </a:extLst>
          </p:cNvPr>
          <p:cNvSpPr txBox="1"/>
          <p:nvPr/>
        </p:nvSpPr>
        <p:spPr>
          <a:xfrm>
            <a:off x="649736" y="1863702"/>
            <a:ext cx="10602270" cy="3785652"/>
          </a:xfrm>
          <a:prstGeom prst="rect">
            <a:avLst/>
          </a:prstGeom>
          <a:noFill/>
        </p:spPr>
        <p:txBody>
          <a:bodyPr wrap="square" rtlCol="0">
            <a:spAutoFit/>
          </a:bodyPr>
          <a:lstStyle/>
          <a:p>
            <a:pPr marL="571500" indent="-571500">
              <a:buFont typeface="Arial" panose="020B0604020202020204" pitchFamily="34" charset="0"/>
              <a:buChar char="•"/>
            </a:pPr>
            <a:r>
              <a:rPr lang="en-US" sz="3600" dirty="0"/>
              <a:t>Following Awards are recognized by National Headquarters:</a:t>
            </a:r>
          </a:p>
          <a:p>
            <a:pPr marL="1028700" lvl="1" indent="-571500">
              <a:buFont typeface="Arial" panose="020B0604020202020204" pitchFamily="34" charset="0"/>
              <a:buChar char="•"/>
            </a:pPr>
            <a:r>
              <a:rPr lang="en-US" sz="2800" dirty="0"/>
              <a:t>100% Post C&amp;Y reporting (District award)</a:t>
            </a:r>
          </a:p>
          <a:p>
            <a:pPr marL="1028700" lvl="1" indent="-571500">
              <a:buFont typeface="Arial" panose="020B0604020202020204" pitchFamily="34" charset="0"/>
              <a:buChar char="•"/>
            </a:pPr>
            <a:r>
              <a:rPr lang="en-US" sz="2800" dirty="0"/>
              <a:t>Outstanding Achievement (individual)</a:t>
            </a:r>
          </a:p>
          <a:p>
            <a:pPr marL="1028700" lvl="1" indent="-571500">
              <a:buFont typeface="Arial" panose="020B0604020202020204" pitchFamily="34" charset="0"/>
              <a:buChar char="•"/>
            </a:pPr>
            <a:r>
              <a:rPr lang="en-US" sz="2800" dirty="0"/>
              <a:t>Outstanding C&amp;Y Program (Post)</a:t>
            </a:r>
          </a:p>
          <a:p>
            <a:pPr marL="1028700" lvl="1" indent="-571500">
              <a:buFont typeface="Arial" panose="020B0604020202020204" pitchFamily="34" charset="0"/>
              <a:buChar char="•"/>
            </a:pPr>
            <a:r>
              <a:rPr lang="en-US" sz="2800" dirty="0"/>
              <a:t>Dedicated service to C&amp;Y (Post)</a:t>
            </a:r>
          </a:p>
          <a:p>
            <a:pPr marL="571500" indent="-571500">
              <a:buFont typeface="Arial" panose="020B0604020202020204" pitchFamily="34" charset="0"/>
              <a:buChar char="•"/>
            </a:pPr>
            <a:r>
              <a:rPr lang="en-US" sz="2800" dirty="0"/>
              <a:t>Requirements and application found in National C&amp;Y Program guide on National Website (legion.org)</a:t>
            </a:r>
          </a:p>
        </p:txBody>
      </p:sp>
    </p:spTree>
    <p:extLst>
      <p:ext uri="{BB962C8B-B14F-4D97-AF65-F5344CB8AC3E}">
        <p14:creationId xmlns:p14="http://schemas.microsoft.com/office/powerpoint/2010/main" val="40488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F7859-84DD-5B79-E2A4-B0331F078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AE02D9-B812-D157-2373-3AB2614BBCBE}"/>
              </a:ext>
            </a:extLst>
          </p:cNvPr>
          <p:cNvSpPr>
            <a:spLocks noGrp="1"/>
          </p:cNvSpPr>
          <p:nvPr>
            <p:ph type="title"/>
          </p:nvPr>
        </p:nvSpPr>
        <p:spPr>
          <a:ln w="28575">
            <a:solidFill>
              <a:srgbClr val="C00000"/>
            </a:solidFill>
          </a:ln>
        </p:spPr>
        <p:txBody>
          <a:bodyPr/>
          <a:lstStyle/>
          <a:p>
            <a:r>
              <a:rPr lang="en-US" b="1" dirty="0"/>
              <a:t>Awards – Membership for Individuals</a:t>
            </a:r>
          </a:p>
        </p:txBody>
      </p:sp>
      <p:pic>
        <p:nvPicPr>
          <p:cNvPr id="6" name="Content Placeholder 5" descr="A picture containing text, clipart&#10;&#10;Description automatically generated">
            <a:extLst>
              <a:ext uri="{FF2B5EF4-FFF2-40B4-BE49-F238E27FC236}">
                <a16:creationId xmlns:a16="http://schemas.microsoft.com/office/drawing/2014/main" id="{0387681B-0C83-E845-8201-098BD6A3D4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BF09C322-97C2-A0AB-6C09-3A87C32EB1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DC41A3-82A9-17B5-F23A-CF718DEF18C5}"/>
              </a:ext>
            </a:extLst>
          </p:cNvPr>
          <p:cNvSpPr txBox="1"/>
          <p:nvPr/>
        </p:nvSpPr>
        <p:spPr>
          <a:xfrm>
            <a:off x="649736" y="1863702"/>
            <a:ext cx="10602270" cy="3539430"/>
          </a:xfrm>
          <a:prstGeom prst="rect">
            <a:avLst/>
          </a:prstGeom>
          <a:noFill/>
        </p:spPr>
        <p:txBody>
          <a:bodyPr wrap="square" rtlCol="0">
            <a:spAutoFit/>
          </a:bodyPr>
          <a:lstStyle/>
          <a:p>
            <a:pPr marL="571500" indent="-571500">
              <a:buFont typeface="Arial" panose="020B0604020202020204" pitchFamily="34" charset="0"/>
              <a:buChar char="•"/>
            </a:pPr>
            <a:r>
              <a:rPr lang="en-US" sz="3400" dirty="0"/>
              <a:t>Individual award based on recruiting new members.  Application must be at Dept Headquarters by May 15</a:t>
            </a:r>
            <a:r>
              <a:rPr lang="en-US" sz="3400" baseline="30000" dirty="0"/>
              <a:t>th</a:t>
            </a:r>
            <a:endParaRPr lang="en-US" sz="3400" dirty="0"/>
          </a:p>
          <a:p>
            <a:pPr marL="1028700" lvl="1" indent="-571500">
              <a:buFont typeface="Arial" panose="020B0604020202020204" pitchFamily="34" charset="0"/>
              <a:buChar char="•"/>
            </a:pPr>
            <a:r>
              <a:rPr lang="en-US" sz="2800" dirty="0"/>
              <a:t>Gold Brigade – recruits 50 or more new members</a:t>
            </a:r>
          </a:p>
          <a:p>
            <a:pPr marL="1028700" lvl="1" indent="-571500">
              <a:buFont typeface="Arial" panose="020B0604020202020204" pitchFamily="34" charset="0"/>
              <a:buChar char="•"/>
            </a:pPr>
            <a:r>
              <a:rPr lang="en-US" sz="2800" dirty="0"/>
              <a:t>Silver Brigade – recruits 25 – 49 new members</a:t>
            </a:r>
          </a:p>
          <a:p>
            <a:pPr marL="1028700" lvl="1" indent="-571500">
              <a:buFont typeface="Arial" panose="020B0604020202020204" pitchFamily="34" charset="0"/>
              <a:buChar char="•"/>
            </a:pPr>
            <a:r>
              <a:rPr lang="en-US" sz="2800" dirty="0"/>
              <a:t>Bronze Brigade – recruits 15 – 24 new members</a:t>
            </a:r>
          </a:p>
          <a:p>
            <a:pPr marL="571500" indent="-571500">
              <a:buFont typeface="Arial" panose="020B0604020202020204" pitchFamily="34" charset="0"/>
              <a:buChar char="•"/>
            </a:pPr>
            <a:r>
              <a:rPr lang="en-US" sz="3400" dirty="0"/>
              <a:t>See Dept or National websites for additional information</a:t>
            </a:r>
          </a:p>
        </p:txBody>
      </p:sp>
    </p:spTree>
    <p:extLst>
      <p:ext uri="{BB962C8B-B14F-4D97-AF65-F5344CB8AC3E}">
        <p14:creationId xmlns:p14="http://schemas.microsoft.com/office/powerpoint/2010/main" val="4230023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3A5C-9916-B051-D6F4-5628EF392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238B5-C0F9-8C81-95BC-7848F4549080}"/>
              </a:ext>
            </a:extLst>
          </p:cNvPr>
          <p:cNvSpPr>
            <a:spLocks noGrp="1"/>
          </p:cNvSpPr>
          <p:nvPr>
            <p:ph type="title"/>
          </p:nvPr>
        </p:nvSpPr>
        <p:spPr>
          <a:ln w="28575">
            <a:solidFill>
              <a:srgbClr val="C00000"/>
            </a:solidFill>
          </a:ln>
        </p:spPr>
        <p:txBody>
          <a:bodyPr/>
          <a:lstStyle/>
          <a:p>
            <a:r>
              <a:rPr lang="en-US" b="1" dirty="0"/>
              <a:t>Awards – Membership for Posts</a:t>
            </a:r>
          </a:p>
        </p:txBody>
      </p:sp>
      <p:pic>
        <p:nvPicPr>
          <p:cNvPr id="6" name="Content Placeholder 5" descr="A picture containing text, clipart&#10;&#10;Description automatically generated">
            <a:extLst>
              <a:ext uri="{FF2B5EF4-FFF2-40B4-BE49-F238E27FC236}">
                <a16:creationId xmlns:a16="http://schemas.microsoft.com/office/drawing/2014/main" id="{9BA62142-5F26-3C3A-F75F-C45A916B01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50809167-28EA-E009-2B93-54E88AE022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F3AA67-4448-C09A-8463-4AA4F28BCB88}"/>
              </a:ext>
            </a:extLst>
          </p:cNvPr>
          <p:cNvSpPr txBox="1"/>
          <p:nvPr/>
        </p:nvSpPr>
        <p:spPr>
          <a:xfrm>
            <a:off x="649736" y="1863702"/>
            <a:ext cx="10602270" cy="2708434"/>
          </a:xfrm>
          <a:prstGeom prst="rect">
            <a:avLst/>
          </a:prstGeom>
          <a:noFill/>
        </p:spPr>
        <p:txBody>
          <a:bodyPr wrap="square" rtlCol="0">
            <a:spAutoFit/>
          </a:bodyPr>
          <a:lstStyle/>
          <a:p>
            <a:pPr marL="571500" indent="-571500">
              <a:buFont typeface="Arial" panose="020B0604020202020204" pitchFamily="34" charset="0"/>
              <a:buChar char="•"/>
            </a:pPr>
            <a:r>
              <a:rPr lang="en-US" sz="3400" dirty="0"/>
              <a:t>There are many awards for Posts that meet National membership target dates.</a:t>
            </a:r>
          </a:p>
          <a:p>
            <a:pPr marL="571500" indent="-571500">
              <a:buFont typeface="Arial" panose="020B0604020202020204" pitchFamily="34" charset="0"/>
              <a:buChar char="•"/>
            </a:pPr>
            <a:r>
              <a:rPr lang="en-US" sz="3400" dirty="0"/>
              <a:t>To be eligible Posts must have certified their officers</a:t>
            </a:r>
          </a:p>
          <a:p>
            <a:pPr marL="571500" indent="-571500">
              <a:buFont typeface="Arial" panose="020B0604020202020204" pitchFamily="34" charset="0"/>
              <a:buChar char="•"/>
            </a:pPr>
            <a:r>
              <a:rPr lang="en-US" sz="3400" dirty="0"/>
              <a:t>See the Dept Posts Adjutant’s Administrative and Awards Manual for specifics or the Dept website</a:t>
            </a:r>
          </a:p>
        </p:txBody>
      </p:sp>
    </p:spTree>
    <p:extLst>
      <p:ext uri="{BB962C8B-B14F-4D97-AF65-F5344CB8AC3E}">
        <p14:creationId xmlns:p14="http://schemas.microsoft.com/office/powerpoint/2010/main" val="1299163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Other items to be aware of</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4524315"/>
          </a:xfrm>
          <a:prstGeom prst="rect">
            <a:avLst/>
          </a:prstGeom>
          <a:noFill/>
        </p:spPr>
        <p:txBody>
          <a:bodyPr wrap="square" rtlCol="0">
            <a:spAutoFit/>
          </a:bodyPr>
          <a:lstStyle/>
          <a:p>
            <a:pPr marL="571500" indent="-571500">
              <a:buFont typeface="Arial" panose="020B0604020202020204" pitchFamily="34" charset="0"/>
              <a:buChar char="•"/>
            </a:pPr>
            <a:r>
              <a:rPr lang="en-US" sz="3200" dirty="0"/>
              <a:t>Ceremonial rifles and ammunition information can be found in the National Adjutant manual and Dept website under forms.</a:t>
            </a:r>
          </a:p>
          <a:p>
            <a:pPr marL="571500" indent="-571500">
              <a:buFont typeface="Arial" panose="020B0604020202020204" pitchFamily="34" charset="0"/>
              <a:buChar char="•"/>
            </a:pPr>
            <a:r>
              <a:rPr lang="en-US" sz="3200" dirty="0"/>
              <a:t>Request for ammunition must be forwarded through Dept Headquarters on proper form.</a:t>
            </a:r>
          </a:p>
          <a:p>
            <a:pPr marL="571500" indent="-571500">
              <a:buFont typeface="Arial" panose="020B0604020202020204" pitchFamily="34" charset="0"/>
              <a:buChar char="•"/>
            </a:pPr>
            <a:r>
              <a:rPr lang="en-US" sz="3200" dirty="0"/>
              <a:t>Ceremonial rifles are the property of the US Army and loaned to post.  They must be periodically inventoried and returned if no longer needed.</a:t>
            </a:r>
          </a:p>
          <a:p>
            <a:pPr marL="571500" indent="-571500">
              <a:buFont typeface="Arial" panose="020B0604020202020204" pitchFamily="34" charset="0"/>
              <a:buChar char="•"/>
            </a:pPr>
            <a:endParaRPr lang="en-US" sz="3200" dirty="0"/>
          </a:p>
        </p:txBody>
      </p:sp>
    </p:spTree>
    <p:extLst>
      <p:ext uri="{BB962C8B-B14F-4D97-AF65-F5344CB8AC3E}">
        <p14:creationId xmlns:p14="http://schemas.microsoft.com/office/powerpoint/2010/main" val="3375588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956A-85BF-4C45-A460-759D7C9CFAE4}"/>
              </a:ext>
            </a:extLst>
          </p:cNvPr>
          <p:cNvSpPr>
            <a:spLocks noGrp="1"/>
          </p:cNvSpPr>
          <p:nvPr>
            <p:ph type="title"/>
          </p:nvPr>
        </p:nvSpPr>
        <p:spPr>
          <a:ln>
            <a:solidFill>
              <a:schemeClr val="accent2">
                <a:lumMod val="75000"/>
              </a:schemeClr>
            </a:solidFill>
          </a:ln>
        </p:spPr>
        <p:txBody>
          <a:bodyPr/>
          <a:lstStyle/>
          <a:p>
            <a:r>
              <a:rPr lang="en-US" dirty="0"/>
              <a:t>Reports and Awards, </a:t>
            </a:r>
            <a:br>
              <a:rPr lang="en-US" dirty="0"/>
            </a:br>
            <a:r>
              <a:rPr lang="en-US" dirty="0"/>
              <a:t>“Where to find them on the web”</a:t>
            </a:r>
          </a:p>
        </p:txBody>
      </p:sp>
      <p:sp>
        <p:nvSpPr>
          <p:cNvPr id="3" name="Content Placeholder 2">
            <a:extLst>
              <a:ext uri="{FF2B5EF4-FFF2-40B4-BE49-F238E27FC236}">
                <a16:creationId xmlns:a16="http://schemas.microsoft.com/office/drawing/2014/main" id="{2B857639-36B7-56E7-DB26-A31AA17A0CA1}"/>
              </a:ext>
            </a:extLst>
          </p:cNvPr>
          <p:cNvSpPr>
            <a:spLocks noGrp="1"/>
          </p:cNvSpPr>
          <p:nvPr>
            <p:ph idx="1"/>
          </p:nvPr>
        </p:nvSpPr>
        <p:spPr/>
        <p:txBody>
          <a:bodyPr/>
          <a:lstStyle/>
          <a:p>
            <a:r>
              <a:rPr lang="en-US" dirty="0"/>
              <a:t>Department website: sdlegion.org </a:t>
            </a:r>
            <a:r>
              <a:rPr lang="en-US" dirty="0">
                <a:hlinkClick r:id="rId2"/>
              </a:rPr>
              <a:t>https://www.sdlegion.org/</a:t>
            </a:r>
            <a:r>
              <a:rPr lang="en-US" dirty="0"/>
              <a:t> </a:t>
            </a:r>
          </a:p>
          <a:p>
            <a:r>
              <a:rPr lang="en-US" dirty="0"/>
              <a:t>National website: legion.org  </a:t>
            </a:r>
            <a:r>
              <a:rPr lang="en-US" dirty="0">
                <a:hlinkClick r:id="rId3"/>
              </a:rPr>
              <a:t>https://www.legion.org/</a:t>
            </a:r>
            <a:r>
              <a:rPr lang="en-US" dirty="0"/>
              <a:t>  </a:t>
            </a:r>
          </a:p>
          <a:p>
            <a:r>
              <a:rPr lang="en-US" dirty="0"/>
              <a:t>National Post </a:t>
            </a:r>
            <a:r>
              <a:rPr lang="en-US" dirty="0" err="1"/>
              <a:t>Adjutant’Manual</a:t>
            </a:r>
            <a:r>
              <a:rPr lang="en-US" dirty="0"/>
              <a:t>  </a:t>
            </a:r>
            <a:r>
              <a:rPr lang="en-US" dirty="0">
                <a:hlinkClick r:id="rId4"/>
              </a:rPr>
              <a:t>https://www.legion.org/sites/legion.org/files/legion/publications/89IA1123%20Post%20Adjutants%20Manual.pdf</a:t>
            </a:r>
            <a:r>
              <a:rPr lang="en-US" dirty="0"/>
              <a:t> </a:t>
            </a:r>
          </a:p>
        </p:txBody>
      </p:sp>
      <p:pic>
        <p:nvPicPr>
          <p:cNvPr id="4" name="Content Placeholder 5" descr="A picture containing text, clipart&#10;&#10;Description automatically generated">
            <a:extLst>
              <a:ext uri="{FF2B5EF4-FFF2-40B4-BE49-F238E27FC236}">
                <a16:creationId xmlns:a16="http://schemas.microsoft.com/office/drawing/2014/main" id="{B2739597-4F4A-AEFA-1EBB-6BDA7441EC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5718029"/>
            <a:ext cx="1604675" cy="900514"/>
          </a:xfrm>
          <a:prstGeom prst="rect">
            <a:avLst/>
          </a:prstGeom>
          <a:ln w="28575">
            <a:solidFill>
              <a:srgbClr val="C00000"/>
            </a:solidFill>
          </a:ln>
        </p:spPr>
      </p:pic>
      <p:pic>
        <p:nvPicPr>
          <p:cNvPr id="5" name="Picture 10" descr="Legion Brand">
            <a:extLst>
              <a:ext uri="{FF2B5EF4-FFF2-40B4-BE49-F238E27FC236}">
                <a16:creationId xmlns:a16="http://schemas.microsoft.com/office/drawing/2014/main" id="{EB7BE43D-E49F-9BC1-539C-4B402269C77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181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273822-547A-1765-C16C-98D9A208C25A}"/>
              </a:ext>
            </a:extLst>
          </p:cNvPr>
          <p:cNvSpPr>
            <a:spLocks noGrp="1"/>
          </p:cNvSpPr>
          <p:nvPr>
            <p:ph type="ctrTitle"/>
          </p:nvPr>
        </p:nvSpPr>
        <p:spPr/>
        <p:txBody>
          <a:bodyPr>
            <a:normAutofit/>
          </a:bodyPr>
          <a:lstStyle/>
          <a:p>
            <a:r>
              <a:rPr lang="en-US" sz="8800" dirty="0"/>
              <a:t>Questions?</a:t>
            </a:r>
          </a:p>
        </p:txBody>
      </p:sp>
      <p:pic>
        <p:nvPicPr>
          <p:cNvPr id="6" name="Content Placeholder 5" descr="A picture containing text, clipart&#10;&#10;Description automatically generated">
            <a:extLst>
              <a:ext uri="{FF2B5EF4-FFF2-40B4-BE49-F238E27FC236}">
                <a16:creationId xmlns:a16="http://schemas.microsoft.com/office/drawing/2014/main" id="{AE74F821-70AB-CF0B-ED5C-BF3DEECF0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718029"/>
            <a:ext cx="1604675" cy="900514"/>
          </a:xfrm>
          <a:prstGeom prst="rect">
            <a:avLst/>
          </a:prstGeom>
          <a:ln w="28575">
            <a:solidFill>
              <a:srgbClr val="C00000"/>
            </a:solidFill>
          </a:ln>
        </p:spPr>
      </p:pic>
      <p:pic>
        <p:nvPicPr>
          <p:cNvPr id="7" name="Picture 10" descr="Legion Brand">
            <a:extLst>
              <a:ext uri="{FF2B5EF4-FFF2-40B4-BE49-F238E27FC236}">
                <a16:creationId xmlns:a16="http://schemas.microsoft.com/office/drawing/2014/main" id="{269CAA8B-D7F2-E3B4-5118-48F7E18673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38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Reports – Post Data Report</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National Form to update Post information</a:t>
            </a:r>
          </a:p>
          <a:p>
            <a:pPr marL="571500" indent="-571500">
              <a:buFont typeface="Arial" panose="020B0604020202020204" pitchFamily="34" charset="0"/>
              <a:buChar char="•"/>
            </a:pPr>
            <a:r>
              <a:rPr lang="en-US" sz="3600" dirty="0"/>
              <a:t>Mailed out in February time frame, Dept has copies</a:t>
            </a:r>
          </a:p>
          <a:p>
            <a:pPr marL="571500" indent="-571500">
              <a:buFont typeface="Arial" panose="020B0604020202020204" pitchFamily="34" charset="0"/>
              <a:buChar char="•"/>
            </a:pPr>
            <a:r>
              <a:rPr lang="en-US" sz="3600" dirty="0"/>
              <a:t>Due to Department Headquarters by April 15</a:t>
            </a:r>
            <a:r>
              <a:rPr lang="en-US" sz="3600" baseline="30000" dirty="0"/>
              <a:t>th</a:t>
            </a:r>
            <a:endParaRPr lang="en-US" sz="3600" dirty="0"/>
          </a:p>
          <a:p>
            <a:pPr marL="571500" indent="-571500">
              <a:buFont typeface="Arial" panose="020B0604020202020204" pitchFamily="34" charset="0"/>
              <a:buChar char="•"/>
            </a:pPr>
            <a:r>
              <a:rPr lang="en-US" sz="3600" dirty="0"/>
              <a:t>National must have form by May 1</a:t>
            </a:r>
            <a:r>
              <a:rPr lang="en-US" sz="3600" baseline="30000" dirty="0"/>
              <a:t>st</a:t>
            </a:r>
            <a:r>
              <a:rPr lang="en-US" sz="3600" dirty="0"/>
              <a:t> to make any updates</a:t>
            </a:r>
          </a:p>
          <a:p>
            <a:pPr marL="571500" indent="-571500">
              <a:buFont typeface="Arial" panose="020B0604020202020204" pitchFamily="34" charset="0"/>
              <a:buChar char="•"/>
            </a:pPr>
            <a:r>
              <a:rPr lang="en-US" sz="3600" b="1" i="1" u="sng" dirty="0">
                <a:highlight>
                  <a:srgbClr val="FFFF00"/>
                </a:highlight>
              </a:rPr>
              <a:t>EXTREMELY</a:t>
            </a:r>
            <a:r>
              <a:rPr lang="en-US" sz="3600" dirty="0">
                <a:highlight>
                  <a:srgbClr val="FFFF00"/>
                </a:highlight>
              </a:rPr>
              <a:t> </a:t>
            </a:r>
            <a:r>
              <a:rPr lang="en-US" sz="3600" dirty="0"/>
              <a:t>important for upcoming dues increase</a:t>
            </a:r>
          </a:p>
          <a:p>
            <a:pPr marL="571500" indent="-571500">
              <a:buFont typeface="Arial" panose="020B0604020202020204" pitchFamily="34" charset="0"/>
              <a:buChar char="•"/>
            </a:pPr>
            <a:r>
              <a:rPr lang="en-US" sz="3600" dirty="0"/>
              <a:t>Instructions are included</a:t>
            </a:r>
          </a:p>
        </p:txBody>
      </p:sp>
    </p:spTree>
    <p:extLst>
      <p:ext uri="{BB962C8B-B14F-4D97-AF65-F5344CB8AC3E}">
        <p14:creationId xmlns:p14="http://schemas.microsoft.com/office/powerpoint/2010/main" val="226009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6F6ADB-26F6-3FC3-29C0-31D558E5573A}"/>
              </a:ext>
            </a:extLst>
          </p:cNvPr>
          <p:cNvPicPr>
            <a:picLocks noGrp="1" noChangeAspect="1"/>
          </p:cNvPicPr>
          <p:nvPr>
            <p:ph idx="1"/>
          </p:nvPr>
        </p:nvPicPr>
        <p:blipFill>
          <a:blip r:embed="rId3"/>
          <a:stretch>
            <a:fillRect/>
          </a:stretch>
        </p:blipFill>
        <p:spPr>
          <a:xfrm>
            <a:off x="1793367" y="255319"/>
            <a:ext cx="7988173" cy="6192982"/>
          </a:xfrm>
        </p:spPr>
      </p:pic>
    </p:spTree>
    <p:extLst>
      <p:ext uri="{BB962C8B-B14F-4D97-AF65-F5344CB8AC3E}">
        <p14:creationId xmlns:p14="http://schemas.microsoft.com/office/powerpoint/2010/main" val="44096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A26B08-3339-040F-0C53-C24C94B31F62}"/>
              </a:ext>
            </a:extLst>
          </p:cNvPr>
          <p:cNvPicPr>
            <a:picLocks noGrp="1" noChangeAspect="1"/>
          </p:cNvPicPr>
          <p:nvPr>
            <p:ph idx="1"/>
          </p:nvPr>
        </p:nvPicPr>
        <p:blipFill>
          <a:blip r:embed="rId3"/>
          <a:stretch>
            <a:fillRect/>
          </a:stretch>
        </p:blipFill>
        <p:spPr>
          <a:xfrm>
            <a:off x="1789911" y="225631"/>
            <a:ext cx="6787407" cy="5951332"/>
          </a:xfrm>
        </p:spPr>
      </p:pic>
    </p:spTree>
    <p:extLst>
      <p:ext uri="{BB962C8B-B14F-4D97-AF65-F5344CB8AC3E}">
        <p14:creationId xmlns:p14="http://schemas.microsoft.com/office/powerpoint/2010/main" val="157865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Reports – Officer Certification Form</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650282" y="1810316"/>
            <a:ext cx="10402824" cy="4031873"/>
          </a:xfrm>
          <a:prstGeom prst="rect">
            <a:avLst/>
          </a:prstGeom>
          <a:noFill/>
        </p:spPr>
        <p:txBody>
          <a:bodyPr wrap="square" rtlCol="0">
            <a:spAutoFit/>
          </a:bodyPr>
          <a:lstStyle/>
          <a:p>
            <a:pPr marL="571500" indent="-571500">
              <a:buFont typeface="Arial" panose="020B0604020202020204" pitchFamily="34" charset="0"/>
              <a:buChar char="•"/>
            </a:pPr>
            <a:r>
              <a:rPr lang="en-US" sz="3200" dirty="0"/>
              <a:t>Department form to report results of Post elections</a:t>
            </a:r>
          </a:p>
          <a:p>
            <a:pPr marL="571500" indent="-571500">
              <a:buFont typeface="Arial" panose="020B0604020202020204" pitchFamily="34" charset="0"/>
              <a:buChar char="•"/>
            </a:pPr>
            <a:r>
              <a:rPr lang="en-US" sz="3200" dirty="0"/>
              <a:t>Form is due to Department Headquarters after completion of elections, completed by outgoing Adjutant and try to get to HQ by May 1st</a:t>
            </a:r>
          </a:p>
          <a:p>
            <a:pPr marL="571500" indent="-571500">
              <a:buFont typeface="Arial" panose="020B0604020202020204" pitchFamily="34" charset="0"/>
              <a:buChar char="•"/>
            </a:pPr>
            <a:r>
              <a:rPr lang="en-US" sz="3200" dirty="0"/>
              <a:t>Form available in Adjutants manual and on Department website</a:t>
            </a:r>
          </a:p>
          <a:p>
            <a:pPr marL="571500" indent="-571500">
              <a:buFont typeface="Arial" panose="020B0604020202020204" pitchFamily="34" charset="0"/>
              <a:buChar char="•"/>
            </a:pPr>
            <a:r>
              <a:rPr lang="en-US" sz="3200" dirty="0"/>
              <a:t>Important to fill out each officer with complete address, phone and email</a:t>
            </a:r>
          </a:p>
        </p:txBody>
      </p:sp>
    </p:spTree>
    <p:extLst>
      <p:ext uri="{BB962C8B-B14F-4D97-AF65-F5344CB8AC3E}">
        <p14:creationId xmlns:p14="http://schemas.microsoft.com/office/powerpoint/2010/main" val="236734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F9C7EB-022E-D0CA-D70E-2FA1FC6769D0}"/>
              </a:ext>
            </a:extLst>
          </p:cNvPr>
          <p:cNvPicPr>
            <a:picLocks noGrp="1" noChangeAspect="1"/>
          </p:cNvPicPr>
          <p:nvPr>
            <p:ph idx="1"/>
          </p:nvPr>
        </p:nvPicPr>
        <p:blipFill>
          <a:blip r:embed="rId3"/>
          <a:stretch>
            <a:fillRect/>
          </a:stretch>
        </p:blipFill>
        <p:spPr>
          <a:xfrm>
            <a:off x="2766951" y="23506"/>
            <a:ext cx="5830784" cy="6967041"/>
          </a:xfrm>
        </p:spPr>
      </p:pic>
    </p:spTree>
    <p:extLst>
      <p:ext uri="{BB962C8B-B14F-4D97-AF65-F5344CB8AC3E}">
        <p14:creationId xmlns:p14="http://schemas.microsoft.com/office/powerpoint/2010/main" val="1462014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3FC-AD7D-E774-9B3D-6A653968ABF7}"/>
              </a:ext>
            </a:extLst>
          </p:cNvPr>
          <p:cNvSpPr>
            <a:spLocks noGrp="1"/>
          </p:cNvSpPr>
          <p:nvPr>
            <p:ph type="title"/>
          </p:nvPr>
        </p:nvSpPr>
        <p:spPr>
          <a:ln w="28575">
            <a:solidFill>
              <a:srgbClr val="C00000"/>
            </a:solidFill>
          </a:ln>
        </p:spPr>
        <p:txBody>
          <a:bodyPr/>
          <a:lstStyle/>
          <a:p>
            <a:r>
              <a:rPr lang="en-US" b="1" dirty="0"/>
              <a:t>Reports – Consolidated Post Report (CPR)</a:t>
            </a:r>
          </a:p>
        </p:txBody>
      </p:sp>
      <p:pic>
        <p:nvPicPr>
          <p:cNvPr id="6" name="Content Placeholder 5" descr="A picture containing text, clipart&#10;&#10;Description automatically generated">
            <a:extLst>
              <a:ext uri="{FF2B5EF4-FFF2-40B4-BE49-F238E27FC236}">
                <a16:creationId xmlns:a16="http://schemas.microsoft.com/office/drawing/2014/main" id="{BA8F0464-F21C-58C0-1E1B-FBFFE83EE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718029"/>
            <a:ext cx="1604675" cy="900514"/>
          </a:xfrm>
          <a:ln w="28575">
            <a:solidFill>
              <a:srgbClr val="C00000"/>
            </a:solidFill>
          </a:ln>
        </p:spPr>
      </p:pic>
      <p:pic>
        <p:nvPicPr>
          <p:cNvPr id="4" name="Picture 10" descr="Legion Brand">
            <a:extLst>
              <a:ext uri="{FF2B5EF4-FFF2-40B4-BE49-F238E27FC236}">
                <a16:creationId xmlns:a16="http://schemas.microsoft.com/office/drawing/2014/main" id="{8B2FE805-6D65-F5DB-8CC0-38B4013797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3156" y="5843698"/>
            <a:ext cx="2360644" cy="649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4FEF94-60B4-DD58-B412-B4ECFB58D437}"/>
              </a:ext>
            </a:extLst>
          </p:cNvPr>
          <p:cNvSpPr txBox="1"/>
          <p:nvPr/>
        </p:nvSpPr>
        <p:spPr>
          <a:xfrm>
            <a:off x="894588" y="1782395"/>
            <a:ext cx="10402824"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t>National Form to account for Post contributions </a:t>
            </a:r>
          </a:p>
          <a:p>
            <a:pPr marL="571500" indent="-571500">
              <a:buFont typeface="Arial" panose="020B0604020202020204" pitchFamily="34" charset="0"/>
              <a:buChar char="•"/>
            </a:pPr>
            <a:r>
              <a:rPr lang="en-US" sz="3600" dirty="0"/>
              <a:t>Mailed out with Up To Now in the spring</a:t>
            </a:r>
          </a:p>
          <a:p>
            <a:pPr marL="571500" indent="-571500">
              <a:buFont typeface="Arial" panose="020B0604020202020204" pitchFamily="34" charset="0"/>
              <a:buChar char="•"/>
            </a:pPr>
            <a:r>
              <a:rPr lang="en-US" sz="3600" dirty="0"/>
              <a:t>Due to Department Headquarters by June 1</a:t>
            </a:r>
            <a:r>
              <a:rPr lang="en-US" sz="3600" baseline="30000" dirty="0"/>
              <a:t>st</a:t>
            </a:r>
            <a:r>
              <a:rPr lang="en-US" sz="3600" dirty="0"/>
              <a:t> </a:t>
            </a:r>
          </a:p>
          <a:p>
            <a:pPr marL="571500" indent="-571500">
              <a:buFont typeface="Arial" panose="020B0604020202020204" pitchFamily="34" charset="0"/>
              <a:buChar char="•"/>
            </a:pPr>
            <a:r>
              <a:rPr lang="en-US" sz="3600" dirty="0"/>
              <a:t>Can do it electronically at Mylegion.org</a:t>
            </a:r>
          </a:p>
          <a:p>
            <a:pPr marL="571500" indent="-571500">
              <a:buFont typeface="Arial" panose="020B0604020202020204" pitchFamily="34" charset="0"/>
              <a:buChar char="•"/>
            </a:pPr>
            <a:r>
              <a:rPr lang="en-US" sz="3600" dirty="0"/>
              <a:t>National compiles all department’s inputs for the National Commanders report to congress.</a:t>
            </a:r>
          </a:p>
        </p:txBody>
      </p:sp>
    </p:spTree>
    <p:extLst>
      <p:ext uri="{BB962C8B-B14F-4D97-AF65-F5344CB8AC3E}">
        <p14:creationId xmlns:p14="http://schemas.microsoft.com/office/powerpoint/2010/main" val="1922910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8E01CAD9A6614194EB703EA7FF0701" ma:contentTypeVersion="13" ma:contentTypeDescription="Create a new document." ma:contentTypeScope="" ma:versionID="a666c2646ec3a0ae5d124981acdee355">
  <xsd:schema xmlns:xsd="http://www.w3.org/2001/XMLSchema" xmlns:xs="http://www.w3.org/2001/XMLSchema" xmlns:p="http://schemas.microsoft.com/office/2006/metadata/properties" xmlns:ns2="46315a45-e4ee-4d54-821f-26809cd518e4" xmlns:ns3="19edcad4-cbab-493b-892e-83ac41ea64db" targetNamespace="http://schemas.microsoft.com/office/2006/metadata/properties" ma:root="true" ma:fieldsID="9cbec9efbbcb289eee17cb7f633a30b6" ns2:_="" ns3:_="">
    <xsd:import namespace="46315a45-e4ee-4d54-821f-26809cd518e4"/>
    <xsd:import namespace="19edcad4-cbab-493b-892e-83ac41ea64d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315a45-e4ee-4d54-821f-26809cd518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518e463-6a21-41cc-9f61-27e62086256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edcad4-cbab-493b-892e-83ac41ea64d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2453c03-fb5f-4f23-aab5-517b47f11152}" ma:internalName="TaxCatchAll" ma:showField="CatchAllData" ma:web="19edcad4-cbab-493b-892e-83ac41ea64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9edcad4-cbab-493b-892e-83ac41ea64db" xsi:nil="true"/>
    <lcf76f155ced4ddcb4097134ff3c332f xmlns="46315a45-e4ee-4d54-821f-26809cd518e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9E678E-E66A-4A66-8FE1-10176693F3A5}"/>
</file>

<file path=customXml/itemProps2.xml><?xml version="1.0" encoding="utf-8"?>
<ds:datastoreItem xmlns:ds="http://schemas.openxmlformats.org/officeDocument/2006/customXml" ds:itemID="{2EC6F399-D0EE-412F-B875-95F6A32BAA53}"/>
</file>

<file path=customXml/itemProps3.xml><?xml version="1.0" encoding="utf-8"?>
<ds:datastoreItem xmlns:ds="http://schemas.openxmlformats.org/officeDocument/2006/customXml" ds:itemID="{24148D54-BD5F-413E-AAA2-2E863AA493BC}"/>
</file>

<file path=docProps/app.xml><?xml version="1.0" encoding="utf-8"?>
<Properties xmlns="http://schemas.openxmlformats.org/officeDocument/2006/extended-properties" xmlns:vt="http://schemas.openxmlformats.org/officeDocument/2006/docPropsVTypes">
  <TotalTime>14480</TotalTime>
  <Words>1610</Words>
  <Application>Microsoft Office PowerPoint</Application>
  <PresentationFormat>Widescreen</PresentationFormat>
  <Paragraphs>162</Paragraphs>
  <Slides>35</Slides>
  <Notes>21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vt:lpstr>
      <vt:lpstr>Arial</vt:lpstr>
      <vt:lpstr>Calibri</vt:lpstr>
      <vt:lpstr>Calibri Light</vt:lpstr>
      <vt:lpstr>Office Theme</vt:lpstr>
      <vt:lpstr>Reports &amp; Awards</vt:lpstr>
      <vt:lpstr>REFERENCES AND RESOURCES</vt:lpstr>
      <vt:lpstr>WHAT WE WILL COVER IN THIS CLASS</vt:lpstr>
      <vt:lpstr>Reports – Post Data Report</vt:lpstr>
      <vt:lpstr>PowerPoint Presentation</vt:lpstr>
      <vt:lpstr>PowerPoint Presentation</vt:lpstr>
      <vt:lpstr>Reports – Officer Certification Form</vt:lpstr>
      <vt:lpstr>PowerPoint Presentation</vt:lpstr>
      <vt:lpstr>Reports – Consolidated Post Report (CPR)</vt:lpstr>
      <vt:lpstr>PowerPoint Presentation</vt:lpstr>
      <vt:lpstr>PowerPoint Presentation</vt:lpstr>
      <vt:lpstr>Reports – Americanism Report</vt:lpstr>
      <vt:lpstr>Reports – Go Getter Certification</vt:lpstr>
      <vt:lpstr>Reports – Form 990</vt:lpstr>
      <vt:lpstr>Reports – Annual report to SD Sec of State</vt:lpstr>
      <vt:lpstr>Reports – Post Constitution and Bylaws</vt:lpstr>
      <vt:lpstr>PowerPoint Presentation</vt:lpstr>
      <vt:lpstr>Awards – Employer Awards</vt:lpstr>
      <vt:lpstr>Awards – National Firefighter/EMT of the Year</vt:lpstr>
      <vt:lpstr>Awards – National Law Enforcement Officer of the Year</vt:lpstr>
      <vt:lpstr>Awards – Eagle Scout of the Year &amp; Scouting</vt:lpstr>
      <vt:lpstr>Awards – SD Educator of the Year</vt:lpstr>
      <vt:lpstr>Awards – SD Good Samaritan Award</vt:lpstr>
      <vt:lpstr>Awards – Americanism Report/Competition</vt:lpstr>
      <vt:lpstr>Awards – William Lenker VA&amp;R for Excellence</vt:lpstr>
      <vt:lpstr>Awards – South Dakota American Legion Press Association (SDALPA) contest</vt:lpstr>
      <vt:lpstr>Awards – Post History Awards</vt:lpstr>
      <vt:lpstr>Awards – Outstanding Post Adjutant</vt:lpstr>
      <vt:lpstr>Awards – Outstanding Post Commander</vt:lpstr>
      <vt:lpstr>Awards – Children and Youth</vt:lpstr>
      <vt:lpstr>Awards – Membership for Individuals</vt:lpstr>
      <vt:lpstr>Awards – Membership for Posts</vt:lpstr>
      <vt:lpstr>Other items to be aware of</vt:lpstr>
      <vt:lpstr>Reports and Awards,  “Where to find them on the web”</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RESOLUTIONS</dc:title>
  <dc:creator>Kevin Hempel</dc:creator>
  <cp:lastModifiedBy>C.P.  Van Delist</cp:lastModifiedBy>
  <cp:revision>15</cp:revision>
  <cp:lastPrinted>2026-02-17T02:27:00Z</cp:lastPrinted>
  <dcterms:created xsi:type="dcterms:W3CDTF">2023-10-22T15:20:35Z</dcterms:created>
  <dcterms:modified xsi:type="dcterms:W3CDTF">2026-02-20T18:32:50Z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0x010100518E01CAD9A6614194EB703EA7FF0701</vt:lpwstr>
  </property>
</Properties>
</file>