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entation.xml" ContentType="application/vnd.openxmlformats-officedocument.presentationml.presentation.main+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7.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6.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comments/comment1.xml" ContentType="application/vnd.openxmlformats-officedocument.presentationml.comments+xml"/>
  <Override PartName="/ppt/comments/comment2.xml" ContentType="application/vnd.openxmlformats-officedocument.presentationml.comment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58" r:id="rId4"/>
    <p:sldId id="261" r:id="rId5"/>
    <p:sldId id="260" r:id="rId6"/>
    <p:sldId id="259" r:id="rId7"/>
    <p:sldId id="262" r:id="rId8"/>
    <p:sldId id="263" r:id="rId9"/>
    <p:sldId id="264" r:id="rId10"/>
    <p:sldId id="265" r:id="rId11"/>
    <p:sldId id="268" r:id="rId12"/>
    <p:sldId id="269" r:id="rId13"/>
    <p:sldId id="270" r:id="rId14"/>
    <p:sldId id="271" r:id="rId15"/>
    <p:sldId id="272" r:id="rId16"/>
    <p:sldId id="273" r:id="rId17"/>
    <p:sldId id="274" r:id="rId18"/>
    <p:sldId id="266" r:id="rId19"/>
    <p:sldId id="275" r:id="rId20"/>
    <p:sldId id="276" r:id="rId21"/>
    <p:sldId id="277" r:id="rId22"/>
    <p:sldId id="278" r:id="rId23"/>
    <p:sldId id="267" r:id="rId24"/>
    <p:sldId id="279" r:id="rId25"/>
    <p:sldId id="280" r:id="rId26"/>
    <p:sldId id="281" r:id="rId27"/>
    <p:sldId id="282" r:id="rId28"/>
    <p:sldId id="284" r:id="rId29"/>
  </p:sldIdLst>
  <p:sldSz cx="12192000" cy="6858000"/>
  <p:notesSz cx="7102475" cy="89725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4F5D3599-7347-48EE-BCFC-71A016089986}">
          <p14:sldIdLst>
            <p14:sldId id="256"/>
            <p14:sldId id="257"/>
            <p14:sldId id="258"/>
            <p14:sldId id="261"/>
            <p14:sldId id="260"/>
            <p14:sldId id="259"/>
            <p14:sldId id="262"/>
            <p14:sldId id="263"/>
            <p14:sldId id="264"/>
            <p14:sldId id="265"/>
            <p14:sldId id="268"/>
            <p14:sldId id="269"/>
            <p14:sldId id="270"/>
            <p14:sldId id="271"/>
            <p14:sldId id="272"/>
            <p14:sldId id="273"/>
            <p14:sldId id="274"/>
            <p14:sldId id="266"/>
            <p14:sldId id="275"/>
            <p14:sldId id="276"/>
            <p14:sldId id="277"/>
            <p14:sldId id="278"/>
            <p14:sldId id="267"/>
            <p14:sldId id="279"/>
            <p14:sldId id="280"/>
            <p14:sldId id="281"/>
            <p14:sldId id="282"/>
            <p14:sldId id="28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ma DeWitt" initials="KD" lastIdx="2" clrIdx="0">
    <p:extLst>
      <p:ext uri="{19B8F6BF-5375-455C-9EA6-DF929625EA0E}">
        <p15:presenceInfo xmlns:p15="http://schemas.microsoft.com/office/powerpoint/2012/main" userId="b99b72f12cf9d5a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94636" autoAdjust="0"/>
  </p:normalViewPr>
  <p:slideViewPr>
    <p:cSldViewPr snapToGrid="0">
      <p:cViewPr varScale="1">
        <p:scale>
          <a:sx n="95" d="100"/>
          <a:sy n="95" d="100"/>
        </p:scale>
        <p:origin x="86" y="12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0" d="100"/>
          <a:sy n="80" d="100"/>
        </p:scale>
        <p:origin x="2693"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04-23T16:41:04.935" idx="1">
    <p:pos x="10" y="10"/>
    <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5-04-23T16:42:47.239" idx="2">
    <p:pos x="10" y="10"/>
    <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50186"/>
          </a:xfrm>
          <a:prstGeom prst="rect">
            <a:avLst/>
          </a:prstGeom>
        </p:spPr>
        <p:txBody>
          <a:bodyPr vert="horz" lIns="91854" tIns="45927" rIns="91854" bIns="45927" rtlCol="0"/>
          <a:lstStyle>
            <a:lvl1pPr algn="l">
              <a:defRPr sz="1300"/>
            </a:lvl1pPr>
          </a:lstStyle>
          <a:p>
            <a:endParaRPr lang="en-US"/>
          </a:p>
        </p:txBody>
      </p:sp>
      <p:sp>
        <p:nvSpPr>
          <p:cNvPr id="3" name="Date Placeholder 2"/>
          <p:cNvSpPr>
            <a:spLocks noGrp="1"/>
          </p:cNvSpPr>
          <p:nvPr>
            <p:ph type="dt" idx="1"/>
          </p:nvPr>
        </p:nvSpPr>
        <p:spPr>
          <a:xfrm>
            <a:off x="4023095" y="0"/>
            <a:ext cx="3077739" cy="450186"/>
          </a:xfrm>
          <a:prstGeom prst="rect">
            <a:avLst/>
          </a:prstGeom>
        </p:spPr>
        <p:txBody>
          <a:bodyPr vert="horz" lIns="91854" tIns="45927" rIns="91854" bIns="45927" rtlCol="0"/>
          <a:lstStyle>
            <a:lvl1pPr algn="r">
              <a:defRPr sz="1300"/>
            </a:lvl1pPr>
          </a:lstStyle>
          <a:p>
            <a:fld id="{C9CA8293-BA88-4C2A-A14F-C429BD4E03EC}" type="datetimeFigureOut">
              <a:rPr lang="en-US" smtClean="0"/>
              <a:t>2/2/2026</a:t>
            </a:fld>
            <a:endParaRPr lang="en-US"/>
          </a:p>
        </p:txBody>
      </p:sp>
      <p:sp>
        <p:nvSpPr>
          <p:cNvPr id="4" name="Slide Image Placeholder 3"/>
          <p:cNvSpPr>
            <a:spLocks noGrp="1" noRot="1" noChangeAspect="1"/>
          </p:cNvSpPr>
          <p:nvPr>
            <p:ph type="sldImg" idx="2"/>
          </p:nvPr>
        </p:nvSpPr>
        <p:spPr>
          <a:xfrm>
            <a:off x="862013" y="1123950"/>
            <a:ext cx="5378450" cy="3025775"/>
          </a:xfrm>
          <a:prstGeom prst="rect">
            <a:avLst/>
          </a:prstGeom>
          <a:noFill/>
          <a:ln w="12700">
            <a:solidFill>
              <a:prstClr val="black"/>
            </a:solidFill>
          </a:ln>
        </p:spPr>
        <p:txBody>
          <a:bodyPr vert="horz" lIns="91854" tIns="45927" rIns="91854" bIns="45927" rtlCol="0" anchor="ctr"/>
          <a:lstStyle/>
          <a:p>
            <a:endParaRPr lang="en-US"/>
          </a:p>
        </p:txBody>
      </p:sp>
      <p:sp>
        <p:nvSpPr>
          <p:cNvPr id="5" name="Notes Placeholder 4"/>
          <p:cNvSpPr>
            <a:spLocks noGrp="1"/>
          </p:cNvSpPr>
          <p:nvPr>
            <p:ph type="body" sz="quarter" idx="3"/>
          </p:nvPr>
        </p:nvSpPr>
        <p:spPr>
          <a:xfrm>
            <a:off x="710249" y="4318040"/>
            <a:ext cx="5681980" cy="3532942"/>
          </a:xfrm>
          <a:prstGeom prst="rect">
            <a:avLst/>
          </a:prstGeom>
        </p:spPr>
        <p:txBody>
          <a:bodyPr vert="horz" lIns="91854" tIns="45927" rIns="91854" bIns="459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522367"/>
            <a:ext cx="3077739" cy="450184"/>
          </a:xfrm>
          <a:prstGeom prst="rect">
            <a:avLst/>
          </a:prstGeom>
        </p:spPr>
        <p:txBody>
          <a:bodyPr vert="horz" lIns="91854" tIns="45927" rIns="91854" bIns="45927" rtlCol="0" anchor="b"/>
          <a:lstStyle>
            <a:lvl1pPr algn="l">
              <a:defRPr sz="1300"/>
            </a:lvl1pPr>
          </a:lstStyle>
          <a:p>
            <a:endParaRPr lang="en-US"/>
          </a:p>
        </p:txBody>
      </p:sp>
      <p:sp>
        <p:nvSpPr>
          <p:cNvPr id="7" name="Slide Number Placeholder 6"/>
          <p:cNvSpPr>
            <a:spLocks noGrp="1"/>
          </p:cNvSpPr>
          <p:nvPr>
            <p:ph type="sldNum" sz="quarter" idx="5"/>
          </p:nvPr>
        </p:nvSpPr>
        <p:spPr>
          <a:xfrm>
            <a:off x="4023095" y="8522367"/>
            <a:ext cx="3077739" cy="450184"/>
          </a:xfrm>
          <a:prstGeom prst="rect">
            <a:avLst/>
          </a:prstGeom>
        </p:spPr>
        <p:txBody>
          <a:bodyPr vert="horz" lIns="91854" tIns="45927" rIns="91854" bIns="45927" rtlCol="0" anchor="b"/>
          <a:lstStyle>
            <a:lvl1pPr algn="r">
              <a:defRPr sz="1300"/>
            </a:lvl1pPr>
          </a:lstStyle>
          <a:p>
            <a:fld id="{EFFB86F9-AA46-412E-9C27-0732D1C880B5}" type="slidenum">
              <a:rPr lang="en-US" smtClean="0"/>
              <a:t>‹#›</a:t>
            </a:fld>
            <a:endParaRPr lang="en-US"/>
          </a:p>
        </p:txBody>
      </p:sp>
    </p:spTree>
    <p:extLst>
      <p:ext uri="{BB962C8B-B14F-4D97-AF65-F5344CB8AC3E}">
        <p14:creationId xmlns:p14="http://schemas.microsoft.com/office/powerpoint/2010/main" val="1447481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introduce self and discuss purpose of this class</a:t>
            </a:r>
          </a:p>
          <a:p>
            <a:r>
              <a:rPr lang="en-US" dirty="0"/>
              <a:t>One of the important tasks of leaders is to be able to conduct the business of the Post, District, County or Department</a:t>
            </a:r>
          </a:p>
          <a:p>
            <a:r>
              <a:rPr lang="en-US" dirty="0"/>
              <a:t>This is most often done during meetings of various organizations of the Legion</a:t>
            </a:r>
          </a:p>
          <a:p>
            <a:r>
              <a:rPr lang="en-US" dirty="0"/>
              <a:t>The purpose of this class is to cover the proper and appropriate method of conducting a meeting</a:t>
            </a:r>
          </a:p>
          <a:p>
            <a:r>
              <a:rPr lang="en-US" dirty="0"/>
              <a:t>Most of you probably already do this and do it well but hopefully this class will reinforce your ability to properly run meetings</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1</a:t>
            </a:fld>
            <a:endParaRPr lang="en-US"/>
          </a:p>
        </p:txBody>
      </p:sp>
    </p:spTree>
    <p:extLst>
      <p:ext uri="{BB962C8B-B14F-4D97-AF65-F5344CB8AC3E}">
        <p14:creationId xmlns:p14="http://schemas.microsoft.com/office/powerpoint/2010/main" val="2468970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Uniform – a Legionnaire is considered in uniform when wearing the Official American Legion Cap. </a:t>
            </a:r>
          </a:p>
          <a:p>
            <a:r>
              <a:rPr lang="en-US" dirty="0"/>
              <a:t>That is your blue “cover, or garrison cap” </a:t>
            </a:r>
          </a:p>
          <a:p>
            <a:r>
              <a:rPr lang="en-US" dirty="0"/>
              <a:t>Leadership should wear appropriate color caps/nametags with their name, title, and post during the meeting and official Legion events.</a:t>
            </a:r>
          </a:p>
          <a:p>
            <a:r>
              <a:rPr lang="en-US" dirty="0"/>
              <a:t>If you are late, you should not enter, the Sgt at Arms should not allow entry during the initiation of or close of any meeting. </a:t>
            </a:r>
          </a:p>
          <a:p>
            <a:r>
              <a:rPr lang="en-US" dirty="0"/>
              <a:t>If you are late and enter once the meeting has begun, you should enter the room, salute the colors and quietly take your seat.</a:t>
            </a:r>
          </a:p>
          <a:p>
            <a:r>
              <a:rPr lang="en-US" dirty="0"/>
              <a:t>Etiquette – remind membership to turn off or silence their phones during the meetings</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10</a:t>
            </a:fld>
            <a:endParaRPr lang="en-US"/>
          </a:p>
        </p:txBody>
      </p:sp>
    </p:spTree>
    <p:extLst>
      <p:ext uri="{BB962C8B-B14F-4D97-AF65-F5344CB8AC3E}">
        <p14:creationId xmlns:p14="http://schemas.microsoft.com/office/powerpoint/2010/main" val="3502734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FB86F9-AA46-412E-9C27-0732D1C880B5}" type="slidenum">
              <a:rPr lang="en-US" smtClean="0"/>
              <a:t>11</a:t>
            </a:fld>
            <a:endParaRPr lang="en-US"/>
          </a:p>
        </p:txBody>
      </p:sp>
    </p:spTree>
    <p:extLst>
      <p:ext uri="{BB962C8B-B14F-4D97-AF65-F5344CB8AC3E}">
        <p14:creationId xmlns:p14="http://schemas.microsoft.com/office/powerpoint/2010/main" val="4060329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Regular meeting </a:t>
            </a:r>
            <a:r>
              <a:rPr lang="en-US" dirty="0" err="1"/>
              <a:t>pg</a:t>
            </a:r>
            <a:r>
              <a:rPr lang="en-US" dirty="0"/>
              <a:t> 41 Officer’s Guide</a:t>
            </a:r>
          </a:p>
          <a:p>
            <a:r>
              <a:rPr lang="en-US" dirty="0"/>
              <a:t>Remind all in attendance to mute phones</a:t>
            </a:r>
          </a:p>
          <a:p>
            <a:r>
              <a:rPr lang="en-US" dirty="0"/>
              <a:t>Opening Ceremonies should always be done in this order (may be exceptions for education or training)</a:t>
            </a:r>
          </a:p>
          <a:p>
            <a:r>
              <a:rPr lang="en-US" dirty="0"/>
              <a:t>No one should enter the meeting until after the Opening Ceremonies have been concluded.</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12</a:t>
            </a:fld>
            <a:endParaRPr lang="en-US"/>
          </a:p>
        </p:txBody>
      </p:sp>
    </p:spTree>
    <p:extLst>
      <p:ext uri="{BB962C8B-B14F-4D97-AF65-F5344CB8AC3E}">
        <p14:creationId xmlns:p14="http://schemas.microsoft.com/office/powerpoint/2010/main" val="3393843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Order of Business, unless otherwise provided in by-laws on </a:t>
            </a:r>
            <a:r>
              <a:rPr lang="en-US" dirty="0" err="1"/>
              <a:t>pg</a:t>
            </a:r>
            <a:r>
              <a:rPr lang="en-US" dirty="0"/>
              <a:t> 100 of Office’s Guide</a:t>
            </a:r>
          </a:p>
          <a:p>
            <a:pPr defTabSz="840176">
              <a:tabLst>
                <a:tab pos="420088" algn="l"/>
              </a:tabLst>
              <a:defRPr/>
            </a:pPr>
            <a:r>
              <a:rPr lang="en-US" sz="1000" dirty="0"/>
              <a:t>Please note that NOT ALL Posts/Districts/Counties have share the same order of business; however they should have a prescribed order.</a:t>
            </a:r>
          </a:p>
          <a:p>
            <a:pPr defTabSz="840176">
              <a:tabLst>
                <a:tab pos="420088" algn="l"/>
              </a:tabLst>
              <a:defRPr/>
            </a:pPr>
            <a:r>
              <a:rPr lang="en-US" dirty="0"/>
              <a:t>Roll Call is sometimes called for prior to the reading of minutes or the introduction of guests, but often it is found better to do this just before commencement of the business of the meeting.</a:t>
            </a:r>
            <a:endParaRPr lang="en-US" sz="1000" dirty="0"/>
          </a:p>
          <a:p>
            <a:pPr defTabSz="840176">
              <a:tabLst>
                <a:tab pos="420088" algn="l"/>
              </a:tabLst>
              <a:defRPr/>
            </a:pPr>
            <a:r>
              <a:rPr lang="en-US" dirty="0"/>
              <a:t>In district meetings, it is always well to introduce past district commanders and never overlook past department commanders or National Executive Committeemen. When making introductions, do not ask those introduced for remarks at that time. Later, it may be in order to hear from certain distinguished guests</a:t>
            </a:r>
            <a:endParaRPr lang="en-US" sz="1000" dirty="0"/>
          </a:p>
          <a:p>
            <a:pPr>
              <a:tabLst>
                <a:tab pos="420088" algn="l"/>
              </a:tabLst>
            </a:pPr>
            <a:r>
              <a:rPr lang="en-US" dirty="0"/>
              <a:t>If department officers are present, they should be given special recognition and the opportunity to extend greetings. This should be done by the district commander, who will invite such officers to take their place for their remarks. </a:t>
            </a:r>
          </a:p>
          <a:p>
            <a:pPr>
              <a:tabLst>
                <a:tab pos="420088" algn="l"/>
              </a:tabLst>
            </a:pPr>
            <a:r>
              <a:rPr lang="en-US" dirty="0"/>
              <a:t>If the department commander is present, he/ she should be introduced with respect and dignity and given the floor for such period as may be desired.</a:t>
            </a:r>
          </a:p>
          <a:p>
            <a:pPr defTabSz="840176">
              <a:tabLst>
                <a:tab pos="420088" algn="l"/>
              </a:tabLst>
              <a:defRPr/>
            </a:pPr>
            <a:r>
              <a:rPr lang="en-US" sz="1000" dirty="0"/>
              <a:t>Auditing procedures can be found in the Constitution &amp; By-Laws</a:t>
            </a:r>
          </a:p>
          <a:p>
            <a:pPr>
              <a:tabLst>
                <a:tab pos="420088" algn="l"/>
              </a:tabLst>
            </a:pPr>
            <a:r>
              <a:rPr lang="en-US" dirty="0"/>
              <a:t>Chairperson Reports - Persons making reports should be called upon by their name, post number and title of the office for which they are reporting and then requested to come to the front and address the meeting. If the district commander knows an official or committee chair has no report, then it is better to not call upon that person.</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13</a:t>
            </a:fld>
            <a:endParaRPr lang="en-US"/>
          </a:p>
        </p:txBody>
      </p:sp>
    </p:spTree>
    <p:extLst>
      <p:ext uri="{BB962C8B-B14F-4D97-AF65-F5344CB8AC3E}">
        <p14:creationId xmlns:p14="http://schemas.microsoft.com/office/powerpoint/2010/main" val="6174982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40176">
              <a:tabLst>
                <a:tab pos="420088" algn="l"/>
              </a:tabLst>
              <a:defRPr/>
            </a:pPr>
            <a:r>
              <a:rPr lang="en-US" dirty="0"/>
              <a:t>If chairpersons / post commanders are to report to the meeting it is important they are informed in advance of expectations to report and an outline provided on what the report is expected to cover. </a:t>
            </a:r>
            <a:endParaRPr lang="en-US" b="1" dirty="0"/>
          </a:p>
          <a:p>
            <a:pPr defTabSz="840176">
              <a:tabLst>
                <a:tab pos="420088" algn="l"/>
              </a:tabLst>
              <a:defRPr/>
            </a:pPr>
            <a:r>
              <a:rPr lang="en-US" b="1" dirty="0"/>
              <a:t>Post Commanders / District Commander Report:</a:t>
            </a:r>
            <a:r>
              <a:rPr lang="en-US" dirty="0"/>
              <a:t> Commanders should by all means have a personal report to make, and time should be spent in its preparation so the program may be properly presented. It would be well to give special recognition to posts or officers doing an outstanding job, as an encouragement to them and a stimulation to others</a:t>
            </a:r>
          </a:p>
          <a:p>
            <a:pPr defTabSz="840176">
              <a:tabLst>
                <a:tab pos="420088" algn="l"/>
              </a:tabLst>
              <a:defRPr/>
            </a:pPr>
            <a:r>
              <a:rPr lang="en-US" b="1" dirty="0"/>
              <a:t>Announcements:</a:t>
            </a:r>
            <a:r>
              <a:rPr lang="en-US" dirty="0"/>
              <a:t> No meeting should ever be concluded without announcement of coming events, such as department conferences, special programs or forthcoming observances. At all such meetings, reminders of membership deadlines and active programs should be announced.</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14</a:t>
            </a:fld>
            <a:endParaRPr lang="en-US"/>
          </a:p>
        </p:txBody>
      </p:sp>
    </p:spTree>
    <p:extLst>
      <p:ext uri="{BB962C8B-B14F-4D97-AF65-F5344CB8AC3E}">
        <p14:creationId xmlns:p14="http://schemas.microsoft.com/office/powerpoint/2010/main" val="710250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FB86F9-AA46-412E-9C27-0732D1C880B5}" type="slidenum">
              <a:rPr lang="en-US" smtClean="0"/>
              <a:t>15</a:t>
            </a:fld>
            <a:endParaRPr lang="en-US"/>
          </a:p>
        </p:txBody>
      </p:sp>
    </p:spTree>
    <p:extLst>
      <p:ext uri="{BB962C8B-B14F-4D97-AF65-F5344CB8AC3E}">
        <p14:creationId xmlns:p14="http://schemas.microsoft.com/office/powerpoint/2010/main" val="27824005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FB86F9-AA46-412E-9C27-0732D1C880B5}" type="slidenum">
              <a:rPr lang="en-US" smtClean="0"/>
              <a:t>16</a:t>
            </a:fld>
            <a:endParaRPr lang="en-US"/>
          </a:p>
        </p:txBody>
      </p:sp>
    </p:spTree>
    <p:extLst>
      <p:ext uri="{BB962C8B-B14F-4D97-AF65-F5344CB8AC3E}">
        <p14:creationId xmlns:p14="http://schemas.microsoft.com/office/powerpoint/2010/main" val="11027003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FB86F9-AA46-412E-9C27-0732D1C880B5}" type="slidenum">
              <a:rPr lang="en-US" smtClean="0"/>
              <a:t>17</a:t>
            </a:fld>
            <a:endParaRPr lang="en-US"/>
          </a:p>
        </p:txBody>
      </p:sp>
    </p:spTree>
    <p:extLst>
      <p:ext uri="{BB962C8B-B14F-4D97-AF65-F5344CB8AC3E}">
        <p14:creationId xmlns:p14="http://schemas.microsoft.com/office/powerpoint/2010/main" val="37765155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Main motion – introduces a subject for consideration</a:t>
            </a:r>
          </a:p>
          <a:p>
            <a:r>
              <a:rPr lang="en-US" dirty="0"/>
              <a:t>Subsidiary motion – change or impact the original motion – must be voted on before the main motion</a:t>
            </a:r>
          </a:p>
          <a:p>
            <a:r>
              <a:rPr lang="en-US" dirty="0"/>
              <a:t>Privileged motion – pertains to important matters not related to general business</a:t>
            </a:r>
          </a:p>
          <a:p>
            <a:r>
              <a:rPr lang="en-US" dirty="0"/>
              <a:t>Incidental motion – question of procedures that arises out of previous motions</a:t>
            </a:r>
          </a:p>
          <a:p>
            <a:r>
              <a:rPr lang="en-US" dirty="0"/>
              <a:t>Motions that bring a question again before the assembly – matters to be reconsidered</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18</a:t>
            </a:fld>
            <a:endParaRPr lang="en-US"/>
          </a:p>
        </p:txBody>
      </p:sp>
    </p:spTree>
    <p:extLst>
      <p:ext uri="{BB962C8B-B14F-4D97-AF65-F5344CB8AC3E}">
        <p14:creationId xmlns:p14="http://schemas.microsoft.com/office/powerpoint/2010/main" val="21724140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motion is not seconded motion is lost</a:t>
            </a:r>
          </a:p>
        </p:txBody>
      </p:sp>
      <p:sp>
        <p:nvSpPr>
          <p:cNvPr id="4" name="Slide Number Placeholder 3"/>
          <p:cNvSpPr>
            <a:spLocks noGrp="1"/>
          </p:cNvSpPr>
          <p:nvPr>
            <p:ph type="sldNum" sz="quarter" idx="5"/>
          </p:nvPr>
        </p:nvSpPr>
        <p:spPr/>
        <p:txBody>
          <a:bodyPr/>
          <a:lstStyle/>
          <a:p>
            <a:fld id="{EFFB86F9-AA46-412E-9C27-0732D1C880B5}" type="slidenum">
              <a:rPr lang="en-US" smtClean="0"/>
              <a:t>19</a:t>
            </a:fld>
            <a:endParaRPr lang="en-US"/>
          </a:p>
        </p:txBody>
      </p:sp>
    </p:spTree>
    <p:extLst>
      <p:ext uri="{BB962C8B-B14F-4D97-AF65-F5344CB8AC3E}">
        <p14:creationId xmlns:p14="http://schemas.microsoft.com/office/powerpoint/2010/main" val="2348852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topics that will be covered in this class</a:t>
            </a:r>
          </a:p>
        </p:txBody>
      </p:sp>
      <p:sp>
        <p:nvSpPr>
          <p:cNvPr id="4" name="Slide Number Placeholder 3"/>
          <p:cNvSpPr>
            <a:spLocks noGrp="1"/>
          </p:cNvSpPr>
          <p:nvPr>
            <p:ph type="sldNum" sz="quarter" idx="5"/>
          </p:nvPr>
        </p:nvSpPr>
        <p:spPr/>
        <p:txBody>
          <a:bodyPr/>
          <a:lstStyle/>
          <a:p>
            <a:fld id="{EFFB86F9-AA46-412E-9C27-0732D1C880B5}" type="slidenum">
              <a:rPr lang="en-US" smtClean="0"/>
              <a:t>2</a:t>
            </a:fld>
            <a:endParaRPr lang="en-US"/>
          </a:p>
        </p:txBody>
      </p:sp>
    </p:spTree>
    <p:extLst>
      <p:ext uri="{BB962C8B-B14F-4D97-AF65-F5344CB8AC3E}">
        <p14:creationId xmlns:p14="http://schemas.microsoft.com/office/powerpoint/2010/main" val="32756638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Generally speaking time is 2 minutes unless otherwise set by Commander/By-laws, etc.</a:t>
            </a:r>
          </a:p>
          <a:p>
            <a:r>
              <a:rPr lang="en-US" dirty="0"/>
              <a:t>Full discussion of recommendation should take place before each vote</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20</a:t>
            </a:fld>
            <a:endParaRPr lang="en-US"/>
          </a:p>
        </p:txBody>
      </p:sp>
    </p:spTree>
    <p:extLst>
      <p:ext uri="{BB962C8B-B14F-4D97-AF65-F5344CB8AC3E}">
        <p14:creationId xmlns:p14="http://schemas.microsoft.com/office/powerpoint/2010/main" val="10026065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40176">
              <a:defRPr/>
            </a:pPr>
            <a:r>
              <a:rPr lang="en-US" dirty="0"/>
              <a:t>Everyone is entitled to speak and express their opinion. However if your perspective has already been stated by someone else, it is not necessary to go to the mike and say it again.</a:t>
            </a:r>
          </a:p>
          <a:p>
            <a:r>
              <a:rPr lang="en-US" dirty="0"/>
              <a:t>Premature actions (e.g.) amending motions early in the discussion or hastily calling the question) can divert attention from the subject at hand, thus confusing and/or delaying organizational business.</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21</a:t>
            </a:fld>
            <a:endParaRPr lang="en-US"/>
          </a:p>
        </p:txBody>
      </p:sp>
    </p:spTree>
    <p:extLst>
      <p:ext uri="{BB962C8B-B14F-4D97-AF65-F5344CB8AC3E}">
        <p14:creationId xmlns:p14="http://schemas.microsoft.com/office/powerpoint/2010/main" val="14796346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Voice – verbal “aye” or “nay”</a:t>
            </a:r>
          </a:p>
          <a:p>
            <a:r>
              <a:rPr lang="en-US" dirty="0"/>
              <a:t>Show of Hands</a:t>
            </a:r>
          </a:p>
          <a:p>
            <a:r>
              <a:rPr lang="en-US" dirty="0"/>
              <a:t>Roll Call – record of each vote with response of yes, no, or present (indicates a decision not to vote)</a:t>
            </a:r>
          </a:p>
          <a:p>
            <a:r>
              <a:rPr lang="en-US" dirty="0"/>
              <a:t>Ballot – written record on slip of paper when secrecy is desired</a:t>
            </a:r>
          </a:p>
          <a:p>
            <a:r>
              <a:rPr lang="en-US" dirty="0"/>
              <a:t>General Consent – when motion is not likely to be opposed “if there n no objection … “ members consent by silence</a:t>
            </a:r>
          </a:p>
          <a:p>
            <a:r>
              <a:rPr lang="en-US" dirty="0"/>
              <a:t>The question (a motion) is pending when it has been stated by the chair but not yet voted on</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22</a:t>
            </a:fld>
            <a:endParaRPr lang="en-US"/>
          </a:p>
        </p:txBody>
      </p:sp>
    </p:spTree>
    <p:extLst>
      <p:ext uri="{BB962C8B-B14F-4D97-AF65-F5344CB8AC3E}">
        <p14:creationId xmlns:p14="http://schemas.microsoft.com/office/powerpoint/2010/main" val="19531778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FB86F9-AA46-412E-9C27-0732D1C880B5}" type="slidenum">
              <a:rPr lang="en-US" smtClean="0"/>
              <a:t>23</a:t>
            </a:fld>
            <a:endParaRPr lang="en-US"/>
          </a:p>
        </p:txBody>
      </p:sp>
    </p:spTree>
    <p:extLst>
      <p:ext uri="{BB962C8B-B14F-4D97-AF65-F5344CB8AC3E}">
        <p14:creationId xmlns:p14="http://schemas.microsoft.com/office/powerpoint/2010/main" val="31375861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FB86F9-AA46-412E-9C27-0732D1C880B5}" type="slidenum">
              <a:rPr lang="en-US" smtClean="0"/>
              <a:t>24</a:t>
            </a:fld>
            <a:endParaRPr lang="en-US"/>
          </a:p>
        </p:txBody>
      </p:sp>
    </p:spTree>
    <p:extLst>
      <p:ext uri="{BB962C8B-B14F-4D97-AF65-F5344CB8AC3E}">
        <p14:creationId xmlns:p14="http://schemas.microsoft.com/office/powerpoint/2010/main" val="21982674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40176">
              <a:defRPr/>
            </a:pPr>
            <a:r>
              <a:rPr lang="en-US" dirty="0"/>
              <a:t>Point of order – a question about process, or an objection and suggestion of an alternative process, may include a request for the Chair to rule on the process</a:t>
            </a:r>
          </a:p>
          <a:p>
            <a:pPr defTabSz="840176">
              <a:defRPr/>
            </a:pPr>
            <a:r>
              <a:rPr lang="en-US" dirty="0"/>
              <a:t>Point of information – a request for Information on Process or about the content of the Motion</a:t>
            </a:r>
          </a:p>
          <a:p>
            <a:pPr defTabSz="840176">
              <a:defRPr/>
            </a:pPr>
            <a:r>
              <a:rPr lang="en-US" dirty="0"/>
              <a:t>Point of Personal Privilege - q</a:t>
            </a:r>
            <a:r>
              <a:rPr lang="en-US" dirty="0">
                <a:solidFill>
                  <a:srgbClr val="202124"/>
                </a:solidFill>
              </a:rPr>
              <a:t>uestions of privilege affecting the assembly may include matters of comfort, amplification, or safety. For example, it may be difficult to hear the speaker. In this case, a question of privilege could be raised to close the doors and windows.</a:t>
            </a:r>
            <a:r>
              <a:rPr lang="en-US" dirty="0"/>
              <a:t> </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25</a:t>
            </a:fld>
            <a:endParaRPr lang="en-US"/>
          </a:p>
        </p:txBody>
      </p:sp>
    </p:spTree>
    <p:extLst>
      <p:ext uri="{BB962C8B-B14F-4D97-AF65-F5344CB8AC3E}">
        <p14:creationId xmlns:p14="http://schemas.microsoft.com/office/powerpoint/2010/main" val="16105894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40176">
              <a:defRPr/>
            </a:pPr>
            <a:r>
              <a:rPr lang="en-US" dirty="0"/>
              <a:t>A motion to reconsider a vote may be made only by a member who voted with the prevailing side, but it can be seconded by anyone</a:t>
            </a:r>
          </a:p>
          <a:p>
            <a:pPr defTabSz="840176">
              <a:defRPr/>
            </a:pPr>
            <a:r>
              <a:rPr lang="en-US" dirty="0"/>
              <a:t>Only a simple majority is needed</a:t>
            </a:r>
          </a:p>
          <a:p>
            <a:pPr defTabSz="840176">
              <a:defRPr/>
            </a:pPr>
            <a:r>
              <a:rPr lang="en-US" dirty="0"/>
              <a:t>If the majority votes to reconsider, full debate, pro and con is resumed. Members are urged to limit discussion to new considerations of the question under debate.</a:t>
            </a:r>
          </a:p>
          <a:p>
            <a:pPr defTabSz="840176">
              <a:defRPr/>
            </a:pPr>
            <a:r>
              <a:rPr lang="en-US" dirty="0"/>
              <a:t>No action can be reconsidered twice.</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26</a:t>
            </a:fld>
            <a:endParaRPr lang="en-US"/>
          </a:p>
        </p:txBody>
      </p:sp>
    </p:spTree>
    <p:extLst>
      <p:ext uri="{BB962C8B-B14F-4D97-AF65-F5344CB8AC3E}">
        <p14:creationId xmlns:p14="http://schemas.microsoft.com/office/powerpoint/2010/main" val="42682991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FB86F9-AA46-412E-9C27-0732D1C880B5}" type="slidenum">
              <a:rPr lang="en-US" smtClean="0"/>
              <a:t>27</a:t>
            </a:fld>
            <a:endParaRPr lang="en-US"/>
          </a:p>
        </p:txBody>
      </p:sp>
    </p:spTree>
    <p:extLst>
      <p:ext uri="{BB962C8B-B14F-4D97-AF65-F5344CB8AC3E}">
        <p14:creationId xmlns:p14="http://schemas.microsoft.com/office/powerpoint/2010/main" val="40052225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28</a:t>
            </a:fld>
            <a:endParaRPr lang="en-US"/>
          </a:p>
        </p:txBody>
      </p:sp>
    </p:spTree>
    <p:extLst>
      <p:ext uri="{BB962C8B-B14F-4D97-AF65-F5344CB8AC3E}">
        <p14:creationId xmlns:p14="http://schemas.microsoft.com/office/powerpoint/2010/main" val="4054972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FB86F9-AA46-412E-9C27-0732D1C880B5}" type="slidenum">
              <a:rPr lang="en-US" smtClean="0"/>
              <a:t>3</a:t>
            </a:fld>
            <a:endParaRPr lang="en-US"/>
          </a:p>
        </p:txBody>
      </p:sp>
    </p:spTree>
    <p:extLst>
      <p:ext uri="{BB962C8B-B14F-4D97-AF65-F5344CB8AC3E}">
        <p14:creationId xmlns:p14="http://schemas.microsoft.com/office/powerpoint/2010/main" val="266851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Officer’s Guide and Manual of Ceremonies if available at Department Headquarters or at legion.org under the Internal Affairs Tab</a:t>
            </a:r>
          </a:p>
          <a:p>
            <a:r>
              <a:rPr lang="en-US" dirty="0"/>
              <a:t>Ceremonies Guide for regular meeting ceremony is on pages 41-45 of this manual</a:t>
            </a:r>
          </a:p>
          <a:p>
            <a:r>
              <a:rPr lang="en-US" dirty="0"/>
              <a:t>District/County Commander’s Guide – pages 8-9 – how to run a district meeting</a:t>
            </a:r>
          </a:p>
          <a:p>
            <a:r>
              <a:rPr lang="en-US" dirty="0"/>
              <a:t>Roberts Rules of Order – latest edition is the </a:t>
            </a:r>
            <a:r>
              <a:rPr lang="en-US"/>
              <a:t>12</a:t>
            </a:r>
            <a:r>
              <a:rPr lang="en-US" baseline="30000"/>
              <a:t>th</a:t>
            </a:r>
            <a:r>
              <a:rPr lang="en-US"/>
              <a:t> Edition</a:t>
            </a:r>
          </a:p>
        </p:txBody>
      </p:sp>
      <p:sp>
        <p:nvSpPr>
          <p:cNvPr id="4" name="Slide Number Placeholder 3"/>
          <p:cNvSpPr>
            <a:spLocks noGrp="1"/>
          </p:cNvSpPr>
          <p:nvPr>
            <p:ph type="sldNum" sz="quarter" idx="5"/>
          </p:nvPr>
        </p:nvSpPr>
        <p:spPr/>
        <p:txBody>
          <a:bodyPr/>
          <a:lstStyle/>
          <a:p>
            <a:fld id="{EFFB86F9-AA46-412E-9C27-0732D1C880B5}" type="slidenum">
              <a:rPr lang="en-US" smtClean="0"/>
              <a:t>4</a:t>
            </a:fld>
            <a:endParaRPr lang="en-US"/>
          </a:p>
        </p:txBody>
      </p:sp>
    </p:spTree>
    <p:extLst>
      <p:ext uri="{BB962C8B-B14F-4D97-AF65-F5344CB8AC3E}">
        <p14:creationId xmlns:p14="http://schemas.microsoft.com/office/powerpoint/2010/main" val="21947886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Preparation and execution of the agenda are important to having a successful meeting.  Be sure to check the previous meeting minutes to ensure that any unfinished business or items that were moved forward for the next meeting are included in the agenda.</a:t>
            </a:r>
          </a:p>
          <a:p>
            <a:r>
              <a:rPr lang="en-US" dirty="0"/>
              <a:t>Getting the agenda out to individuals who may be needed for the meeting is important. All Chairman of committees or activities should receive one. </a:t>
            </a:r>
          </a:p>
          <a:p>
            <a:r>
              <a:rPr lang="en-US" dirty="0"/>
              <a:t>Contacting the individuals that may be needed for the meeting is essential for ensuring that business can be conducted and completed.</a:t>
            </a:r>
          </a:p>
        </p:txBody>
      </p:sp>
      <p:sp>
        <p:nvSpPr>
          <p:cNvPr id="4" name="Slide Number Placeholder 3"/>
          <p:cNvSpPr>
            <a:spLocks noGrp="1"/>
          </p:cNvSpPr>
          <p:nvPr>
            <p:ph type="sldNum" sz="quarter" idx="5"/>
          </p:nvPr>
        </p:nvSpPr>
        <p:spPr/>
        <p:txBody>
          <a:bodyPr/>
          <a:lstStyle/>
          <a:p>
            <a:fld id="{EFFB86F9-AA46-412E-9C27-0732D1C880B5}" type="slidenum">
              <a:rPr lang="en-US" smtClean="0"/>
              <a:t>5</a:t>
            </a:fld>
            <a:endParaRPr lang="en-US"/>
          </a:p>
        </p:txBody>
      </p:sp>
    </p:spTree>
    <p:extLst>
      <p:ext uri="{BB962C8B-B14F-4D97-AF65-F5344CB8AC3E}">
        <p14:creationId xmlns:p14="http://schemas.microsoft.com/office/powerpoint/2010/main" val="4209265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Plan of a Post Meeting Room / Plan of Post Meeting Room for Special Ceremonies can be found on Page 36 – 37 of 2022 Officers Guide &amp; Manual of Ceremonies on Legion.org / Internal Affairs Tab</a:t>
            </a:r>
          </a:p>
          <a:p>
            <a:endParaRPr lang="en-US" dirty="0"/>
          </a:p>
          <a:p>
            <a:r>
              <a:rPr lang="en-US" dirty="0"/>
              <a:t>Set up is generally done by the Sgt-At-Arms &amp; must be setup prior to the meeting.</a:t>
            </a:r>
          </a:p>
          <a:p>
            <a:r>
              <a:rPr lang="en-US" dirty="0"/>
              <a:t>This arrangement is practical for regular post meetings.  Always include the ‘empty chair for POW/MIA portion of your meeting.  </a:t>
            </a:r>
          </a:p>
          <a:p>
            <a:r>
              <a:rPr lang="en-US" dirty="0"/>
              <a:t>The room should be comfortable for all attendees with enough seating a available.</a:t>
            </a:r>
          </a:p>
          <a:p>
            <a:r>
              <a:rPr lang="en-US" dirty="0"/>
              <a:t>Sergeant-at-Arms should ensure there is a table at the entrance to the meeting room with a sign-in log.  </a:t>
            </a:r>
          </a:p>
          <a:p>
            <a:r>
              <a:rPr lang="en-US" dirty="0"/>
              <a:t>Every District should adjust their setup to meet their particular needs and/or physical limitations.  </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6</a:t>
            </a:fld>
            <a:endParaRPr lang="en-US"/>
          </a:p>
        </p:txBody>
      </p:sp>
    </p:spTree>
    <p:extLst>
      <p:ext uri="{BB962C8B-B14F-4D97-AF65-F5344CB8AC3E}">
        <p14:creationId xmlns:p14="http://schemas.microsoft.com/office/powerpoint/2010/main" val="702998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Officer’s Guide &amp; Manual of Ceremonies Pg 99-105</a:t>
            </a:r>
          </a:p>
          <a:p>
            <a:pPr>
              <a:tabLst>
                <a:tab pos="420088" algn="l"/>
              </a:tabLst>
            </a:pPr>
            <a:r>
              <a:rPr lang="en-US" dirty="0"/>
              <a:t>PARLIAMENTARY PROCEDURE is the application of parliamentary law to the conduct of an organization. It is wise for all leaders to familiarize themselves with the technique of conducting a meeting. While it is important that the members understand the fundamental </a:t>
            </a:r>
          </a:p>
          <a:p>
            <a:pPr>
              <a:tabLst>
                <a:tab pos="420088" algn="l"/>
              </a:tabLst>
            </a:pPr>
            <a:r>
              <a:rPr lang="en-US" dirty="0"/>
              <a:t>rules of parliamentary procedure, this knowledge should be used only to ensure order, to expedite business, and to develop an organization that will cleave to the objects for which it was organized.</a:t>
            </a:r>
          </a:p>
          <a:p>
            <a:pPr>
              <a:tabLst>
                <a:tab pos="420088" algn="l"/>
              </a:tabLst>
            </a:pPr>
            <a:r>
              <a:rPr lang="en-US" dirty="0">
                <a:latin typeface="Calibri" panose="020F0502020204030204" pitchFamily="34" charset="0"/>
                <a:ea typeface="Calibri" panose="020F0502020204030204" pitchFamily="34" charset="0"/>
                <a:cs typeface="Times New Roman" panose="02020603050405020304" pitchFamily="18" charset="0"/>
              </a:rPr>
              <a:t>Robert’s Rules of Order – provides a standard order of business for large meetings to operate and function effectively.</a:t>
            </a:r>
          </a:p>
          <a:p>
            <a:endParaRPr lang="en-US" dirty="0"/>
          </a:p>
        </p:txBody>
      </p:sp>
      <p:sp>
        <p:nvSpPr>
          <p:cNvPr id="4" name="Slide Number Placeholder 3"/>
          <p:cNvSpPr>
            <a:spLocks noGrp="1"/>
          </p:cNvSpPr>
          <p:nvPr>
            <p:ph type="sldNum" sz="quarter" idx="5"/>
          </p:nvPr>
        </p:nvSpPr>
        <p:spPr/>
        <p:txBody>
          <a:bodyPr/>
          <a:lstStyle/>
          <a:p>
            <a:fld id="{EFFB86F9-AA46-412E-9C27-0732D1C880B5}" type="slidenum">
              <a:rPr lang="en-US" smtClean="0"/>
              <a:t>7</a:t>
            </a:fld>
            <a:endParaRPr lang="en-US"/>
          </a:p>
        </p:txBody>
      </p:sp>
    </p:spTree>
    <p:extLst>
      <p:ext uri="{BB962C8B-B14F-4D97-AF65-F5344CB8AC3E}">
        <p14:creationId xmlns:p14="http://schemas.microsoft.com/office/powerpoint/2010/main" val="13629604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FB86F9-AA46-412E-9C27-0732D1C880B5}" type="slidenum">
              <a:rPr lang="en-US" smtClean="0"/>
              <a:t>8</a:t>
            </a:fld>
            <a:endParaRPr lang="en-US"/>
          </a:p>
        </p:txBody>
      </p:sp>
    </p:spTree>
    <p:extLst>
      <p:ext uri="{BB962C8B-B14F-4D97-AF65-F5344CB8AC3E}">
        <p14:creationId xmlns:p14="http://schemas.microsoft.com/office/powerpoint/2010/main" val="10223382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FB86F9-AA46-412E-9C27-0732D1C880B5}" type="slidenum">
              <a:rPr lang="en-US" smtClean="0"/>
              <a:t>9</a:t>
            </a:fld>
            <a:endParaRPr lang="en-US"/>
          </a:p>
        </p:txBody>
      </p:sp>
    </p:spTree>
    <p:extLst>
      <p:ext uri="{BB962C8B-B14F-4D97-AF65-F5344CB8AC3E}">
        <p14:creationId xmlns:p14="http://schemas.microsoft.com/office/powerpoint/2010/main" val="1033564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65044-0684-48E6-428A-EA298DD647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644426-55CE-D4EC-771F-1A061603CC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314356-9F70-1106-EAD1-D8E22D1953C7}"/>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A55FBB85-D93A-9472-8570-0FDAFA1EAA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4C5488-964C-707A-03BC-793A3A5C2386}"/>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3045687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8C4B9-D28B-E7E6-D254-89DA85A537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B47FD6-E3E2-67DC-9F57-62361E7583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15002A-6D3C-F842-8E2E-E8174BE208EC}"/>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D519BAB6-7D63-8E48-2A4A-E605144015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B343CF-BB73-5A8F-A36A-658F97E14D7E}"/>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4002834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DFD84-FDA9-EFC7-8E69-B943DB5F1B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80A5A79-EDD6-079F-E2E7-DDF986D13E1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F188B3-436C-26A3-7963-EDD3B7791895}"/>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2B76BEDC-763E-77CA-5B9E-CDBA3F3B8A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756463-238B-AE5F-F49F-AD6F6D41CA45}"/>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861720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7CB4D-A33C-578C-F1BE-7157AC74F4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0D7996-894D-50C2-5940-C2AE8208ED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D298E2-44D7-602A-8B7B-4DD04556346E}"/>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EF7EEF65-E4F3-AD87-39A2-5C56A8DAA2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6E38F6-3CFB-E503-AFE1-E8FC7C22C905}"/>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759102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8F21E-D2DA-7BFA-E98C-D028A481F3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4411F0B-48DF-865A-4028-019A468C58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3DAB72-7290-7C25-773D-1F853469FB88}"/>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66CDCC40-22D1-159A-964C-EEAE82A3FE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8B2760-5EFA-E134-3BD3-B22BD8A3098C}"/>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4237072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B1F32-338A-DDD9-0D83-1B9B37DDE5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B790D6-FD86-E8A4-139C-0B9AF3DC5D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B27492-3BE3-5160-AF96-09EAFA9CE8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10C5AF-1C6F-FB5D-E7D2-CD723FCC5C8D}"/>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6" name="Footer Placeholder 5">
            <a:extLst>
              <a:ext uri="{FF2B5EF4-FFF2-40B4-BE49-F238E27FC236}">
                <a16:creationId xmlns:a16="http://schemas.microsoft.com/office/drawing/2014/main" id="{10722E9D-13C8-8A8D-B148-619ABDA404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B29C08-ACC6-D49F-8503-1A779B2E97D0}"/>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16636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1EC97-D4F3-1B2F-A434-BB4FA6FD90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5204B3-4F0A-C7DD-74DE-D2D6A7BE4F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4A4166-D233-7F13-636F-9B88BE7D7B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5E2269-B0CE-FA62-117E-4025AEF61C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96CAB6-CBDB-6048-D28C-DB35B91029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483F9B-06A1-A89D-3520-D5D97C31AAEF}"/>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8" name="Footer Placeholder 7">
            <a:extLst>
              <a:ext uri="{FF2B5EF4-FFF2-40B4-BE49-F238E27FC236}">
                <a16:creationId xmlns:a16="http://schemas.microsoft.com/office/drawing/2014/main" id="{025E2FBE-7B05-D4E9-83B0-452A7681E14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0DC9AA-5C3F-96D9-FDCB-4A7D504B452D}"/>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727904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EED58-4EFA-33A6-4AED-1E80178D77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926ED16-D7FD-7B0F-6EFE-7802B8EC5B46}"/>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4" name="Footer Placeholder 3">
            <a:extLst>
              <a:ext uri="{FF2B5EF4-FFF2-40B4-BE49-F238E27FC236}">
                <a16:creationId xmlns:a16="http://schemas.microsoft.com/office/drawing/2014/main" id="{17B3AA5D-C62C-C863-02E1-A6BE61C7DB8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D2D72A-6596-DBB7-5137-1D642BB85615}"/>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173545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CB652A-6537-A177-D07D-2A4390B57EE6}"/>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3" name="Footer Placeholder 2">
            <a:extLst>
              <a:ext uri="{FF2B5EF4-FFF2-40B4-BE49-F238E27FC236}">
                <a16:creationId xmlns:a16="http://schemas.microsoft.com/office/drawing/2014/main" id="{F893D821-A5A4-0622-EAD5-60F9F89CC1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F48BCBC-F021-695A-AEEC-D5FE18804A30}"/>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73518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E38A8-F59E-86D4-7C1F-6AF8F9EB81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7D502A-5F0E-E3D7-E070-873131A827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1B2A0D-AD75-8B18-A5FE-40E434B99A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484B32-C809-8999-8631-8984F06F91EA}"/>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6" name="Footer Placeholder 5">
            <a:extLst>
              <a:ext uri="{FF2B5EF4-FFF2-40B4-BE49-F238E27FC236}">
                <a16:creationId xmlns:a16="http://schemas.microsoft.com/office/drawing/2014/main" id="{62D39180-CA6C-63A8-DE56-F6F933D1A7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350B7B-8CB6-4A9C-FF8F-902C1FB8E116}"/>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3750968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76FD5-3AEE-9342-7851-CDF4A2ED2A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4C6284-3F36-0000-9929-D99C6A54FA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32C36B-5574-B469-5D02-6B3E58778A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1968FA-C66E-1111-79DD-5B2C5BE04060}"/>
              </a:ext>
            </a:extLst>
          </p:cNvPr>
          <p:cNvSpPr>
            <a:spLocks noGrp="1"/>
          </p:cNvSpPr>
          <p:nvPr>
            <p:ph type="dt" sz="half" idx="10"/>
          </p:nvPr>
        </p:nvSpPr>
        <p:spPr/>
        <p:txBody>
          <a:bodyPr/>
          <a:lstStyle/>
          <a:p>
            <a:fld id="{D5BC55B7-B112-4E45-BC92-EE5DFC257A25}" type="datetimeFigureOut">
              <a:rPr lang="en-US" smtClean="0"/>
              <a:t>2/2/2026</a:t>
            </a:fld>
            <a:endParaRPr lang="en-US"/>
          </a:p>
        </p:txBody>
      </p:sp>
      <p:sp>
        <p:nvSpPr>
          <p:cNvPr id="6" name="Footer Placeholder 5">
            <a:extLst>
              <a:ext uri="{FF2B5EF4-FFF2-40B4-BE49-F238E27FC236}">
                <a16:creationId xmlns:a16="http://schemas.microsoft.com/office/drawing/2014/main" id="{CB630ADB-284A-B98C-14D8-05F8C3A7CD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98AD3A-6DB5-C974-DAB2-3582135F04CF}"/>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64448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1E7C98-2D00-5DC8-1999-5840EFEB46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915A54-883D-1BFF-E312-D77C54D3FE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20D8BF-F5E8-7A08-39EF-9C172182CE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BC55B7-B112-4E45-BC92-EE5DFC257A25}" type="datetimeFigureOut">
              <a:rPr lang="en-US" smtClean="0"/>
              <a:t>2/2/2026</a:t>
            </a:fld>
            <a:endParaRPr lang="en-US"/>
          </a:p>
        </p:txBody>
      </p:sp>
      <p:sp>
        <p:nvSpPr>
          <p:cNvPr id="5" name="Footer Placeholder 4">
            <a:extLst>
              <a:ext uri="{FF2B5EF4-FFF2-40B4-BE49-F238E27FC236}">
                <a16:creationId xmlns:a16="http://schemas.microsoft.com/office/drawing/2014/main" id="{41C5565C-721C-6C41-873C-13CDEDC3B4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17C55ED-2D12-CBA4-102F-C8B4B5C07C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61B38D-EC2F-4CD8-9268-60927F5FC691}" type="slidenum">
              <a:rPr lang="en-US" smtClean="0"/>
              <a:t>‹#›</a:t>
            </a:fld>
            <a:endParaRPr lang="en-US"/>
          </a:p>
        </p:txBody>
      </p:sp>
    </p:spTree>
    <p:extLst>
      <p:ext uri="{BB962C8B-B14F-4D97-AF65-F5344CB8AC3E}">
        <p14:creationId xmlns:p14="http://schemas.microsoft.com/office/powerpoint/2010/main" val="3622331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omments" Target="../comments/comment1.xml"/><Relationship Id="rId5" Type="http://schemas.openxmlformats.org/officeDocument/2006/relationships/image" Target="../media/image3.jp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 Id="rId6" Type="http://schemas.openxmlformats.org/officeDocument/2006/relationships/comments" Target="../comments/comment2.xml"/><Relationship Id="rId5" Type="http://schemas.openxmlformats.org/officeDocument/2006/relationships/image" Target="../media/image3.jp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77" name="Rectangle 1076">
            <a:extLst>
              <a:ext uri="{FF2B5EF4-FFF2-40B4-BE49-F238E27FC236}">
                <a16:creationId xmlns:a16="http://schemas.microsoft.com/office/drawing/2014/main" id="{129579E8-8FA2-4D2F-A8F9-7EF7C95943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79B3F85-4F1B-A627-5F7F-74FC0FA2BE73}"/>
              </a:ext>
            </a:extLst>
          </p:cNvPr>
          <p:cNvSpPr>
            <a:spLocks noGrp="1"/>
          </p:cNvSpPr>
          <p:nvPr>
            <p:ph type="ctrTitle"/>
          </p:nvPr>
        </p:nvSpPr>
        <p:spPr>
          <a:xfrm>
            <a:off x="1411170" y="2684477"/>
            <a:ext cx="10136422" cy="2808898"/>
          </a:xfrm>
          <a:ln w="28575">
            <a:solidFill>
              <a:srgbClr val="C00000"/>
            </a:solidFill>
          </a:ln>
        </p:spPr>
        <p:txBody>
          <a:bodyPr anchor="b">
            <a:normAutofit/>
          </a:bodyPr>
          <a:lstStyle/>
          <a:p>
            <a:r>
              <a:rPr lang="en-US" sz="7200" b="1" dirty="0"/>
              <a:t>How to Run an Effective Meeting</a:t>
            </a:r>
          </a:p>
        </p:txBody>
      </p:sp>
      <p:sp>
        <p:nvSpPr>
          <p:cNvPr id="3" name="Subtitle 2">
            <a:extLst>
              <a:ext uri="{FF2B5EF4-FFF2-40B4-BE49-F238E27FC236}">
                <a16:creationId xmlns:a16="http://schemas.microsoft.com/office/drawing/2014/main" id="{E6497BCC-C96D-AB45-CEC8-FB2C111F2814}"/>
              </a:ext>
            </a:extLst>
          </p:cNvPr>
          <p:cNvSpPr>
            <a:spLocks noGrp="1"/>
          </p:cNvSpPr>
          <p:nvPr>
            <p:ph type="subTitle" idx="1"/>
          </p:nvPr>
        </p:nvSpPr>
        <p:spPr>
          <a:xfrm>
            <a:off x="2364416" y="5804547"/>
            <a:ext cx="8045373" cy="742280"/>
          </a:xfrm>
          <a:ln w="28575">
            <a:solidFill>
              <a:schemeClr val="accent1">
                <a:lumMod val="50000"/>
              </a:schemeClr>
            </a:solidFill>
          </a:ln>
        </p:spPr>
        <p:txBody>
          <a:bodyPr anchor="ctr">
            <a:normAutofit/>
          </a:bodyPr>
          <a:lstStyle/>
          <a:p>
            <a:r>
              <a:rPr lang="en-US" sz="2000" dirty="0">
                <a:solidFill>
                  <a:schemeClr val="tx1">
                    <a:alpha val="60000"/>
                  </a:schemeClr>
                </a:solidFill>
              </a:rPr>
              <a:t>MidWinter 2026</a:t>
            </a:r>
          </a:p>
        </p:txBody>
      </p:sp>
      <p:grpSp>
        <p:nvGrpSpPr>
          <p:cNvPr id="1079" name="Group 1078">
            <a:extLst>
              <a:ext uri="{FF2B5EF4-FFF2-40B4-BE49-F238E27FC236}">
                <a16:creationId xmlns:a16="http://schemas.microsoft.com/office/drawing/2014/main" id="{3FEB7750-5E3F-43E4-B0BB-6614A165F8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080" name="Freeform 6">
              <a:extLst>
                <a:ext uri="{FF2B5EF4-FFF2-40B4-BE49-F238E27FC236}">
                  <a16:creationId xmlns:a16="http://schemas.microsoft.com/office/drawing/2014/main" id="{2C4BB42A-C350-43AC-AC2C-A62D52755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081" name="Freeform 6">
              <a:extLst>
                <a:ext uri="{FF2B5EF4-FFF2-40B4-BE49-F238E27FC236}">
                  <a16:creationId xmlns:a16="http://schemas.microsoft.com/office/drawing/2014/main" id="{9FD94A1A-9337-49FD-9F42-833C51F1E0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pic>
        <p:nvPicPr>
          <p:cNvPr id="1034" name="Picture 10" descr="Legion Brand">
            <a:extLst>
              <a:ext uri="{FF2B5EF4-FFF2-40B4-BE49-F238E27FC236}">
                <a16:creationId xmlns:a16="http://schemas.microsoft.com/office/drawing/2014/main" id="{45DA0A85-4ADE-03B4-B10B-058D6AC8972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622732" y="461020"/>
            <a:ext cx="5370317" cy="147683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Free Vector | United states background">
            <a:extLst>
              <a:ext uri="{FF2B5EF4-FFF2-40B4-BE49-F238E27FC236}">
                <a16:creationId xmlns:a16="http://schemas.microsoft.com/office/drawing/2014/main" id="{C7E43306-5F3A-6E55-5491-B1EA316EE72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40316" b="10655"/>
          <a:stretch/>
        </p:blipFill>
        <p:spPr bwMode="auto">
          <a:xfrm rot="5400000">
            <a:off x="-2799893" y="2789145"/>
            <a:ext cx="6858001" cy="127971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text, clipart&#10;&#10;Description automatically generated">
            <a:extLst>
              <a:ext uri="{FF2B5EF4-FFF2-40B4-BE49-F238E27FC236}">
                <a16:creationId xmlns:a16="http://schemas.microsoft.com/office/drawing/2014/main" id="{D8267FD3-6541-BB04-2055-3B5E770DF75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2453" y="5739923"/>
            <a:ext cx="1782211" cy="1000144"/>
          </a:xfrm>
          <a:prstGeom prst="rect">
            <a:avLst/>
          </a:prstGeom>
        </p:spPr>
      </p:pic>
    </p:spTree>
    <p:extLst>
      <p:ext uri="{BB962C8B-B14F-4D97-AF65-F5344CB8AC3E}">
        <p14:creationId xmlns:p14="http://schemas.microsoft.com/office/powerpoint/2010/main" val="3172812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Autofit/>
          </a:bodyPr>
          <a:lstStyle/>
          <a:p>
            <a:pPr algn="ctr"/>
            <a:r>
              <a:rPr lang="en-US" sz="4800" b="1" dirty="0"/>
              <a:t>Conduct of Members During the Meeting</a:t>
            </a:r>
            <a:endParaRPr lang="en-US" sz="48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8EDEA7E-FBCB-5006-A813-676CBE6BFD4E}"/>
              </a:ext>
            </a:extLst>
          </p:cNvPr>
          <p:cNvSpPr txBox="1"/>
          <p:nvPr/>
        </p:nvSpPr>
        <p:spPr>
          <a:xfrm>
            <a:off x="3038764" y="2216727"/>
            <a:ext cx="6105236" cy="3170099"/>
          </a:xfrm>
          <a:prstGeom prst="rect">
            <a:avLst/>
          </a:prstGeom>
          <a:noFill/>
        </p:spPr>
        <p:txBody>
          <a:bodyPr wrap="square">
            <a:spAutoFit/>
          </a:bodyPr>
          <a:lstStyle/>
          <a:p>
            <a:pPr marL="285750" indent="-285750">
              <a:buFont typeface="Arial" panose="020B0604020202020204" pitchFamily="34" charset="0"/>
              <a:buChar char="•"/>
            </a:pPr>
            <a:r>
              <a:rPr lang="en-US" sz="4000" dirty="0"/>
              <a:t>Uniform</a:t>
            </a:r>
          </a:p>
          <a:p>
            <a:pPr marL="285750" indent="-285750">
              <a:buFont typeface="Arial" panose="020B0604020202020204" pitchFamily="34" charset="0"/>
              <a:buChar char="•"/>
            </a:pPr>
            <a:r>
              <a:rPr lang="en-US" sz="4000" dirty="0"/>
              <a:t>Late arrival</a:t>
            </a:r>
          </a:p>
          <a:p>
            <a:pPr marL="285750" indent="-285750">
              <a:buFont typeface="Arial" panose="020B0604020202020204" pitchFamily="34" charset="0"/>
              <a:buChar char="•"/>
            </a:pPr>
            <a:r>
              <a:rPr lang="en-US" sz="4000" dirty="0"/>
              <a:t>Cell Phone Etiquette</a:t>
            </a:r>
          </a:p>
          <a:p>
            <a:pPr marL="285750" indent="-285750">
              <a:buFont typeface="Arial" panose="020B0604020202020204" pitchFamily="34" charset="0"/>
              <a:buChar char="•"/>
            </a:pPr>
            <a:r>
              <a:rPr lang="en-US" sz="4000" dirty="0"/>
              <a:t>How to ask questions or make comments</a:t>
            </a:r>
          </a:p>
        </p:txBody>
      </p:sp>
    </p:spTree>
    <p:extLst>
      <p:ext uri="{BB962C8B-B14F-4D97-AF65-F5344CB8AC3E}">
        <p14:creationId xmlns:p14="http://schemas.microsoft.com/office/powerpoint/2010/main" val="2840566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The Commander’s Role</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A21048B-BC2A-0740-A9B3-0BC313CAA453}"/>
              </a:ext>
            </a:extLst>
          </p:cNvPr>
          <p:cNvSpPr txBox="1"/>
          <p:nvPr/>
        </p:nvSpPr>
        <p:spPr>
          <a:xfrm>
            <a:off x="2530764" y="1948874"/>
            <a:ext cx="6825672" cy="3539430"/>
          </a:xfrm>
          <a:prstGeom prst="rect">
            <a:avLst/>
          </a:prstGeom>
          <a:noFill/>
        </p:spPr>
        <p:txBody>
          <a:bodyPr wrap="square">
            <a:spAutoFit/>
          </a:bodyPr>
          <a:lstStyle/>
          <a:p>
            <a:pPr marL="285750" indent="-285750">
              <a:buFont typeface="Arial" panose="020B0604020202020204" pitchFamily="34" charset="0"/>
              <a:buChar char="•"/>
            </a:pPr>
            <a:r>
              <a:rPr lang="en-US" sz="3200" dirty="0"/>
              <a:t>Runs the meeting and ensures they maintain control of the process</a:t>
            </a:r>
          </a:p>
          <a:p>
            <a:pPr marL="285750" indent="-285750">
              <a:buFont typeface="Arial" panose="020B0604020202020204" pitchFamily="34" charset="0"/>
              <a:buChar char="•"/>
            </a:pPr>
            <a:r>
              <a:rPr lang="en-US" sz="3200" dirty="0"/>
              <a:t>Ensure everyone is allowed to speak</a:t>
            </a:r>
          </a:p>
          <a:p>
            <a:pPr marL="285750" indent="-285750">
              <a:buFont typeface="Arial" panose="020B0604020202020204" pitchFamily="34" charset="0"/>
              <a:buChar char="•"/>
            </a:pPr>
            <a:r>
              <a:rPr lang="en-US" sz="3200" dirty="0"/>
              <a:t>Keep discussion on track</a:t>
            </a:r>
          </a:p>
          <a:p>
            <a:pPr marL="285750" indent="-285750">
              <a:buFont typeface="Arial" panose="020B0604020202020204" pitchFamily="34" charset="0"/>
              <a:buChar char="•"/>
            </a:pPr>
            <a:r>
              <a:rPr lang="en-US" sz="3200" dirty="0"/>
              <a:t>Save new or unrelated issues for the final part of the meeting under “For the Good of the Legion”</a:t>
            </a:r>
          </a:p>
        </p:txBody>
      </p:sp>
    </p:spTree>
    <p:extLst>
      <p:ext uri="{BB962C8B-B14F-4D97-AF65-F5344CB8AC3E}">
        <p14:creationId xmlns:p14="http://schemas.microsoft.com/office/powerpoint/2010/main" val="1954701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Opening Ceremonies</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1A90744-288F-A800-DDEA-C0B8DF25561B}"/>
              </a:ext>
            </a:extLst>
          </p:cNvPr>
          <p:cNvSpPr txBox="1"/>
          <p:nvPr/>
        </p:nvSpPr>
        <p:spPr>
          <a:xfrm>
            <a:off x="2459166" y="2041236"/>
            <a:ext cx="6684834" cy="3416320"/>
          </a:xfrm>
          <a:prstGeom prst="rect">
            <a:avLst/>
          </a:prstGeom>
          <a:noFill/>
        </p:spPr>
        <p:txBody>
          <a:bodyPr wrap="square">
            <a:spAutoFit/>
          </a:bodyPr>
          <a:lstStyle/>
          <a:p>
            <a:pPr marL="571500" indent="-571500">
              <a:buFont typeface="Arial" panose="020B0604020202020204" pitchFamily="34" charset="0"/>
              <a:buChar char="•"/>
            </a:pPr>
            <a:r>
              <a:rPr lang="en-US" sz="3600" dirty="0"/>
              <a:t>Salute the Colors</a:t>
            </a:r>
          </a:p>
          <a:p>
            <a:pPr marL="571500" indent="-571500">
              <a:buFont typeface="Arial" panose="020B0604020202020204" pitchFamily="34" charset="0"/>
              <a:buChar char="•"/>
            </a:pPr>
            <a:r>
              <a:rPr lang="en-US" sz="3600" dirty="0"/>
              <a:t>Prayer</a:t>
            </a:r>
          </a:p>
          <a:p>
            <a:pPr marL="571500" indent="-571500">
              <a:buFont typeface="Arial" panose="020B0604020202020204" pitchFamily="34" charset="0"/>
              <a:buChar char="•"/>
            </a:pPr>
            <a:r>
              <a:rPr lang="en-US" sz="3600" dirty="0"/>
              <a:t>POW/MIA remembrance</a:t>
            </a:r>
          </a:p>
          <a:p>
            <a:pPr marL="571500" indent="-571500">
              <a:buFont typeface="Arial" panose="020B0604020202020204" pitchFamily="34" charset="0"/>
              <a:buChar char="•"/>
            </a:pPr>
            <a:r>
              <a:rPr lang="en-US" sz="3600" dirty="0"/>
              <a:t>Pledge of Allegiance</a:t>
            </a:r>
          </a:p>
          <a:p>
            <a:pPr marL="571500" indent="-571500">
              <a:buFont typeface="Arial" panose="020B0604020202020204" pitchFamily="34" charset="0"/>
              <a:buChar char="•"/>
            </a:pPr>
            <a:r>
              <a:rPr lang="en-US" sz="3600" dirty="0"/>
              <a:t>Recite Preamble to The American Legion Constitution </a:t>
            </a:r>
          </a:p>
        </p:txBody>
      </p:sp>
    </p:spTree>
    <p:extLst>
      <p:ext uri="{BB962C8B-B14F-4D97-AF65-F5344CB8AC3E}">
        <p14:creationId xmlns:p14="http://schemas.microsoft.com/office/powerpoint/2010/main" val="887628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Order of Business</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027E78D-85B3-3108-76C1-E200CE230E12}"/>
              </a:ext>
            </a:extLst>
          </p:cNvPr>
          <p:cNvSpPr txBox="1"/>
          <p:nvPr/>
        </p:nvSpPr>
        <p:spPr>
          <a:xfrm>
            <a:off x="2770908" y="2244436"/>
            <a:ext cx="6373091" cy="2554545"/>
          </a:xfrm>
          <a:prstGeom prst="rect">
            <a:avLst/>
          </a:prstGeom>
          <a:noFill/>
        </p:spPr>
        <p:txBody>
          <a:bodyPr wrap="square">
            <a:spAutoFit/>
          </a:bodyPr>
          <a:lstStyle/>
          <a:p>
            <a:pPr marL="285750" indent="-285750">
              <a:buFont typeface="Arial" panose="020B0604020202020204" pitchFamily="34" charset="0"/>
              <a:buChar char="•"/>
            </a:pPr>
            <a:r>
              <a:rPr lang="en-US" sz="3200" dirty="0"/>
              <a:t>Call to Order (Opening Ceremony, Roll Call, Minutes, Correspondence)</a:t>
            </a:r>
          </a:p>
          <a:p>
            <a:pPr marL="285750" indent="-285750">
              <a:buFont typeface="Arial" panose="020B0604020202020204" pitchFamily="34" charset="0"/>
              <a:buChar char="•"/>
            </a:pPr>
            <a:r>
              <a:rPr lang="en-US" sz="3200" dirty="0"/>
              <a:t>Introduction of Guests/Officers</a:t>
            </a:r>
          </a:p>
          <a:p>
            <a:pPr marL="285750" indent="-285750">
              <a:buFont typeface="Arial" panose="020B0604020202020204" pitchFamily="34" charset="0"/>
              <a:buChar char="•"/>
            </a:pPr>
            <a:r>
              <a:rPr lang="en-US" sz="3200" dirty="0"/>
              <a:t>Finance Report</a:t>
            </a:r>
          </a:p>
          <a:p>
            <a:pPr marL="285750" indent="-285750">
              <a:buFont typeface="Arial" panose="020B0604020202020204" pitchFamily="34" charset="0"/>
              <a:buChar char="•"/>
            </a:pPr>
            <a:r>
              <a:rPr lang="en-US" sz="3200" dirty="0"/>
              <a:t>Standing Committee Reports</a:t>
            </a:r>
          </a:p>
        </p:txBody>
      </p:sp>
    </p:spTree>
    <p:extLst>
      <p:ext uri="{BB962C8B-B14F-4D97-AF65-F5344CB8AC3E}">
        <p14:creationId xmlns:p14="http://schemas.microsoft.com/office/powerpoint/2010/main" val="3335148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Order of Business (cont.)</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1C722AB-A9F8-296F-CC12-95E1F47384D7}"/>
              </a:ext>
            </a:extLst>
          </p:cNvPr>
          <p:cNvSpPr txBox="1"/>
          <p:nvPr/>
        </p:nvSpPr>
        <p:spPr>
          <a:xfrm>
            <a:off x="2817091" y="2133600"/>
            <a:ext cx="6326909" cy="3539430"/>
          </a:xfrm>
          <a:prstGeom prst="rect">
            <a:avLst/>
          </a:prstGeom>
          <a:noFill/>
        </p:spPr>
        <p:txBody>
          <a:bodyPr wrap="square">
            <a:spAutoFit/>
          </a:bodyPr>
          <a:lstStyle/>
          <a:p>
            <a:pPr marL="285750" indent="-285750">
              <a:buFont typeface="Arial" panose="020B0604020202020204" pitchFamily="34" charset="0"/>
              <a:buChar char="•"/>
            </a:pPr>
            <a:r>
              <a:rPr lang="en-US" sz="3200" dirty="0"/>
              <a:t>Special Committee Reports</a:t>
            </a:r>
          </a:p>
          <a:p>
            <a:pPr marL="285750" indent="-285750">
              <a:buFont typeface="Arial" panose="020B0604020202020204" pitchFamily="34" charset="0"/>
              <a:buChar char="•"/>
            </a:pPr>
            <a:r>
              <a:rPr lang="en-US" sz="3200" dirty="0"/>
              <a:t>Unfinished Business</a:t>
            </a:r>
          </a:p>
          <a:p>
            <a:pPr marL="285750" indent="-285750">
              <a:buFont typeface="Arial" panose="020B0604020202020204" pitchFamily="34" charset="0"/>
              <a:buChar char="•"/>
            </a:pPr>
            <a:r>
              <a:rPr lang="en-US" sz="3200" dirty="0"/>
              <a:t>New Business</a:t>
            </a:r>
          </a:p>
          <a:p>
            <a:pPr marL="285750" indent="-285750">
              <a:buFont typeface="Arial" panose="020B0604020202020204" pitchFamily="34" charset="0"/>
              <a:buChar char="•"/>
            </a:pPr>
            <a:r>
              <a:rPr lang="en-US" sz="3200" dirty="0"/>
              <a:t>Program, Training/Presentation, etc.</a:t>
            </a:r>
          </a:p>
          <a:p>
            <a:pPr marL="285750" indent="-285750">
              <a:buFont typeface="Arial" panose="020B0604020202020204" pitchFamily="34" charset="0"/>
              <a:buChar char="•"/>
            </a:pPr>
            <a:r>
              <a:rPr lang="en-US" sz="3200" dirty="0"/>
              <a:t>For the Good of the Legion</a:t>
            </a:r>
          </a:p>
          <a:p>
            <a:pPr marL="285750" indent="-285750">
              <a:buFont typeface="Arial" panose="020B0604020202020204" pitchFamily="34" charset="0"/>
              <a:buChar char="•"/>
            </a:pPr>
            <a:r>
              <a:rPr lang="en-US" sz="3200" dirty="0"/>
              <a:t>Adjournment</a:t>
            </a:r>
          </a:p>
        </p:txBody>
      </p:sp>
    </p:spTree>
    <p:extLst>
      <p:ext uri="{BB962C8B-B14F-4D97-AF65-F5344CB8AC3E}">
        <p14:creationId xmlns:p14="http://schemas.microsoft.com/office/powerpoint/2010/main" val="1807879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Closing the Meeting</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514E24F-9E7A-BF92-977A-2EF4CFFCD6FD}"/>
              </a:ext>
            </a:extLst>
          </p:cNvPr>
          <p:cNvSpPr txBox="1"/>
          <p:nvPr/>
        </p:nvSpPr>
        <p:spPr>
          <a:xfrm>
            <a:off x="2955636" y="2198255"/>
            <a:ext cx="6188364" cy="2862322"/>
          </a:xfrm>
          <a:prstGeom prst="rect">
            <a:avLst/>
          </a:prstGeom>
          <a:noFill/>
        </p:spPr>
        <p:txBody>
          <a:bodyPr wrap="square">
            <a:spAutoFit/>
          </a:bodyPr>
          <a:lstStyle/>
          <a:p>
            <a:pPr marL="285750" indent="-285750">
              <a:buFont typeface="Arial" panose="020B0604020202020204" pitchFamily="34" charset="0"/>
              <a:buChar char="•"/>
            </a:pPr>
            <a:r>
              <a:rPr lang="en-US" sz="3600" dirty="0"/>
              <a:t>Prayer</a:t>
            </a:r>
          </a:p>
          <a:p>
            <a:pPr marL="285750" indent="-285750">
              <a:buFont typeface="Arial" panose="020B0604020202020204" pitchFamily="34" charset="0"/>
              <a:buChar char="•"/>
            </a:pPr>
            <a:r>
              <a:rPr lang="en-US" sz="3600" dirty="0"/>
              <a:t>Recovery of the POW/MIA Flag</a:t>
            </a:r>
          </a:p>
          <a:p>
            <a:pPr marL="285750" indent="-285750">
              <a:buFont typeface="Arial" panose="020B0604020202020204" pitchFamily="34" charset="0"/>
              <a:buChar char="•"/>
            </a:pPr>
            <a:r>
              <a:rPr lang="en-US" sz="3600" dirty="0"/>
              <a:t>Salute/Retire the Colors</a:t>
            </a:r>
          </a:p>
          <a:p>
            <a:pPr marL="285750" indent="-285750">
              <a:buFont typeface="Arial" panose="020B0604020202020204" pitchFamily="34" charset="0"/>
              <a:buChar char="•"/>
            </a:pPr>
            <a:r>
              <a:rPr lang="en-US" sz="3600" dirty="0"/>
              <a:t>Adjourns meeting</a:t>
            </a:r>
          </a:p>
        </p:txBody>
      </p:sp>
    </p:spTree>
    <p:extLst>
      <p:ext uri="{BB962C8B-B14F-4D97-AF65-F5344CB8AC3E}">
        <p14:creationId xmlns:p14="http://schemas.microsoft.com/office/powerpoint/2010/main" val="831849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More on Robert’s Rules</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2AE0F6A-5AD0-95D0-0948-5F4A0230CC6C}"/>
              </a:ext>
            </a:extLst>
          </p:cNvPr>
          <p:cNvSpPr txBox="1"/>
          <p:nvPr/>
        </p:nvSpPr>
        <p:spPr>
          <a:xfrm>
            <a:off x="3198845" y="1773383"/>
            <a:ext cx="6055992" cy="4524315"/>
          </a:xfrm>
          <a:prstGeom prst="rect">
            <a:avLst/>
          </a:prstGeom>
          <a:noFill/>
        </p:spPr>
        <p:txBody>
          <a:bodyPr wrap="square">
            <a:spAutoFit/>
          </a:bodyPr>
          <a:lstStyle/>
          <a:p>
            <a:pPr marL="285750" indent="-285750">
              <a:buFont typeface="Arial" panose="020B0604020202020204" pitchFamily="34" charset="0"/>
              <a:buChar char="•"/>
            </a:pPr>
            <a:r>
              <a:rPr lang="en-US" sz="3600" dirty="0"/>
              <a:t>Motions</a:t>
            </a:r>
          </a:p>
          <a:p>
            <a:pPr marL="285750" indent="-285750">
              <a:buFont typeface="Arial" panose="020B0604020202020204" pitchFamily="34" charset="0"/>
              <a:buChar char="•"/>
            </a:pPr>
            <a:r>
              <a:rPr lang="en-US" sz="3600" dirty="0"/>
              <a:t>Debate and Voting</a:t>
            </a:r>
          </a:p>
          <a:p>
            <a:pPr marL="285750" indent="-285750">
              <a:buFont typeface="Arial" panose="020B0604020202020204" pitchFamily="34" charset="0"/>
              <a:buChar char="•"/>
            </a:pPr>
            <a:r>
              <a:rPr lang="en-US" sz="3600" dirty="0"/>
              <a:t>Tabling a Motion</a:t>
            </a:r>
          </a:p>
          <a:p>
            <a:pPr marL="285750" indent="-285750">
              <a:buFont typeface="Arial" panose="020B0604020202020204" pitchFamily="34" charset="0"/>
              <a:buChar char="•"/>
            </a:pPr>
            <a:r>
              <a:rPr lang="en-US" sz="3600" dirty="0"/>
              <a:t>Points</a:t>
            </a:r>
          </a:p>
          <a:p>
            <a:pPr marL="285750" indent="-285750">
              <a:buFont typeface="Arial" panose="020B0604020202020204" pitchFamily="34" charset="0"/>
              <a:buChar char="•"/>
            </a:pPr>
            <a:r>
              <a:rPr lang="en-US" sz="3600" dirty="0"/>
              <a:t>Other Meeting Guidelines/Considerations</a:t>
            </a:r>
          </a:p>
          <a:p>
            <a:pPr marL="285750" indent="-285750">
              <a:buFont typeface="Arial" panose="020B0604020202020204" pitchFamily="34" charset="0"/>
              <a:buChar char="•"/>
            </a:pPr>
            <a:r>
              <a:rPr lang="en-US" sz="3600" dirty="0"/>
              <a:t>Reconsideration</a:t>
            </a:r>
          </a:p>
          <a:p>
            <a:pPr marL="285750" indent="-285750">
              <a:buFont typeface="Arial" panose="020B0604020202020204" pitchFamily="34" charset="0"/>
              <a:buChar char="•"/>
            </a:pPr>
            <a:r>
              <a:rPr lang="en-US" sz="3600" dirty="0"/>
              <a:t>Quorum</a:t>
            </a:r>
          </a:p>
        </p:txBody>
      </p:sp>
    </p:spTree>
    <p:extLst>
      <p:ext uri="{BB962C8B-B14F-4D97-AF65-F5344CB8AC3E}">
        <p14:creationId xmlns:p14="http://schemas.microsoft.com/office/powerpoint/2010/main" val="274361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Motions</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44D3D28-5A13-8B3C-BE02-86F85A0399D6}"/>
              </a:ext>
            </a:extLst>
          </p:cNvPr>
          <p:cNvSpPr txBox="1"/>
          <p:nvPr/>
        </p:nvSpPr>
        <p:spPr>
          <a:xfrm>
            <a:off x="1699491" y="2530764"/>
            <a:ext cx="8478982" cy="1938992"/>
          </a:xfrm>
          <a:prstGeom prst="rect">
            <a:avLst/>
          </a:prstGeom>
          <a:noFill/>
        </p:spPr>
        <p:txBody>
          <a:bodyPr wrap="square">
            <a:spAutoFit/>
          </a:bodyPr>
          <a:lstStyle/>
          <a:p>
            <a:pPr marL="0" indent="0">
              <a:buNone/>
            </a:pPr>
            <a:r>
              <a:rPr lang="en-US" sz="4000" dirty="0"/>
              <a:t>Motion – a proposal that the entire membership takes Action on, or a Stand on an issue</a:t>
            </a:r>
          </a:p>
        </p:txBody>
      </p:sp>
    </p:spTree>
    <p:extLst>
      <p:ext uri="{BB962C8B-B14F-4D97-AF65-F5344CB8AC3E}">
        <p14:creationId xmlns:p14="http://schemas.microsoft.com/office/powerpoint/2010/main" val="1068658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Types of Motions</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44C5CEF-6B0D-78DC-3990-FEAFD6CC0B34}"/>
              </a:ext>
            </a:extLst>
          </p:cNvPr>
          <p:cNvSpPr txBox="1"/>
          <p:nvPr/>
        </p:nvSpPr>
        <p:spPr>
          <a:xfrm>
            <a:off x="2346036" y="1930400"/>
            <a:ext cx="7573818" cy="3414714"/>
          </a:xfrm>
          <a:prstGeom prst="rect">
            <a:avLst/>
          </a:prstGeom>
          <a:noFill/>
        </p:spPr>
        <p:txBody>
          <a:bodyPr wrap="square">
            <a:spAutoFit/>
          </a:bodyPr>
          <a:lstStyle/>
          <a:p>
            <a:pPr marL="285750" indent="-285750">
              <a:buFont typeface="Arial" panose="020B0604020202020204" pitchFamily="34" charset="0"/>
              <a:buChar char="•"/>
            </a:pPr>
            <a:r>
              <a:rPr lang="en-US" sz="3600" dirty="0"/>
              <a:t>Main Motion</a:t>
            </a:r>
          </a:p>
          <a:p>
            <a:pPr marL="285750" indent="-285750">
              <a:buFont typeface="Arial" panose="020B0604020202020204" pitchFamily="34" charset="0"/>
              <a:buChar char="•"/>
            </a:pPr>
            <a:r>
              <a:rPr lang="en-US" sz="3600" dirty="0"/>
              <a:t>Subsidiary Motion</a:t>
            </a:r>
          </a:p>
          <a:p>
            <a:pPr marL="285750" indent="-285750">
              <a:buFont typeface="Arial" panose="020B0604020202020204" pitchFamily="34" charset="0"/>
              <a:buChar char="•"/>
            </a:pPr>
            <a:r>
              <a:rPr lang="en-US" sz="3600" dirty="0"/>
              <a:t>Privileged Motions</a:t>
            </a:r>
          </a:p>
          <a:p>
            <a:pPr marL="285750" indent="-285750">
              <a:buFont typeface="Arial" panose="020B0604020202020204" pitchFamily="34" charset="0"/>
              <a:buChar char="•"/>
            </a:pPr>
            <a:r>
              <a:rPr lang="en-US" sz="3600" dirty="0"/>
              <a:t>Incidental Motions</a:t>
            </a:r>
          </a:p>
          <a:p>
            <a:pPr marL="285750" indent="-285750">
              <a:buFont typeface="Arial" panose="020B0604020202020204" pitchFamily="34" charset="0"/>
              <a:buChar char="•"/>
            </a:pPr>
            <a:r>
              <a:rPr lang="en-US" sz="3600" dirty="0"/>
              <a:t>Motions that bring a question again before the assembly</a:t>
            </a:r>
          </a:p>
        </p:txBody>
      </p:sp>
    </p:spTree>
    <p:extLst>
      <p:ext uri="{BB962C8B-B14F-4D97-AF65-F5344CB8AC3E}">
        <p14:creationId xmlns:p14="http://schemas.microsoft.com/office/powerpoint/2010/main" val="13537303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pPr algn="ctr"/>
            <a:r>
              <a:rPr lang="en-US" b="1" dirty="0"/>
              <a:t> </a:t>
            </a:r>
            <a:r>
              <a:rPr lang="en-US" sz="5400" b="1" dirty="0"/>
              <a:t>How to Present Motions</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77269CE-60A4-3D68-C7A1-E9C447C8D3B6}"/>
              </a:ext>
            </a:extLst>
          </p:cNvPr>
          <p:cNvSpPr txBox="1"/>
          <p:nvPr/>
        </p:nvSpPr>
        <p:spPr>
          <a:xfrm>
            <a:off x="2152072" y="1967345"/>
            <a:ext cx="8839201" cy="3539430"/>
          </a:xfrm>
          <a:prstGeom prst="rect">
            <a:avLst/>
          </a:prstGeom>
          <a:noFill/>
        </p:spPr>
        <p:txBody>
          <a:bodyPr wrap="square">
            <a:spAutoFit/>
          </a:bodyPr>
          <a:lstStyle/>
          <a:p>
            <a:pPr marL="457200" indent="-457200">
              <a:buFont typeface="Arial" panose="020B0604020202020204" pitchFamily="34" charset="0"/>
              <a:buChar char="•"/>
            </a:pPr>
            <a:r>
              <a:rPr lang="en-US" sz="2800" dirty="0"/>
              <a:t>Obtain the Floor</a:t>
            </a:r>
          </a:p>
          <a:p>
            <a:pPr marL="457200" indent="-457200">
              <a:buFont typeface="Arial" panose="020B0604020202020204" pitchFamily="34" charset="0"/>
              <a:buChar char="•"/>
            </a:pPr>
            <a:r>
              <a:rPr lang="en-US" sz="2800" dirty="0"/>
              <a:t>Make you Motion</a:t>
            </a:r>
          </a:p>
          <a:p>
            <a:pPr marL="457200" indent="-457200">
              <a:buFont typeface="Arial" panose="020B0604020202020204" pitchFamily="34" charset="0"/>
              <a:buChar char="•"/>
            </a:pPr>
            <a:r>
              <a:rPr lang="en-US" sz="2800" dirty="0"/>
              <a:t>Wait for a 2</a:t>
            </a:r>
            <a:r>
              <a:rPr lang="en-US" sz="2800" baseline="30000" dirty="0"/>
              <a:t>nd</a:t>
            </a:r>
          </a:p>
          <a:p>
            <a:pPr marL="457200" indent="-457200">
              <a:buFont typeface="Arial" panose="020B0604020202020204" pitchFamily="34" charset="0"/>
              <a:buChar char="•"/>
            </a:pPr>
            <a:r>
              <a:rPr lang="en-US" sz="2800" dirty="0"/>
              <a:t>Chair can also call for a second</a:t>
            </a:r>
          </a:p>
          <a:p>
            <a:pPr marL="457200" indent="-457200">
              <a:buFont typeface="Arial" panose="020B0604020202020204" pitchFamily="34" charset="0"/>
              <a:buChar char="•"/>
            </a:pPr>
            <a:r>
              <a:rPr lang="en-US" sz="2800" dirty="0"/>
              <a:t>Commander or person in charge restates Motion for Clarity</a:t>
            </a:r>
          </a:p>
          <a:p>
            <a:pPr marL="457200" indent="-457200">
              <a:buFont typeface="Arial" panose="020B0604020202020204" pitchFamily="34" charset="0"/>
              <a:buChar char="•"/>
            </a:pPr>
            <a:r>
              <a:rPr lang="en-US" sz="2800" dirty="0"/>
              <a:t>Debate the Motion</a:t>
            </a:r>
          </a:p>
          <a:p>
            <a:pPr marL="457200" indent="-457200">
              <a:buFont typeface="Arial" panose="020B0604020202020204" pitchFamily="34" charset="0"/>
              <a:buChar char="•"/>
            </a:pPr>
            <a:r>
              <a:rPr lang="en-US" sz="2800" dirty="0"/>
              <a:t>Vote</a:t>
            </a:r>
          </a:p>
        </p:txBody>
      </p:sp>
    </p:spTree>
    <p:extLst>
      <p:ext uri="{BB962C8B-B14F-4D97-AF65-F5344CB8AC3E}">
        <p14:creationId xmlns:p14="http://schemas.microsoft.com/office/powerpoint/2010/main" val="2490664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6600" b="1" dirty="0"/>
              <a:t>Overview</a:t>
            </a:r>
          </a:p>
        </p:txBody>
      </p:sp>
      <p:pic>
        <p:nvPicPr>
          <p:cNvPr id="6" name="Content Placeholder 5" descr="A picture containing text, clipart&#10;&#10;Description automatically generated">
            <a:extLst>
              <a:ext uri="{FF2B5EF4-FFF2-40B4-BE49-F238E27FC236}">
                <a16:creationId xmlns:a16="http://schemas.microsoft.com/office/drawing/2014/main" id="{BA8F0464-F21C-58C0-1E1B-FBFFE83EEA5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718029"/>
            <a:ext cx="1604675" cy="900514"/>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843698"/>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3532F81-292F-34ED-3FB7-B53A367598D2}"/>
              </a:ext>
            </a:extLst>
          </p:cNvPr>
          <p:cNvSpPr txBox="1"/>
          <p:nvPr/>
        </p:nvSpPr>
        <p:spPr>
          <a:xfrm>
            <a:off x="3047999" y="2041236"/>
            <a:ext cx="6132945" cy="3046988"/>
          </a:xfrm>
          <a:prstGeom prst="rect">
            <a:avLst/>
          </a:prstGeom>
          <a:noFill/>
        </p:spPr>
        <p:txBody>
          <a:bodyPr wrap="square">
            <a:spAutoFit/>
          </a:bodyPr>
          <a:lstStyle/>
          <a:p>
            <a:pPr marL="457200" indent="-457200">
              <a:buFont typeface="Arial" panose="020B0604020202020204" pitchFamily="34" charset="0"/>
              <a:buChar char="•"/>
            </a:pPr>
            <a:r>
              <a:rPr lang="en-US" sz="3200" b="1" dirty="0"/>
              <a:t>Purpose of Meetings</a:t>
            </a:r>
          </a:p>
          <a:p>
            <a:pPr marL="457200" indent="-457200">
              <a:buFont typeface="Arial" panose="020B0604020202020204" pitchFamily="34" charset="0"/>
              <a:buChar char="•"/>
            </a:pPr>
            <a:r>
              <a:rPr lang="en-US" sz="3200" b="1" dirty="0"/>
              <a:t>Resources </a:t>
            </a:r>
          </a:p>
          <a:p>
            <a:pPr marL="457200" indent="-457200">
              <a:buFont typeface="Arial" panose="020B0604020202020204" pitchFamily="34" charset="0"/>
              <a:buChar char="•"/>
            </a:pPr>
            <a:r>
              <a:rPr lang="en-US" sz="3200" b="1" dirty="0"/>
              <a:t>Preparation</a:t>
            </a:r>
          </a:p>
          <a:p>
            <a:pPr marL="457200" indent="-457200">
              <a:buFont typeface="Arial" panose="020B0604020202020204" pitchFamily="34" charset="0"/>
              <a:buChar char="•"/>
            </a:pPr>
            <a:r>
              <a:rPr lang="en-US" sz="3200" b="1" dirty="0"/>
              <a:t>Conduct During the Meeting</a:t>
            </a:r>
          </a:p>
          <a:p>
            <a:pPr marL="457200" indent="-457200">
              <a:buFont typeface="Arial" panose="020B0604020202020204" pitchFamily="34" charset="0"/>
              <a:buChar char="•"/>
            </a:pPr>
            <a:r>
              <a:rPr lang="en-US" sz="3200" b="1" dirty="0"/>
              <a:t>Conducting the Meeting</a:t>
            </a:r>
          </a:p>
          <a:p>
            <a:pPr marL="457200" indent="-457200">
              <a:buFont typeface="Arial" panose="020B0604020202020204" pitchFamily="34" charset="0"/>
              <a:buChar char="•"/>
            </a:pPr>
            <a:r>
              <a:rPr lang="en-US" sz="3200" b="1" dirty="0"/>
              <a:t>Roberts Rules </a:t>
            </a:r>
          </a:p>
        </p:txBody>
      </p:sp>
    </p:spTree>
    <p:extLst>
      <p:ext uri="{BB962C8B-B14F-4D97-AF65-F5344CB8AC3E}">
        <p14:creationId xmlns:p14="http://schemas.microsoft.com/office/powerpoint/2010/main" val="3915393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General Rules of Debate and Voting</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A62947F4-4FA5-419A-E617-E200253F4CDD}"/>
              </a:ext>
            </a:extLst>
          </p:cNvPr>
          <p:cNvSpPr txBox="1"/>
          <p:nvPr/>
        </p:nvSpPr>
        <p:spPr>
          <a:xfrm>
            <a:off x="2780145" y="1884219"/>
            <a:ext cx="6363855" cy="3539430"/>
          </a:xfrm>
          <a:prstGeom prst="rect">
            <a:avLst/>
          </a:prstGeom>
          <a:noFill/>
        </p:spPr>
        <p:txBody>
          <a:bodyPr wrap="square">
            <a:spAutoFit/>
          </a:bodyPr>
          <a:lstStyle/>
          <a:p>
            <a:pPr marL="285750" indent="-285750">
              <a:buFont typeface="Arial" panose="020B0604020202020204" pitchFamily="34" charset="0"/>
              <a:buChar char="•"/>
            </a:pPr>
            <a:r>
              <a:rPr lang="en-US" sz="3200" dirty="0"/>
              <a:t>People who wish to speak are called on in order</a:t>
            </a:r>
          </a:p>
          <a:p>
            <a:pPr marL="285750" indent="-285750">
              <a:buFont typeface="Arial" panose="020B0604020202020204" pitchFamily="34" charset="0"/>
              <a:buChar char="•"/>
            </a:pPr>
            <a:r>
              <a:rPr lang="en-US" sz="3200" dirty="0"/>
              <a:t>Each person may speak for designated time</a:t>
            </a:r>
          </a:p>
          <a:p>
            <a:pPr marL="285750" indent="-285750">
              <a:buFont typeface="Arial" panose="020B0604020202020204" pitchFamily="34" charset="0"/>
              <a:buChar char="•"/>
            </a:pPr>
            <a:r>
              <a:rPr lang="en-US" sz="3200" dirty="0"/>
              <a:t>No one can speak second time until all others who want to speak have spoken</a:t>
            </a:r>
          </a:p>
        </p:txBody>
      </p:sp>
    </p:spTree>
    <p:extLst>
      <p:ext uri="{BB962C8B-B14F-4D97-AF65-F5344CB8AC3E}">
        <p14:creationId xmlns:p14="http://schemas.microsoft.com/office/powerpoint/2010/main" val="1519654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pPr algn="ctr"/>
            <a:r>
              <a:rPr lang="en-US" b="1" dirty="0"/>
              <a:t>General Rules of Debate and Voting (cont.)</a:t>
            </a:r>
            <a:endParaRPr lang="en-US"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FFEC427-3D32-8767-7C3B-BAED7F1D34DB}"/>
              </a:ext>
            </a:extLst>
          </p:cNvPr>
          <p:cNvSpPr txBox="1"/>
          <p:nvPr/>
        </p:nvSpPr>
        <p:spPr>
          <a:xfrm>
            <a:off x="2623127" y="2530764"/>
            <a:ext cx="7148945" cy="1569660"/>
          </a:xfrm>
          <a:prstGeom prst="rect">
            <a:avLst/>
          </a:prstGeom>
          <a:noFill/>
        </p:spPr>
        <p:txBody>
          <a:bodyPr wrap="square">
            <a:spAutoFit/>
          </a:bodyPr>
          <a:lstStyle/>
          <a:p>
            <a:pPr marL="285750" indent="-285750">
              <a:buFont typeface="Arial" panose="020B0604020202020204" pitchFamily="34" charset="0"/>
              <a:buChar char="•"/>
            </a:pPr>
            <a:r>
              <a:rPr lang="en-US" sz="3200" dirty="0"/>
              <a:t>Full discussion occurs before vote</a:t>
            </a:r>
          </a:p>
          <a:p>
            <a:pPr marL="285750" indent="-285750">
              <a:buFont typeface="Arial" panose="020B0604020202020204" pitchFamily="34" charset="0"/>
              <a:buChar char="•"/>
            </a:pPr>
            <a:r>
              <a:rPr lang="en-US" sz="3200" dirty="0"/>
              <a:t>All are entitled to speak</a:t>
            </a:r>
          </a:p>
          <a:p>
            <a:pPr marL="285750" indent="-285750">
              <a:buFont typeface="Arial" panose="020B0604020202020204" pitchFamily="34" charset="0"/>
              <a:buChar char="•"/>
            </a:pPr>
            <a:r>
              <a:rPr lang="en-US" sz="3200" dirty="0"/>
              <a:t>Premature actions</a:t>
            </a:r>
          </a:p>
        </p:txBody>
      </p:sp>
    </p:spTree>
    <p:extLst>
      <p:ext uri="{BB962C8B-B14F-4D97-AF65-F5344CB8AC3E}">
        <p14:creationId xmlns:p14="http://schemas.microsoft.com/office/powerpoint/2010/main" val="3478426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Methods of Voting</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A847758D-B342-B968-E957-02F81BD01DA1}"/>
              </a:ext>
            </a:extLst>
          </p:cNvPr>
          <p:cNvSpPr txBox="1"/>
          <p:nvPr/>
        </p:nvSpPr>
        <p:spPr>
          <a:xfrm>
            <a:off x="3352800" y="2244436"/>
            <a:ext cx="6363856" cy="2554545"/>
          </a:xfrm>
          <a:prstGeom prst="rect">
            <a:avLst/>
          </a:prstGeom>
          <a:noFill/>
        </p:spPr>
        <p:txBody>
          <a:bodyPr wrap="square">
            <a:spAutoFit/>
          </a:bodyPr>
          <a:lstStyle/>
          <a:p>
            <a:pPr marL="285750" indent="-285750">
              <a:buFont typeface="Arial" panose="020B0604020202020204" pitchFamily="34" charset="0"/>
              <a:buChar char="•"/>
            </a:pPr>
            <a:r>
              <a:rPr lang="en-US" sz="3200" dirty="0"/>
              <a:t>Voice</a:t>
            </a:r>
          </a:p>
          <a:p>
            <a:pPr marL="285750" indent="-285750">
              <a:buFont typeface="Arial" panose="020B0604020202020204" pitchFamily="34" charset="0"/>
              <a:buChar char="•"/>
            </a:pPr>
            <a:r>
              <a:rPr lang="en-US" sz="3200" dirty="0"/>
              <a:t>Show of hands</a:t>
            </a:r>
          </a:p>
          <a:p>
            <a:pPr marL="285750" indent="-285750">
              <a:buFont typeface="Arial" panose="020B0604020202020204" pitchFamily="34" charset="0"/>
              <a:buChar char="•"/>
            </a:pPr>
            <a:r>
              <a:rPr lang="en-US" sz="3200" dirty="0"/>
              <a:t>Roll Call</a:t>
            </a:r>
          </a:p>
          <a:p>
            <a:pPr marL="285750" indent="-285750">
              <a:buFont typeface="Arial" panose="020B0604020202020204" pitchFamily="34" charset="0"/>
              <a:buChar char="•"/>
            </a:pPr>
            <a:r>
              <a:rPr lang="en-US" sz="3200" dirty="0"/>
              <a:t>Ballot</a:t>
            </a:r>
          </a:p>
          <a:p>
            <a:pPr marL="285750" indent="-285750">
              <a:buFont typeface="Arial" panose="020B0604020202020204" pitchFamily="34" charset="0"/>
              <a:buChar char="•"/>
            </a:pPr>
            <a:r>
              <a:rPr lang="en-US" sz="3200" dirty="0"/>
              <a:t>General Consent</a:t>
            </a:r>
          </a:p>
        </p:txBody>
      </p:sp>
    </p:spTree>
    <p:extLst>
      <p:ext uri="{BB962C8B-B14F-4D97-AF65-F5344CB8AC3E}">
        <p14:creationId xmlns:p14="http://schemas.microsoft.com/office/powerpoint/2010/main" val="27499937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Tabling a Motion</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57A85F09-FDBA-118E-1E78-D1591C96CAEE}"/>
              </a:ext>
            </a:extLst>
          </p:cNvPr>
          <p:cNvSpPr txBox="1"/>
          <p:nvPr/>
        </p:nvSpPr>
        <p:spPr>
          <a:xfrm>
            <a:off x="2244436" y="2030926"/>
            <a:ext cx="6899564" cy="2800767"/>
          </a:xfrm>
          <a:prstGeom prst="rect">
            <a:avLst/>
          </a:prstGeom>
          <a:noFill/>
        </p:spPr>
        <p:txBody>
          <a:bodyPr wrap="square">
            <a:spAutoFit/>
          </a:bodyPr>
          <a:lstStyle/>
          <a:p>
            <a:r>
              <a:rPr lang="en-US" sz="3200" dirty="0"/>
              <a:t>Tabling – moving the motion to a later time during the same meeting</a:t>
            </a:r>
          </a:p>
          <a:p>
            <a:pPr marL="914400" lvl="1" indent="-457200">
              <a:buFont typeface="Arial" panose="020B0604020202020204" pitchFamily="34" charset="0"/>
              <a:buChar char="•"/>
            </a:pPr>
            <a:r>
              <a:rPr lang="en-US" sz="2800" dirty="0"/>
              <a:t>Made without comment</a:t>
            </a:r>
          </a:p>
          <a:p>
            <a:pPr marL="914400" lvl="1" indent="-457200">
              <a:buFont typeface="Arial" panose="020B0604020202020204" pitchFamily="34" charset="0"/>
              <a:buChar char="•"/>
            </a:pPr>
            <a:r>
              <a:rPr lang="en-US" sz="2800" dirty="0"/>
              <a:t>Requires a second</a:t>
            </a:r>
          </a:p>
          <a:p>
            <a:pPr marL="914400" lvl="1" indent="-457200">
              <a:buFont typeface="Arial" panose="020B0604020202020204" pitchFamily="34" charset="0"/>
              <a:buChar char="•"/>
            </a:pPr>
            <a:r>
              <a:rPr lang="en-US" sz="2800" dirty="0"/>
              <a:t>Not debatable</a:t>
            </a:r>
          </a:p>
          <a:p>
            <a:pPr marL="914400" lvl="1" indent="-457200">
              <a:buFont typeface="Arial" panose="020B0604020202020204" pitchFamily="34" charset="0"/>
              <a:buChar char="•"/>
            </a:pPr>
            <a:r>
              <a:rPr lang="en-US" sz="2800" dirty="0"/>
              <a:t>Needs only simple majority</a:t>
            </a:r>
          </a:p>
        </p:txBody>
      </p:sp>
    </p:spTree>
    <p:extLst>
      <p:ext uri="{BB962C8B-B14F-4D97-AF65-F5344CB8AC3E}">
        <p14:creationId xmlns:p14="http://schemas.microsoft.com/office/powerpoint/2010/main" val="27372369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Postponing a Motion</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D359125-C21D-B2E6-6B19-95809F0C78F9}"/>
              </a:ext>
            </a:extLst>
          </p:cNvPr>
          <p:cNvSpPr txBox="1"/>
          <p:nvPr/>
        </p:nvSpPr>
        <p:spPr>
          <a:xfrm>
            <a:off x="2835564" y="2216726"/>
            <a:ext cx="6576291" cy="3231654"/>
          </a:xfrm>
          <a:prstGeom prst="rect">
            <a:avLst/>
          </a:prstGeom>
          <a:noFill/>
        </p:spPr>
        <p:txBody>
          <a:bodyPr wrap="square">
            <a:spAutoFit/>
          </a:bodyPr>
          <a:lstStyle/>
          <a:p>
            <a:r>
              <a:rPr lang="en-US" sz="3200" dirty="0"/>
              <a:t>Moving the discussion to a later date in a later meeting</a:t>
            </a:r>
          </a:p>
          <a:p>
            <a:pPr marL="914400" lvl="1" indent="-457200">
              <a:buFont typeface="Arial" panose="020B0604020202020204" pitchFamily="34" charset="0"/>
              <a:buChar char="•"/>
            </a:pPr>
            <a:r>
              <a:rPr lang="en-US" sz="2800" dirty="0"/>
              <a:t>Usually the next scheduled meeting</a:t>
            </a:r>
          </a:p>
          <a:p>
            <a:pPr marL="914400" lvl="1" indent="-457200">
              <a:buFont typeface="Arial" panose="020B0604020202020204" pitchFamily="34" charset="0"/>
              <a:buChar char="•"/>
            </a:pPr>
            <a:r>
              <a:rPr lang="en-US" sz="2800" dirty="0"/>
              <a:t>Made without comment</a:t>
            </a:r>
          </a:p>
          <a:p>
            <a:pPr marL="914400" lvl="1" indent="-457200">
              <a:buFont typeface="Arial" panose="020B0604020202020204" pitchFamily="34" charset="0"/>
              <a:buChar char="•"/>
            </a:pPr>
            <a:r>
              <a:rPr lang="en-US" sz="2800" dirty="0"/>
              <a:t>Requires second</a:t>
            </a:r>
          </a:p>
          <a:p>
            <a:pPr marL="914400" lvl="1" indent="-457200">
              <a:buFont typeface="Arial" panose="020B0604020202020204" pitchFamily="34" charset="0"/>
              <a:buChar char="•"/>
            </a:pPr>
            <a:r>
              <a:rPr lang="en-US" sz="2800" dirty="0"/>
              <a:t>Not debatable</a:t>
            </a:r>
          </a:p>
          <a:p>
            <a:pPr marL="914400" lvl="1" indent="-457200">
              <a:buFont typeface="Arial" panose="020B0604020202020204" pitchFamily="34" charset="0"/>
              <a:buChar char="•"/>
            </a:pPr>
            <a:r>
              <a:rPr lang="en-US" sz="2800" dirty="0"/>
              <a:t>Needs simple majority</a:t>
            </a:r>
          </a:p>
        </p:txBody>
      </p:sp>
    </p:spTree>
    <p:extLst>
      <p:ext uri="{BB962C8B-B14F-4D97-AF65-F5344CB8AC3E}">
        <p14:creationId xmlns:p14="http://schemas.microsoft.com/office/powerpoint/2010/main" val="5864127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Points</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A5A055F-E246-5225-9D00-5BC81B2763B9}"/>
              </a:ext>
            </a:extLst>
          </p:cNvPr>
          <p:cNvSpPr txBox="1"/>
          <p:nvPr/>
        </p:nvSpPr>
        <p:spPr>
          <a:xfrm>
            <a:off x="3048000" y="2632364"/>
            <a:ext cx="6077527" cy="1569660"/>
          </a:xfrm>
          <a:prstGeom prst="rect">
            <a:avLst/>
          </a:prstGeom>
          <a:noFill/>
        </p:spPr>
        <p:txBody>
          <a:bodyPr wrap="square">
            <a:spAutoFit/>
          </a:bodyPr>
          <a:lstStyle/>
          <a:p>
            <a:pPr marL="285750" indent="-285750">
              <a:buFont typeface="Arial" panose="020B0604020202020204" pitchFamily="34" charset="0"/>
              <a:buChar char="•"/>
            </a:pPr>
            <a:r>
              <a:rPr lang="en-US" sz="3200" dirty="0"/>
              <a:t>Point of Order</a:t>
            </a:r>
          </a:p>
          <a:p>
            <a:pPr marL="285750" indent="-285750">
              <a:buFont typeface="Arial" panose="020B0604020202020204" pitchFamily="34" charset="0"/>
              <a:buChar char="•"/>
            </a:pPr>
            <a:r>
              <a:rPr lang="en-US" sz="3200" dirty="0"/>
              <a:t>Point of Information</a:t>
            </a:r>
          </a:p>
          <a:p>
            <a:pPr marL="285750" indent="-285750">
              <a:buFont typeface="Arial" panose="020B0604020202020204" pitchFamily="34" charset="0"/>
              <a:buChar char="•"/>
            </a:pPr>
            <a:r>
              <a:rPr lang="en-US" sz="3200" dirty="0"/>
              <a:t>Point of Personal Privilege</a:t>
            </a:r>
          </a:p>
        </p:txBody>
      </p:sp>
    </p:spTree>
    <p:extLst>
      <p:ext uri="{BB962C8B-B14F-4D97-AF65-F5344CB8AC3E}">
        <p14:creationId xmlns:p14="http://schemas.microsoft.com/office/powerpoint/2010/main" val="5072038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pPr algn="ctr"/>
            <a:r>
              <a:rPr lang="en-US" b="1" dirty="0"/>
              <a:t>Other Meeting Guidelines/Considerations</a:t>
            </a:r>
            <a:endParaRPr lang="en-US"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0BD1806-1B63-6657-B4C1-F357B48FD3D2}"/>
              </a:ext>
            </a:extLst>
          </p:cNvPr>
          <p:cNvSpPr txBox="1"/>
          <p:nvPr/>
        </p:nvSpPr>
        <p:spPr>
          <a:xfrm>
            <a:off x="2272145" y="2115127"/>
            <a:ext cx="7730837" cy="3046988"/>
          </a:xfrm>
          <a:prstGeom prst="rect">
            <a:avLst/>
          </a:prstGeom>
          <a:noFill/>
        </p:spPr>
        <p:txBody>
          <a:bodyPr wrap="square">
            <a:spAutoFit/>
          </a:bodyPr>
          <a:lstStyle/>
          <a:p>
            <a:pPr marL="285750" indent="-285750">
              <a:buFont typeface="Arial" panose="020B0604020202020204" pitchFamily="34" charset="0"/>
              <a:buChar char="•"/>
            </a:pPr>
            <a:r>
              <a:rPr lang="en-US" sz="3200" dirty="0"/>
              <a:t>Allow questions for information to be asked before opening debate</a:t>
            </a:r>
          </a:p>
          <a:p>
            <a:pPr marL="285750" indent="-285750">
              <a:buFont typeface="Arial" panose="020B0604020202020204" pitchFamily="34" charset="0"/>
              <a:buChar char="•"/>
            </a:pPr>
            <a:r>
              <a:rPr lang="en-US" sz="3200" dirty="0"/>
              <a:t>Discourage repetition of arguments</a:t>
            </a:r>
          </a:p>
          <a:p>
            <a:pPr marL="285750" indent="-285750">
              <a:buFont typeface="Arial" panose="020B0604020202020204" pitchFamily="34" charset="0"/>
              <a:buChar char="•"/>
            </a:pPr>
            <a:r>
              <a:rPr lang="en-US" sz="3200" dirty="0"/>
              <a:t>Impose time limits on speakers if debate carries on too long</a:t>
            </a:r>
          </a:p>
          <a:p>
            <a:pPr marL="285750" indent="-285750">
              <a:buFont typeface="Arial" panose="020B0604020202020204" pitchFamily="34" charset="0"/>
              <a:buChar char="•"/>
            </a:pPr>
            <a:r>
              <a:rPr lang="en-US" sz="3200" dirty="0"/>
              <a:t>Reconsideration</a:t>
            </a:r>
          </a:p>
        </p:txBody>
      </p:sp>
    </p:spTree>
    <p:extLst>
      <p:ext uri="{BB962C8B-B14F-4D97-AF65-F5344CB8AC3E}">
        <p14:creationId xmlns:p14="http://schemas.microsoft.com/office/powerpoint/2010/main" val="202456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Quorum</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37F3124-AEEF-3037-1480-128A20134C64}"/>
              </a:ext>
            </a:extLst>
          </p:cNvPr>
          <p:cNvSpPr txBox="1"/>
          <p:nvPr/>
        </p:nvSpPr>
        <p:spPr>
          <a:xfrm>
            <a:off x="3048000" y="2124364"/>
            <a:ext cx="6105236" cy="2739211"/>
          </a:xfrm>
          <a:prstGeom prst="rect">
            <a:avLst/>
          </a:prstGeom>
          <a:noFill/>
        </p:spPr>
        <p:txBody>
          <a:bodyPr wrap="square">
            <a:spAutoFit/>
          </a:bodyPr>
          <a:lstStyle/>
          <a:p>
            <a:r>
              <a:rPr lang="en-US" sz="3200" dirty="0"/>
              <a:t>Quorum</a:t>
            </a:r>
          </a:p>
          <a:p>
            <a:pPr marL="914400" lvl="1" indent="-457200">
              <a:buFont typeface="Arial" panose="020B0604020202020204" pitchFamily="34" charset="0"/>
              <a:buChar char="•"/>
            </a:pPr>
            <a:r>
              <a:rPr lang="en-US" sz="2800" dirty="0"/>
              <a:t>Numbers established by individual Posts</a:t>
            </a:r>
          </a:p>
          <a:p>
            <a:pPr marL="914400" lvl="1" indent="-457200">
              <a:buFont typeface="Arial" panose="020B0604020202020204" pitchFamily="34" charset="0"/>
              <a:buChar char="•"/>
            </a:pPr>
            <a:r>
              <a:rPr lang="en-US" sz="2800" dirty="0"/>
              <a:t>Should be in By-laws</a:t>
            </a:r>
          </a:p>
          <a:p>
            <a:pPr marL="914400" lvl="1" indent="-457200">
              <a:buFont typeface="Arial" panose="020B0604020202020204" pitchFamily="34" charset="0"/>
              <a:buChar char="•"/>
            </a:pPr>
            <a:r>
              <a:rPr lang="en-US" sz="2800" dirty="0"/>
              <a:t>Voting members must be in good standing/dues paid to date.</a:t>
            </a:r>
          </a:p>
        </p:txBody>
      </p:sp>
    </p:spTree>
    <p:extLst>
      <p:ext uri="{BB962C8B-B14F-4D97-AF65-F5344CB8AC3E}">
        <p14:creationId xmlns:p14="http://schemas.microsoft.com/office/powerpoint/2010/main" val="33782405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77" name="Rectangle 1076">
            <a:extLst>
              <a:ext uri="{FF2B5EF4-FFF2-40B4-BE49-F238E27FC236}">
                <a16:creationId xmlns:a16="http://schemas.microsoft.com/office/drawing/2014/main" id="{129579E8-8FA2-4D2F-A8F9-7EF7C95943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79B3F85-4F1B-A627-5F7F-74FC0FA2BE73}"/>
              </a:ext>
            </a:extLst>
          </p:cNvPr>
          <p:cNvSpPr>
            <a:spLocks noGrp="1"/>
          </p:cNvSpPr>
          <p:nvPr>
            <p:ph type="ctrTitle"/>
          </p:nvPr>
        </p:nvSpPr>
        <p:spPr>
          <a:xfrm>
            <a:off x="1411170" y="2684477"/>
            <a:ext cx="10136422" cy="2808898"/>
          </a:xfrm>
          <a:ln w="28575">
            <a:solidFill>
              <a:srgbClr val="C00000"/>
            </a:solidFill>
          </a:ln>
        </p:spPr>
        <p:txBody>
          <a:bodyPr anchor="b">
            <a:normAutofit/>
          </a:bodyPr>
          <a:lstStyle/>
          <a:p>
            <a:r>
              <a:rPr lang="en-US" sz="8800" b="1" dirty="0"/>
              <a:t>Questions ??</a:t>
            </a:r>
            <a:br>
              <a:rPr lang="en-US" sz="7200" b="1" dirty="0"/>
            </a:br>
            <a:endParaRPr lang="en-US" sz="7200" b="1" dirty="0"/>
          </a:p>
        </p:txBody>
      </p:sp>
      <p:sp>
        <p:nvSpPr>
          <p:cNvPr id="3" name="Subtitle 2">
            <a:extLst>
              <a:ext uri="{FF2B5EF4-FFF2-40B4-BE49-F238E27FC236}">
                <a16:creationId xmlns:a16="http://schemas.microsoft.com/office/drawing/2014/main" id="{E6497BCC-C96D-AB45-CEC8-FB2C111F2814}"/>
              </a:ext>
            </a:extLst>
          </p:cNvPr>
          <p:cNvSpPr>
            <a:spLocks noGrp="1"/>
          </p:cNvSpPr>
          <p:nvPr>
            <p:ph type="subTitle" idx="1"/>
          </p:nvPr>
        </p:nvSpPr>
        <p:spPr>
          <a:xfrm>
            <a:off x="2364416" y="5804547"/>
            <a:ext cx="8045373" cy="742280"/>
          </a:xfrm>
          <a:ln w="28575">
            <a:solidFill>
              <a:schemeClr val="accent1">
                <a:lumMod val="50000"/>
              </a:schemeClr>
            </a:solidFill>
          </a:ln>
        </p:spPr>
        <p:txBody>
          <a:bodyPr anchor="ctr">
            <a:normAutofit/>
          </a:bodyPr>
          <a:lstStyle/>
          <a:p>
            <a:r>
              <a:rPr lang="en-US" sz="2000" dirty="0">
                <a:solidFill>
                  <a:schemeClr val="tx1">
                    <a:alpha val="60000"/>
                  </a:schemeClr>
                </a:solidFill>
              </a:rPr>
              <a:t>MidWinter 2026</a:t>
            </a:r>
          </a:p>
        </p:txBody>
      </p:sp>
      <p:grpSp>
        <p:nvGrpSpPr>
          <p:cNvPr id="1079" name="Group 1078">
            <a:extLst>
              <a:ext uri="{FF2B5EF4-FFF2-40B4-BE49-F238E27FC236}">
                <a16:creationId xmlns:a16="http://schemas.microsoft.com/office/drawing/2014/main" id="{3FEB7750-5E3F-43E4-B0BB-6614A165F8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080" name="Freeform 6">
              <a:extLst>
                <a:ext uri="{FF2B5EF4-FFF2-40B4-BE49-F238E27FC236}">
                  <a16:creationId xmlns:a16="http://schemas.microsoft.com/office/drawing/2014/main" id="{2C4BB42A-C350-43AC-AC2C-A62D52755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081" name="Freeform 6">
              <a:extLst>
                <a:ext uri="{FF2B5EF4-FFF2-40B4-BE49-F238E27FC236}">
                  <a16:creationId xmlns:a16="http://schemas.microsoft.com/office/drawing/2014/main" id="{9FD94A1A-9337-49FD-9F42-833C51F1E0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pic>
        <p:nvPicPr>
          <p:cNvPr id="1034" name="Picture 10" descr="Legion Brand">
            <a:extLst>
              <a:ext uri="{FF2B5EF4-FFF2-40B4-BE49-F238E27FC236}">
                <a16:creationId xmlns:a16="http://schemas.microsoft.com/office/drawing/2014/main" id="{45DA0A85-4ADE-03B4-B10B-058D6AC8972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622732" y="461020"/>
            <a:ext cx="5370317" cy="147683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Free Vector | United states background">
            <a:extLst>
              <a:ext uri="{FF2B5EF4-FFF2-40B4-BE49-F238E27FC236}">
                <a16:creationId xmlns:a16="http://schemas.microsoft.com/office/drawing/2014/main" id="{C7E43306-5F3A-6E55-5491-B1EA316EE72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40316" b="10655"/>
          <a:stretch/>
        </p:blipFill>
        <p:spPr bwMode="auto">
          <a:xfrm rot="5400000">
            <a:off x="-2799893" y="2789145"/>
            <a:ext cx="6858001" cy="127971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text, clipart&#10;&#10;Description automatically generated">
            <a:extLst>
              <a:ext uri="{FF2B5EF4-FFF2-40B4-BE49-F238E27FC236}">
                <a16:creationId xmlns:a16="http://schemas.microsoft.com/office/drawing/2014/main" id="{D8267FD3-6541-BB04-2055-3B5E770DF75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2453" y="5739923"/>
            <a:ext cx="1782211" cy="1000144"/>
          </a:xfrm>
          <a:prstGeom prst="rect">
            <a:avLst/>
          </a:prstGeom>
        </p:spPr>
      </p:pic>
    </p:spTree>
    <p:extLst>
      <p:ext uri="{BB962C8B-B14F-4D97-AF65-F5344CB8AC3E}">
        <p14:creationId xmlns:p14="http://schemas.microsoft.com/office/powerpoint/2010/main" val="1388174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xfrm>
            <a:off x="838200" y="378729"/>
            <a:ext cx="10515600" cy="1325563"/>
          </a:xfrm>
          <a:ln w="28575">
            <a:solidFill>
              <a:srgbClr val="C00000"/>
            </a:solidFill>
          </a:ln>
        </p:spPr>
        <p:txBody>
          <a:bodyPr>
            <a:normAutofit/>
          </a:bodyPr>
          <a:lstStyle/>
          <a:p>
            <a:pPr algn="ctr"/>
            <a:r>
              <a:rPr lang="en-US" sz="5400" b="1" dirty="0"/>
              <a:t>Who Runs the Post?</a:t>
            </a:r>
          </a:p>
        </p:txBody>
      </p:sp>
      <p:pic>
        <p:nvPicPr>
          <p:cNvPr id="6" name="Content Placeholder 5" descr="A picture containing text, clipart&#10;&#10;Description automatically generated">
            <a:extLst>
              <a:ext uri="{FF2B5EF4-FFF2-40B4-BE49-F238E27FC236}">
                <a16:creationId xmlns:a16="http://schemas.microsoft.com/office/drawing/2014/main" id="{B45E05E6-23B8-C1C7-47D7-88C783F9BDC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729894"/>
            <a:ext cx="1374641" cy="771423"/>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9122266" y="6010914"/>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875A49F-CBB7-DCCE-DCA4-5F1BCE8D328A}"/>
              </a:ext>
            </a:extLst>
          </p:cNvPr>
          <p:cNvSpPr txBox="1"/>
          <p:nvPr/>
        </p:nvSpPr>
        <p:spPr>
          <a:xfrm>
            <a:off x="1006764" y="1828800"/>
            <a:ext cx="10280072" cy="3539430"/>
          </a:xfrm>
          <a:prstGeom prst="rect">
            <a:avLst/>
          </a:prstGeom>
          <a:noFill/>
        </p:spPr>
        <p:txBody>
          <a:bodyPr wrap="square">
            <a:spAutoFit/>
          </a:bodyPr>
          <a:lstStyle/>
          <a:p>
            <a:r>
              <a:rPr lang="en-US" sz="3200" dirty="0"/>
              <a:t>The only way Post members can participate in running the Post is by participating in the Post Membership Meetings. That is the only way they can have a voice in what the post is doing and what programs the Post does. Meetings are the mechanism by which Post members can be informed and are able to participate in decision making. The Post Commander does not  run the Post, the members do.</a:t>
            </a:r>
          </a:p>
        </p:txBody>
      </p:sp>
    </p:spTree>
    <p:extLst>
      <p:ext uri="{BB962C8B-B14F-4D97-AF65-F5344CB8AC3E}">
        <p14:creationId xmlns:p14="http://schemas.microsoft.com/office/powerpoint/2010/main" val="1314389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Resources and Essential Tools</a:t>
            </a:r>
          </a:p>
        </p:txBody>
      </p:sp>
      <p:pic>
        <p:nvPicPr>
          <p:cNvPr id="6" name="Content Placeholder 5" descr="A picture containing text, clipart&#10;&#10;Description automatically generated">
            <a:extLst>
              <a:ext uri="{FF2B5EF4-FFF2-40B4-BE49-F238E27FC236}">
                <a16:creationId xmlns:a16="http://schemas.microsoft.com/office/drawing/2014/main" id="{B45E05E6-23B8-C1C7-47D7-88C783F9BDC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729894"/>
            <a:ext cx="1374641" cy="771423"/>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9122266" y="6010914"/>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57FD6A0D-AF15-DE61-ED57-2A16475C6824}"/>
              </a:ext>
            </a:extLst>
          </p:cNvPr>
          <p:cNvSpPr txBox="1"/>
          <p:nvPr/>
        </p:nvSpPr>
        <p:spPr>
          <a:xfrm>
            <a:off x="2484581" y="2081086"/>
            <a:ext cx="6530109" cy="3539430"/>
          </a:xfrm>
          <a:prstGeom prst="rect">
            <a:avLst/>
          </a:prstGeom>
          <a:noFill/>
        </p:spPr>
        <p:txBody>
          <a:bodyPr wrap="square">
            <a:spAutoFit/>
          </a:bodyPr>
          <a:lstStyle/>
          <a:p>
            <a:pPr marL="285750" indent="-285750">
              <a:buFont typeface="Arial" panose="020B0604020202020204" pitchFamily="34" charset="0"/>
              <a:buChar char="•"/>
            </a:pPr>
            <a:r>
              <a:rPr lang="en-US" sz="2800" b="1" dirty="0"/>
              <a:t>Officers Guide &amp; Manual of Ceremonies </a:t>
            </a:r>
          </a:p>
          <a:p>
            <a:pPr marL="285750" indent="-285750">
              <a:buFont typeface="Arial" panose="020B0604020202020204" pitchFamily="34" charset="0"/>
              <a:buChar char="•"/>
            </a:pPr>
            <a:r>
              <a:rPr lang="en-US" sz="2800" b="1" dirty="0"/>
              <a:t>District/County Commanders Guide</a:t>
            </a:r>
          </a:p>
          <a:p>
            <a:pPr marL="285750" indent="-285750">
              <a:buFont typeface="Arial" panose="020B0604020202020204" pitchFamily="34" charset="0"/>
              <a:buChar char="•"/>
            </a:pPr>
            <a:r>
              <a:rPr lang="en-US" sz="2800" b="1" dirty="0"/>
              <a:t>Constitution and Bylaws</a:t>
            </a:r>
          </a:p>
          <a:p>
            <a:pPr marL="285750" indent="-285750">
              <a:buFont typeface="Arial" panose="020B0604020202020204" pitchFamily="34" charset="0"/>
              <a:buChar char="•"/>
            </a:pPr>
            <a:r>
              <a:rPr lang="en-US" sz="2800" b="1" dirty="0"/>
              <a:t>Roberts Rules of Order </a:t>
            </a:r>
          </a:p>
          <a:p>
            <a:pPr marL="285750" indent="-285750">
              <a:buFont typeface="Arial" panose="020B0604020202020204" pitchFamily="34" charset="0"/>
              <a:buChar char="•"/>
            </a:pPr>
            <a:r>
              <a:rPr lang="en-US" sz="2800" b="1" dirty="0"/>
              <a:t>List of Officers and Committee Chairs</a:t>
            </a:r>
          </a:p>
          <a:p>
            <a:pPr marL="285750" indent="-285750">
              <a:buFont typeface="Arial" panose="020B0604020202020204" pitchFamily="34" charset="0"/>
              <a:buChar char="•"/>
            </a:pPr>
            <a:r>
              <a:rPr lang="en-US" sz="2800" b="1" dirty="0"/>
              <a:t>Minutes of Previous Meeting</a:t>
            </a:r>
          </a:p>
          <a:p>
            <a:pPr marL="285750" indent="-285750">
              <a:buFont typeface="Arial" panose="020B0604020202020204" pitchFamily="34" charset="0"/>
              <a:buChar char="•"/>
            </a:pPr>
            <a:r>
              <a:rPr lang="en-US" sz="2800" b="1" dirty="0"/>
              <a:t>Agenda</a:t>
            </a:r>
          </a:p>
          <a:p>
            <a:pPr marL="285750" indent="-285750">
              <a:buFont typeface="Arial" panose="020B0604020202020204" pitchFamily="34" charset="0"/>
              <a:buChar char="•"/>
            </a:pPr>
            <a:r>
              <a:rPr lang="en-US" sz="2800" b="1" dirty="0"/>
              <a:t>Script</a:t>
            </a:r>
          </a:p>
        </p:txBody>
      </p:sp>
    </p:spTree>
    <p:extLst>
      <p:ext uri="{BB962C8B-B14F-4D97-AF65-F5344CB8AC3E}">
        <p14:creationId xmlns:p14="http://schemas.microsoft.com/office/powerpoint/2010/main" val="4090601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Preparing for a Meeting</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33D34AD-AFFE-697B-340B-C19EE1CF0D13}"/>
              </a:ext>
            </a:extLst>
          </p:cNvPr>
          <p:cNvSpPr txBox="1"/>
          <p:nvPr/>
        </p:nvSpPr>
        <p:spPr>
          <a:xfrm>
            <a:off x="3048000" y="2318327"/>
            <a:ext cx="6040582" cy="2308324"/>
          </a:xfrm>
          <a:prstGeom prst="rect">
            <a:avLst/>
          </a:prstGeom>
          <a:noFill/>
        </p:spPr>
        <p:txBody>
          <a:bodyPr wrap="square">
            <a:spAutoFit/>
          </a:bodyPr>
          <a:lstStyle/>
          <a:p>
            <a:pPr marL="285750" indent="-285750">
              <a:buFont typeface="Arial" panose="020B0604020202020204" pitchFamily="34" charset="0"/>
              <a:buChar char="•"/>
            </a:pPr>
            <a:r>
              <a:rPr lang="en-US" sz="3600" dirty="0"/>
              <a:t>Gather Agenda Items</a:t>
            </a:r>
          </a:p>
          <a:p>
            <a:pPr marL="285750" indent="-285750">
              <a:buFont typeface="Arial" panose="020B0604020202020204" pitchFamily="34" charset="0"/>
              <a:buChar char="•"/>
            </a:pPr>
            <a:r>
              <a:rPr lang="en-US" sz="3600" dirty="0"/>
              <a:t>Publish Agenda</a:t>
            </a:r>
          </a:p>
          <a:p>
            <a:pPr marL="285750" indent="-285750">
              <a:buFont typeface="Arial" panose="020B0604020202020204" pitchFamily="34" charset="0"/>
              <a:buChar char="•"/>
            </a:pPr>
            <a:r>
              <a:rPr lang="en-US" sz="3600" dirty="0"/>
              <a:t>Send out Reminder</a:t>
            </a:r>
          </a:p>
          <a:p>
            <a:pPr marL="285750" indent="-285750">
              <a:buFont typeface="Arial" panose="020B0604020202020204" pitchFamily="34" charset="0"/>
              <a:buChar char="•"/>
            </a:pPr>
            <a:r>
              <a:rPr lang="en-US" sz="3600" dirty="0"/>
              <a:t>Set Up the Space</a:t>
            </a:r>
          </a:p>
        </p:txBody>
      </p:sp>
    </p:spTree>
    <p:extLst>
      <p:ext uri="{BB962C8B-B14F-4D97-AF65-F5344CB8AC3E}">
        <p14:creationId xmlns:p14="http://schemas.microsoft.com/office/powerpoint/2010/main" val="4176078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Set Up Meeting Room</a:t>
            </a:r>
          </a:p>
        </p:txBody>
      </p:sp>
      <p:pic>
        <p:nvPicPr>
          <p:cNvPr id="6" name="Content Placeholder 5" descr="A picture containing text, clipart&#10;&#10;Description automatically generated">
            <a:extLst>
              <a:ext uri="{FF2B5EF4-FFF2-40B4-BE49-F238E27FC236}">
                <a16:creationId xmlns:a16="http://schemas.microsoft.com/office/drawing/2014/main" id="{702BF3BA-3EAD-82A9-A466-608C184E6EB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624634"/>
            <a:ext cx="1547166" cy="868241"/>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896355" y="5734165"/>
            <a:ext cx="2360644" cy="64917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57C72CE-E493-AE67-81A7-2FBFEEC90CE0}"/>
              </a:ext>
            </a:extLst>
          </p:cNvPr>
          <p:cNvPicPr>
            <a:picLocks noChangeAspect="1"/>
          </p:cNvPicPr>
          <p:nvPr/>
        </p:nvPicPr>
        <p:blipFill>
          <a:blip r:embed="rId5"/>
          <a:stretch>
            <a:fillRect/>
          </a:stretch>
        </p:blipFill>
        <p:spPr>
          <a:xfrm>
            <a:off x="3129406" y="1768139"/>
            <a:ext cx="5466869" cy="4505662"/>
          </a:xfrm>
          <a:prstGeom prst="rect">
            <a:avLst/>
          </a:prstGeom>
        </p:spPr>
      </p:pic>
    </p:spTree>
    <p:extLst>
      <p:ext uri="{BB962C8B-B14F-4D97-AF65-F5344CB8AC3E}">
        <p14:creationId xmlns:p14="http://schemas.microsoft.com/office/powerpoint/2010/main" val="97176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25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Parliamentary Procedures</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E6A4C2C-469E-8489-E2DE-26DA14911E2A}"/>
              </a:ext>
            </a:extLst>
          </p:cNvPr>
          <p:cNvSpPr txBox="1"/>
          <p:nvPr/>
        </p:nvSpPr>
        <p:spPr>
          <a:xfrm>
            <a:off x="2604655" y="1930400"/>
            <a:ext cx="6908799" cy="3539430"/>
          </a:xfrm>
          <a:prstGeom prst="rect">
            <a:avLst/>
          </a:prstGeom>
          <a:noFill/>
        </p:spPr>
        <p:txBody>
          <a:bodyPr wrap="square">
            <a:spAutoFit/>
          </a:bodyPr>
          <a:lstStyle/>
          <a:p>
            <a:pPr marL="457200" indent="-457200">
              <a:buFont typeface="Arial" panose="020B0604020202020204" pitchFamily="34" charset="0"/>
              <a:buChar char="•"/>
            </a:pPr>
            <a:r>
              <a:rPr lang="en-US" sz="3200" dirty="0"/>
              <a:t>Keep an orderly process</a:t>
            </a:r>
          </a:p>
          <a:p>
            <a:pPr marL="457200" indent="-457200">
              <a:buFont typeface="Arial" panose="020B0604020202020204" pitchFamily="34" charset="0"/>
              <a:buChar char="•"/>
            </a:pPr>
            <a:r>
              <a:rPr lang="en-US" sz="3200" dirty="0"/>
              <a:t>Expedite business</a:t>
            </a:r>
          </a:p>
          <a:p>
            <a:pPr marL="457200" indent="-457200">
              <a:buFont typeface="Arial" panose="020B0604020202020204" pitchFamily="34" charset="0"/>
              <a:buChar char="•"/>
            </a:pPr>
            <a:r>
              <a:rPr lang="en-US" sz="3200" dirty="0"/>
              <a:t>Keep the organization focused on its goals and principles</a:t>
            </a:r>
          </a:p>
          <a:p>
            <a:pPr marL="457200" indent="-457200">
              <a:buFont typeface="Arial" panose="020B0604020202020204" pitchFamily="34" charset="0"/>
              <a:buChar char="•"/>
            </a:pPr>
            <a:r>
              <a:rPr lang="en-US" sz="3200" dirty="0"/>
              <a:t>Understand the basics 	</a:t>
            </a:r>
          </a:p>
          <a:p>
            <a:pPr marL="457200" indent="-457200">
              <a:buFont typeface="Arial" panose="020B0604020202020204" pitchFamily="34" charset="0"/>
              <a:buChar char="•"/>
            </a:pPr>
            <a:r>
              <a:rPr lang="en-US" sz="3200" dirty="0"/>
              <a:t>Get Robert’s Rules of Order Book or Pamphlet</a:t>
            </a:r>
          </a:p>
        </p:txBody>
      </p:sp>
    </p:spTree>
    <p:extLst>
      <p:ext uri="{BB962C8B-B14F-4D97-AF65-F5344CB8AC3E}">
        <p14:creationId xmlns:p14="http://schemas.microsoft.com/office/powerpoint/2010/main" val="885351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Robert’s Rules of Order</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C0323AF-A7ED-E6B5-528B-A7BD6EA023F8}"/>
              </a:ext>
            </a:extLst>
          </p:cNvPr>
          <p:cNvSpPr txBox="1"/>
          <p:nvPr/>
        </p:nvSpPr>
        <p:spPr>
          <a:xfrm>
            <a:off x="2890983" y="1985819"/>
            <a:ext cx="6483926" cy="4031873"/>
          </a:xfrm>
          <a:prstGeom prst="rect">
            <a:avLst/>
          </a:prstGeom>
          <a:noFill/>
        </p:spPr>
        <p:txBody>
          <a:bodyPr wrap="square">
            <a:spAutoFit/>
          </a:bodyPr>
          <a:lstStyle/>
          <a:p>
            <a:pPr marL="285750" indent="-285750">
              <a:buFont typeface="Arial" panose="020B0604020202020204" pitchFamily="34" charset="0"/>
              <a:buChar char="•"/>
            </a:pPr>
            <a:r>
              <a:rPr lang="en-US" sz="3200" dirty="0"/>
              <a:t>1</a:t>
            </a:r>
            <a:r>
              <a:rPr lang="en-US" sz="3200" baseline="30000" dirty="0"/>
              <a:t>st</a:t>
            </a:r>
            <a:r>
              <a:rPr lang="en-US" sz="3200" dirty="0"/>
              <a:t> Edition written in 1876 by General Henry M. Robert for English Parliament (AKA Parliamentary Procedures)</a:t>
            </a:r>
          </a:p>
          <a:p>
            <a:pPr marL="285750" indent="-285750">
              <a:buFont typeface="Arial" panose="020B0604020202020204" pitchFamily="34" charset="0"/>
              <a:buChar char="•"/>
            </a:pPr>
            <a:r>
              <a:rPr lang="en-US" sz="3200" dirty="0"/>
              <a:t>Latest is 12</a:t>
            </a:r>
            <a:r>
              <a:rPr lang="en-US" sz="3200" baseline="30000" dirty="0"/>
              <a:t>th</a:t>
            </a:r>
            <a:r>
              <a:rPr lang="en-US" sz="3200" dirty="0"/>
              <a:t> Ed.</a:t>
            </a:r>
          </a:p>
          <a:p>
            <a:pPr marL="285750" indent="-285750">
              <a:buFont typeface="Arial" panose="020B0604020202020204" pitchFamily="34" charset="0"/>
              <a:buChar char="•"/>
            </a:pPr>
            <a:r>
              <a:rPr lang="en-US" sz="3200" dirty="0"/>
              <a:t>Robert’s Rules of Order Newly Revised “In Brief” is a very handy guide for use.</a:t>
            </a:r>
          </a:p>
        </p:txBody>
      </p:sp>
    </p:spTree>
    <p:extLst>
      <p:ext uri="{BB962C8B-B14F-4D97-AF65-F5344CB8AC3E}">
        <p14:creationId xmlns:p14="http://schemas.microsoft.com/office/powerpoint/2010/main" val="2888316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pPr algn="ctr"/>
            <a:r>
              <a:rPr lang="en-US" sz="5400" b="1" dirty="0"/>
              <a:t>Why Use Robert’s Rules?</a:t>
            </a:r>
            <a:endParaRPr lang="en-US" sz="5400" dirty="0"/>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6701FF9-782D-9ED9-BDB4-846878BBDAAF}"/>
              </a:ext>
            </a:extLst>
          </p:cNvPr>
          <p:cNvSpPr txBox="1"/>
          <p:nvPr/>
        </p:nvSpPr>
        <p:spPr>
          <a:xfrm>
            <a:off x="2459166" y="2262909"/>
            <a:ext cx="7137416" cy="3539430"/>
          </a:xfrm>
          <a:prstGeom prst="rect">
            <a:avLst/>
          </a:prstGeom>
          <a:noFill/>
        </p:spPr>
        <p:txBody>
          <a:bodyPr wrap="square">
            <a:spAutoFit/>
          </a:bodyPr>
          <a:lstStyle/>
          <a:p>
            <a:pPr marL="285750" indent="-285750">
              <a:buFont typeface="Arial" panose="020B0604020202020204" pitchFamily="34" charset="0"/>
              <a:buChar char="•"/>
            </a:pPr>
            <a:r>
              <a:rPr lang="en-US" sz="3200" dirty="0"/>
              <a:t>Provides a standard order of business for large meetings to operate and function.</a:t>
            </a:r>
          </a:p>
          <a:p>
            <a:pPr marL="285750" indent="-285750">
              <a:buFont typeface="Arial" panose="020B0604020202020204" pitchFamily="34" charset="0"/>
              <a:buChar char="•"/>
            </a:pPr>
            <a:r>
              <a:rPr lang="en-US" sz="3200" dirty="0"/>
              <a:t>Allows majority to decide and minority to be heard.</a:t>
            </a:r>
          </a:p>
          <a:p>
            <a:pPr marL="285750" indent="-285750">
              <a:buFont typeface="Arial" panose="020B0604020202020204" pitchFamily="34" charset="0"/>
              <a:buChar char="•"/>
            </a:pPr>
            <a:r>
              <a:rPr lang="en-US" sz="3200" dirty="0"/>
              <a:t>More on Robert’s Rules will be discussed at end of this presentation.</a:t>
            </a:r>
          </a:p>
        </p:txBody>
      </p:sp>
    </p:spTree>
    <p:extLst>
      <p:ext uri="{BB962C8B-B14F-4D97-AF65-F5344CB8AC3E}">
        <p14:creationId xmlns:p14="http://schemas.microsoft.com/office/powerpoint/2010/main" val="8527288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8E01CAD9A6614194EB703EA7FF0701" ma:contentTypeVersion="12" ma:contentTypeDescription="Create a new document." ma:contentTypeScope="" ma:versionID="3e7c94e3bf1eb5d08d5a1608fa2b698c">
  <xsd:schema xmlns:xsd="http://www.w3.org/2001/XMLSchema" xmlns:xs="http://www.w3.org/2001/XMLSchema" xmlns:p="http://schemas.microsoft.com/office/2006/metadata/properties" xmlns:ns2="46315a45-e4ee-4d54-821f-26809cd518e4" xmlns:ns3="19edcad4-cbab-493b-892e-83ac41ea64db" targetNamespace="http://schemas.microsoft.com/office/2006/metadata/properties" ma:root="true" ma:fieldsID="5f82d57b8e2ffaa0787501af6143c7ea" ns2:_="" ns3:_="">
    <xsd:import namespace="46315a45-e4ee-4d54-821f-26809cd518e4"/>
    <xsd:import namespace="19edcad4-cbab-493b-892e-83ac41ea64d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315a45-e4ee-4d54-821f-26809cd518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3518e463-6a21-41cc-9f61-27e62086256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edcad4-cbab-493b-892e-83ac41ea64db"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62453c03-fb5f-4f23-aab5-517b47f11152}" ma:internalName="TaxCatchAll" ma:showField="CatchAllData" ma:web="19edcad4-cbab-493b-892e-83ac41ea64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9edcad4-cbab-493b-892e-83ac41ea64db" xsi:nil="true"/>
    <lcf76f155ced4ddcb4097134ff3c332f xmlns="46315a45-e4ee-4d54-821f-26809cd518e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7DA6E69-2785-409C-8CA7-3EA19B65ADAB}"/>
</file>

<file path=customXml/itemProps2.xml><?xml version="1.0" encoding="utf-8"?>
<ds:datastoreItem xmlns:ds="http://schemas.openxmlformats.org/officeDocument/2006/customXml" ds:itemID="{481BA152-D162-40A2-B93B-70237D8D43A3}"/>
</file>

<file path=customXml/itemProps3.xml><?xml version="1.0" encoding="utf-8"?>
<ds:datastoreItem xmlns:ds="http://schemas.openxmlformats.org/officeDocument/2006/customXml" ds:itemID="{9AB0F67F-6DF3-4045-9789-5D078A8FB388}"/>
</file>

<file path=docProps/app.xml><?xml version="1.0" encoding="utf-8"?>
<Properties xmlns="http://schemas.openxmlformats.org/officeDocument/2006/extended-properties" xmlns:vt="http://schemas.openxmlformats.org/officeDocument/2006/docPropsVTypes">
  <TotalTime>322</TotalTime>
  <Words>2253</Words>
  <Application>Microsoft Office PowerPoint</Application>
  <PresentationFormat>Widescreen</PresentationFormat>
  <Paragraphs>236</Paragraphs>
  <Slides>28</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How to Run an Effective Meeting</vt:lpstr>
      <vt:lpstr>Overview</vt:lpstr>
      <vt:lpstr>Who Runs the Post?</vt:lpstr>
      <vt:lpstr>Resources and Essential Tools</vt:lpstr>
      <vt:lpstr>Preparing for a Meeting</vt:lpstr>
      <vt:lpstr>Set Up Meeting Room</vt:lpstr>
      <vt:lpstr>Parliamentary Procedures</vt:lpstr>
      <vt:lpstr>Robert’s Rules of Order</vt:lpstr>
      <vt:lpstr>Why Use Robert’s Rules?</vt:lpstr>
      <vt:lpstr>Conduct of Members During the Meeting</vt:lpstr>
      <vt:lpstr>The Commander’s Role</vt:lpstr>
      <vt:lpstr>Opening Ceremonies</vt:lpstr>
      <vt:lpstr>Order of Business</vt:lpstr>
      <vt:lpstr>Order of Business (cont.)</vt:lpstr>
      <vt:lpstr>Closing the Meeting</vt:lpstr>
      <vt:lpstr>More on Robert’s Rules</vt:lpstr>
      <vt:lpstr>Motions</vt:lpstr>
      <vt:lpstr>Types of Motions</vt:lpstr>
      <vt:lpstr> How to Present Motions</vt:lpstr>
      <vt:lpstr>General Rules of Debate and Voting</vt:lpstr>
      <vt:lpstr>General Rules of Debate and Voting (cont.)</vt:lpstr>
      <vt:lpstr>Methods of Voting</vt:lpstr>
      <vt:lpstr>Tabling a Motion</vt:lpstr>
      <vt:lpstr>Postponing a Motion</vt:lpstr>
      <vt:lpstr>Points</vt:lpstr>
      <vt:lpstr>Other Meeting Guidelines/Considerations</vt:lpstr>
      <vt:lpstr>Quorum</vt:lpstr>
      <vt:lpstr>Questions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fred.nelson@live.com</dc:creator>
  <cp:lastModifiedBy>Krisma DeWitt</cp:lastModifiedBy>
  <cp:revision>17</cp:revision>
  <cp:lastPrinted>2024-03-27T17:42:13Z</cp:lastPrinted>
  <dcterms:created xsi:type="dcterms:W3CDTF">2023-01-20T15:26:34Z</dcterms:created>
  <dcterms:modified xsi:type="dcterms:W3CDTF">2026-02-02T20:07:20Z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0x010100518E01CAD9A6614194EB703EA7FF0701</vt:lpwstr>
  </property>
</Properties>
</file>