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layout3.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sldIdLst>
    <p:sldId id="257" r:id="rId3"/>
    <p:sldId id="322" r:id="rId4"/>
    <p:sldId id="258" r:id="rId5"/>
    <p:sldId id="259" r:id="rId6"/>
    <p:sldId id="320" r:id="rId7"/>
    <p:sldId id="315" r:id="rId8"/>
    <p:sldId id="321" r:id="rId9"/>
    <p:sldId id="260" r:id="rId10"/>
    <p:sldId id="261" r:id="rId11"/>
    <p:sldId id="262" r:id="rId12"/>
    <p:sldId id="263" r:id="rId13"/>
    <p:sldId id="264" r:id="rId14"/>
    <p:sldId id="265" r:id="rId15"/>
    <p:sldId id="313" r:id="rId16"/>
    <p:sldId id="319" r:id="rId17"/>
    <p:sldId id="269"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23" r:id="rId48"/>
    <p:sldId id="26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B77733-7373-414F-B2F4-5DB60D02D801}">
          <p14:sldIdLst>
            <p14:sldId id="257"/>
            <p14:sldId id="322"/>
            <p14:sldId id="258"/>
            <p14:sldId id="259"/>
            <p14:sldId id="320"/>
            <p14:sldId id="315"/>
            <p14:sldId id="321"/>
            <p14:sldId id="260"/>
            <p14:sldId id="261"/>
            <p14:sldId id="262"/>
            <p14:sldId id="263"/>
            <p14:sldId id="264"/>
            <p14:sldId id="265"/>
            <p14:sldId id="313"/>
            <p14:sldId id="319"/>
          </p14:sldIdLst>
        </p14:section>
        <p14:section name="LOE 1" id="{B1B39D30-6A5D-3D4F-A905-ACCE38106D52}">
          <p14:sldIdLst>
            <p14:sldId id="269"/>
            <p14:sldId id="283"/>
            <p14:sldId id="284"/>
            <p14:sldId id="285"/>
          </p14:sldIdLst>
        </p14:section>
        <p14:section name="LOE 2" id="{9AEF8627-A03C-574C-9B19-51C020D8F021}">
          <p14:sldIdLst>
            <p14:sldId id="286"/>
            <p14:sldId id="287"/>
            <p14:sldId id="288"/>
            <p14:sldId id="289"/>
            <p14:sldId id="290"/>
            <p14:sldId id="291"/>
            <p14:sldId id="292"/>
            <p14:sldId id="293"/>
          </p14:sldIdLst>
        </p14:section>
        <p14:section name="LOE 3" id="{DF71F8B9-F9E0-4D61-9CCF-AD0980E13CE4}">
          <p14:sldIdLst>
            <p14:sldId id="294"/>
            <p14:sldId id="295"/>
            <p14:sldId id="296"/>
            <p14:sldId id="297"/>
            <p14:sldId id="298"/>
          </p14:sldIdLst>
        </p14:section>
        <p14:section name="LOE 4" id="{BF07C9A0-A1F5-4646-A7F3-73164A868B33}">
          <p14:sldIdLst>
            <p14:sldId id="299"/>
            <p14:sldId id="300"/>
            <p14:sldId id="301"/>
            <p14:sldId id="302"/>
            <p14:sldId id="303"/>
            <p14:sldId id="304"/>
            <p14:sldId id="305"/>
          </p14:sldIdLst>
        </p14:section>
        <p14:section name="LOE 5" id="{6BB400E3-B7B2-EA41-9090-B4E162870302}">
          <p14:sldIdLst>
            <p14:sldId id="306"/>
            <p14:sldId id="307"/>
            <p14:sldId id="308"/>
            <p14:sldId id="309"/>
            <p14:sldId id="310"/>
            <p14:sldId id="311"/>
            <p14:sldId id="323"/>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7"/>
    <p:restoredTop sz="86865"/>
  </p:normalViewPr>
  <p:slideViewPr>
    <p:cSldViewPr snapToGrid="0">
      <p:cViewPr varScale="1">
        <p:scale>
          <a:sx n="83" d="100"/>
          <a:sy n="83"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2CF7C-C95C-473A-B956-0B76710F57B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F361BE-CADA-456B-89CB-F99BFFCA602D}">
      <dgm:prSet/>
      <dgm:spPr/>
      <dgm:t>
        <a:bodyPr/>
        <a:lstStyle/>
        <a:p>
          <a:r>
            <a:rPr lang="en-US"/>
            <a:t>Every District Leader: Be the example</a:t>
          </a:r>
        </a:p>
      </dgm:t>
    </dgm:pt>
    <dgm:pt modelId="{EC609960-A9E7-41E0-8406-354E8FC81E92}" type="parTrans" cxnId="{9B7BADAF-CDEA-4E5B-B468-9A9E419B3DD1}">
      <dgm:prSet/>
      <dgm:spPr/>
      <dgm:t>
        <a:bodyPr/>
        <a:lstStyle/>
        <a:p>
          <a:endParaRPr lang="en-US"/>
        </a:p>
      </dgm:t>
    </dgm:pt>
    <dgm:pt modelId="{0F5FA5F8-EE2B-4305-B555-B12F908957DC}" type="sibTrans" cxnId="{9B7BADAF-CDEA-4E5B-B468-9A9E419B3DD1}">
      <dgm:prSet/>
      <dgm:spPr/>
      <dgm:t>
        <a:bodyPr/>
        <a:lstStyle/>
        <a:p>
          <a:endParaRPr lang="en-US"/>
        </a:p>
      </dgm:t>
    </dgm:pt>
    <dgm:pt modelId="{46131EC8-CA8C-4B18-8790-7BE9D3FC3BB4}">
      <dgm:prSet/>
      <dgm:spPr/>
      <dgm:t>
        <a:bodyPr/>
        <a:lstStyle/>
        <a:p>
          <a:r>
            <a:rPr lang="en-US"/>
            <a:t>Encourage Posts to adopt the plan</a:t>
          </a:r>
        </a:p>
      </dgm:t>
    </dgm:pt>
    <dgm:pt modelId="{F098E315-BD65-4231-AE31-750C0C5B9A03}" type="parTrans" cxnId="{7375CB13-29A8-4A1A-91D3-F2445C9FA009}">
      <dgm:prSet/>
      <dgm:spPr/>
      <dgm:t>
        <a:bodyPr/>
        <a:lstStyle/>
        <a:p>
          <a:endParaRPr lang="en-US"/>
        </a:p>
      </dgm:t>
    </dgm:pt>
    <dgm:pt modelId="{ED1BA62E-549A-4F8A-8ED0-655396AA18CD}" type="sibTrans" cxnId="{7375CB13-29A8-4A1A-91D3-F2445C9FA009}">
      <dgm:prSet/>
      <dgm:spPr/>
      <dgm:t>
        <a:bodyPr/>
        <a:lstStyle/>
        <a:p>
          <a:endParaRPr lang="en-US"/>
        </a:p>
      </dgm:t>
    </dgm:pt>
    <dgm:pt modelId="{48119B25-BDA0-4F40-8770-2AE1FF088F3D}">
      <dgm:prSet/>
      <dgm:spPr/>
      <dgm:t>
        <a:bodyPr/>
        <a:lstStyle/>
        <a:p>
          <a:r>
            <a:rPr lang="en-US"/>
            <a:t>Focus on retention first, growth second</a:t>
          </a:r>
        </a:p>
      </dgm:t>
    </dgm:pt>
    <dgm:pt modelId="{1B4A6AA5-B2F8-4B0E-9AB6-002C5849FE32}" type="parTrans" cxnId="{F0C9411A-489D-4D73-A69A-207ABD1F1534}">
      <dgm:prSet/>
      <dgm:spPr/>
      <dgm:t>
        <a:bodyPr/>
        <a:lstStyle/>
        <a:p>
          <a:endParaRPr lang="en-US"/>
        </a:p>
      </dgm:t>
    </dgm:pt>
    <dgm:pt modelId="{1A64FEF9-BC0C-42DB-A27A-A381F4A9C7B7}" type="sibTrans" cxnId="{F0C9411A-489D-4D73-A69A-207ABD1F1534}">
      <dgm:prSet/>
      <dgm:spPr/>
      <dgm:t>
        <a:bodyPr/>
        <a:lstStyle/>
        <a:p>
          <a:endParaRPr lang="en-US"/>
        </a:p>
      </dgm:t>
    </dgm:pt>
    <dgm:pt modelId="{4B9A83E2-2F60-455F-9093-FCA83E06C084}">
      <dgm:prSet/>
      <dgm:spPr/>
      <dgm:t>
        <a:bodyPr/>
        <a:lstStyle/>
        <a:p>
          <a:r>
            <a:rPr lang="en-US"/>
            <a:t>Make Posts centers of community engagement</a:t>
          </a:r>
        </a:p>
      </dgm:t>
    </dgm:pt>
    <dgm:pt modelId="{66916BBA-B028-43CB-93D0-D12ED3B63A10}" type="parTrans" cxnId="{7304E1DC-8DF5-4D0F-9A21-4826C8B3FB98}">
      <dgm:prSet/>
      <dgm:spPr/>
      <dgm:t>
        <a:bodyPr/>
        <a:lstStyle/>
        <a:p>
          <a:endParaRPr lang="en-US"/>
        </a:p>
      </dgm:t>
    </dgm:pt>
    <dgm:pt modelId="{D6E358AF-1718-4B37-AB0E-90532745E263}" type="sibTrans" cxnId="{7304E1DC-8DF5-4D0F-9A21-4826C8B3FB98}">
      <dgm:prSet/>
      <dgm:spPr/>
      <dgm:t>
        <a:bodyPr/>
        <a:lstStyle/>
        <a:p>
          <a:endParaRPr lang="en-US"/>
        </a:p>
      </dgm:t>
    </dgm:pt>
    <dgm:pt modelId="{21599EEA-BF24-447B-A359-624B978A1EB2}">
      <dgm:prSet/>
      <dgm:spPr/>
      <dgm:t>
        <a:bodyPr/>
        <a:lstStyle/>
        <a:p>
          <a:r>
            <a:rPr lang="en-US"/>
            <a:t>Together: We Grow, We Serve, We Lead</a:t>
          </a:r>
        </a:p>
      </dgm:t>
    </dgm:pt>
    <dgm:pt modelId="{56814C46-E257-45AB-9703-E5803878283F}" type="parTrans" cxnId="{7EE92145-ABD8-4E66-9C8C-E6D11366330F}">
      <dgm:prSet/>
      <dgm:spPr/>
      <dgm:t>
        <a:bodyPr/>
        <a:lstStyle/>
        <a:p>
          <a:endParaRPr lang="en-US"/>
        </a:p>
      </dgm:t>
    </dgm:pt>
    <dgm:pt modelId="{4A0D737C-22BB-4C04-A1FD-E25CBFEE46BB}" type="sibTrans" cxnId="{7EE92145-ABD8-4E66-9C8C-E6D11366330F}">
      <dgm:prSet/>
      <dgm:spPr/>
      <dgm:t>
        <a:bodyPr/>
        <a:lstStyle/>
        <a:p>
          <a:endParaRPr lang="en-US"/>
        </a:p>
      </dgm:t>
    </dgm:pt>
    <dgm:pt modelId="{2AC185F7-1906-4B4A-B86C-BF4C6152E973}" type="pres">
      <dgm:prSet presAssocID="{9182CF7C-C95C-473A-B956-0B76710F57BC}" presName="root" presStyleCnt="0">
        <dgm:presLayoutVars>
          <dgm:dir/>
          <dgm:resizeHandles val="exact"/>
        </dgm:presLayoutVars>
      </dgm:prSet>
      <dgm:spPr/>
    </dgm:pt>
    <dgm:pt modelId="{92C8A8B0-80DB-4315-B0F3-10A968C46ADC}" type="pres">
      <dgm:prSet presAssocID="{EBF361BE-CADA-456B-89CB-F99BFFCA602D}" presName="compNode" presStyleCnt="0"/>
      <dgm:spPr/>
    </dgm:pt>
    <dgm:pt modelId="{8B8E7327-C76B-4FC6-AEC4-7DB96433C93B}" type="pres">
      <dgm:prSet presAssocID="{EBF361BE-CADA-456B-89CB-F99BFFCA602D}" presName="bgRect" presStyleLbl="bgShp" presStyleIdx="0" presStyleCnt="5"/>
      <dgm:spPr/>
    </dgm:pt>
    <dgm:pt modelId="{D00263A9-5785-4A76-B85E-99EF556F4216}" type="pres">
      <dgm:prSet presAssocID="{EBF361BE-CADA-456B-89CB-F99BFFCA60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5796F692-EF76-4CD7-BEED-F6016D48AB9D}" type="pres">
      <dgm:prSet presAssocID="{EBF361BE-CADA-456B-89CB-F99BFFCA602D}" presName="spaceRect" presStyleCnt="0"/>
      <dgm:spPr/>
    </dgm:pt>
    <dgm:pt modelId="{B0D47BD5-ECDC-4DE7-9CF8-D44BB5E0A423}" type="pres">
      <dgm:prSet presAssocID="{EBF361BE-CADA-456B-89CB-F99BFFCA602D}" presName="parTx" presStyleLbl="revTx" presStyleIdx="0" presStyleCnt="5">
        <dgm:presLayoutVars>
          <dgm:chMax val="0"/>
          <dgm:chPref val="0"/>
        </dgm:presLayoutVars>
      </dgm:prSet>
      <dgm:spPr/>
    </dgm:pt>
    <dgm:pt modelId="{927C74D2-08E5-4FF7-8F7F-8AFF5504D089}" type="pres">
      <dgm:prSet presAssocID="{0F5FA5F8-EE2B-4305-B555-B12F908957DC}" presName="sibTrans" presStyleCnt="0"/>
      <dgm:spPr/>
    </dgm:pt>
    <dgm:pt modelId="{3ACD7C11-154E-48D0-9614-494B1C56F451}" type="pres">
      <dgm:prSet presAssocID="{46131EC8-CA8C-4B18-8790-7BE9D3FC3BB4}" presName="compNode" presStyleCnt="0"/>
      <dgm:spPr/>
    </dgm:pt>
    <dgm:pt modelId="{A780BE1B-3898-46D9-8276-A8A173C735E0}" type="pres">
      <dgm:prSet presAssocID="{46131EC8-CA8C-4B18-8790-7BE9D3FC3BB4}" presName="bgRect" presStyleLbl="bgShp" presStyleIdx="1" presStyleCnt="5"/>
      <dgm:spPr/>
    </dgm:pt>
    <dgm:pt modelId="{BF1997DE-7D22-4C9C-BCF8-1E686F7E890A}" type="pres">
      <dgm:prSet presAssocID="{46131EC8-CA8C-4B18-8790-7BE9D3FC3B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DD010F3-E3B9-4D4C-AAAF-1D9ED7548D47}" type="pres">
      <dgm:prSet presAssocID="{46131EC8-CA8C-4B18-8790-7BE9D3FC3BB4}" presName="spaceRect" presStyleCnt="0"/>
      <dgm:spPr/>
    </dgm:pt>
    <dgm:pt modelId="{A3492479-5AB6-40FA-93BC-469D2F5960F8}" type="pres">
      <dgm:prSet presAssocID="{46131EC8-CA8C-4B18-8790-7BE9D3FC3BB4}" presName="parTx" presStyleLbl="revTx" presStyleIdx="1" presStyleCnt="5">
        <dgm:presLayoutVars>
          <dgm:chMax val="0"/>
          <dgm:chPref val="0"/>
        </dgm:presLayoutVars>
      </dgm:prSet>
      <dgm:spPr/>
    </dgm:pt>
    <dgm:pt modelId="{0FAC5CF1-1ED5-4D8D-8CC6-DD43461C0668}" type="pres">
      <dgm:prSet presAssocID="{ED1BA62E-549A-4F8A-8ED0-655396AA18CD}" presName="sibTrans" presStyleCnt="0"/>
      <dgm:spPr/>
    </dgm:pt>
    <dgm:pt modelId="{90FFE174-98AB-48D3-95E1-2CAD5F82852F}" type="pres">
      <dgm:prSet presAssocID="{48119B25-BDA0-4F40-8770-2AE1FF088F3D}" presName="compNode" presStyleCnt="0"/>
      <dgm:spPr/>
    </dgm:pt>
    <dgm:pt modelId="{612C938C-4635-4B78-9AAF-79A1A9DDC9BC}" type="pres">
      <dgm:prSet presAssocID="{48119B25-BDA0-4F40-8770-2AE1FF088F3D}" presName="bgRect" presStyleLbl="bgShp" presStyleIdx="2" presStyleCnt="5"/>
      <dgm:spPr/>
    </dgm:pt>
    <dgm:pt modelId="{05749123-6147-45C9-9534-8561493BDC35}" type="pres">
      <dgm:prSet presAssocID="{48119B25-BDA0-4F40-8770-2AE1FF088F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7F68473E-0DAB-4BF5-959A-B251B84A5304}" type="pres">
      <dgm:prSet presAssocID="{48119B25-BDA0-4F40-8770-2AE1FF088F3D}" presName="spaceRect" presStyleCnt="0"/>
      <dgm:spPr/>
    </dgm:pt>
    <dgm:pt modelId="{DAB3218D-D70C-4EF0-A295-C49EB079FFBC}" type="pres">
      <dgm:prSet presAssocID="{48119B25-BDA0-4F40-8770-2AE1FF088F3D}" presName="parTx" presStyleLbl="revTx" presStyleIdx="2" presStyleCnt="5">
        <dgm:presLayoutVars>
          <dgm:chMax val="0"/>
          <dgm:chPref val="0"/>
        </dgm:presLayoutVars>
      </dgm:prSet>
      <dgm:spPr/>
    </dgm:pt>
    <dgm:pt modelId="{D43F4992-BB21-48E3-A2B2-F687DDBB8B25}" type="pres">
      <dgm:prSet presAssocID="{1A64FEF9-BC0C-42DB-A27A-A381F4A9C7B7}" presName="sibTrans" presStyleCnt="0"/>
      <dgm:spPr/>
    </dgm:pt>
    <dgm:pt modelId="{5A595140-3C0C-4432-B6BE-AF41A5DE5F0F}" type="pres">
      <dgm:prSet presAssocID="{4B9A83E2-2F60-455F-9093-FCA83E06C084}" presName="compNode" presStyleCnt="0"/>
      <dgm:spPr/>
    </dgm:pt>
    <dgm:pt modelId="{56D4313C-5173-43A2-A38B-5F32ACACFF01}" type="pres">
      <dgm:prSet presAssocID="{4B9A83E2-2F60-455F-9093-FCA83E06C084}" presName="bgRect" presStyleLbl="bgShp" presStyleIdx="3" presStyleCnt="5"/>
      <dgm:spPr/>
    </dgm:pt>
    <dgm:pt modelId="{E27B08F8-96B7-4BC9-9B63-02F2824B46C7}" type="pres">
      <dgm:prSet presAssocID="{4B9A83E2-2F60-455F-9093-FCA83E06C0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FE13F400-461E-47A5-AF0E-85760DFECF05}" type="pres">
      <dgm:prSet presAssocID="{4B9A83E2-2F60-455F-9093-FCA83E06C084}" presName="spaceRect" presStyleCnt="0"/>
      <dgm:spPr/>
    </dgm:pt>
    <dgm:pt modelId="{4C94903B-E4A3-409F-9709-22E6BAC7C081}" type="pres">
      <dgm:prSet presAssocID="{4B9A83E2-2F60-455F-9093-FCA83E06C084}" presName="parTx" presStyleLbl="revTx" presStyleIdx="3" presStyleCnt="5">
        <dgm:presLayoutVars>
          <dgm:chMax val="0"/>
          <dgm:chPref val="0"/>
        </dgm:presLayoutVars>
      </dgm:prSet>
      <dgm:spPr/>
    </dgm:pt>
    <dgm:pt modelId="{C930523F-37B6-4EC0-8BA5-C9173D74F83A}" type="pres">
      <dgm:prSet presAssocID="{D6E358AF-1718-4B37-AB0E-90532745E263}" presName="sibTrans" presStyleCnt="0"/>
      <dgm:spPr/>
    </dgm:pt>
    <dgm:pt modelId="{AE5D4181-B1E3-4B57-8832-9C6FE859A3EF}" type="pres">
      <dgm:prSet presAssocID="{21599EEA-BF24-447B-A359-624B978A1EB2}" presName="compNode" presStyleCnt="0"/>
      <dgm:spPr/>
    </dgm:pt>
    <dgm:pt modelId="{9D06E1BB-3C60-42C6-A0B2-F464AA5FCFAC}" type="pres">
      <dgm:prSet presAssocID="{21599EEA-BF24-447B-A359-624B978A1EB2}" presName="bgRect" presStyleLbl="bgShp" presStyleIdx="4" presStyleCnt="5"/>
      <dgm:spPr/>
    </dgm:pt>
    <dgm:pt modelId="{841B9E18-055C-45AE-AEA2-284BBAA6A12F}" type="pres">
      <dgm:prSet presAssocID="{21599EEA-BF24-447B-A359-624B978A1E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ers"/>
        </a:ext>
      </dgm:extLst>
    </dgm:pt>
    <dgm:pt modelId="{FF3F7B54-2FA2-42AC-B0DF-61FE17B75D1E}" type="pres">
      <dgm:prSet presAssocID="{21599EEA-BF24-447B-A359-624B978A1EB2}" presName="spaceRect" presStyleCnt="0"/>
      <dgm:spPr/>
    </dgm:pt>
    <dgm:pt modelId="{AD0513CF-8D18-4127-9FC0-BE61EFFC71B6}" type="pres">
      <dgm:prSet presAssocID="{21599EEA-BF24-447B-A359-624B978A1EB2}" presName="parTx" presStyleLbl="revTx" presStyleIdx="4" presStyleCnt="5">
        <dgm:presLayoutVars>
          <dgm:chMax val="0"/>
          <dgm:chPref val="0"/>
        </dgm:presLayoutVars>
      </dgm:prSet>
      <dgm:spPr/>
    </dgm:pt>
  </dgm:ptLst>
  <dgm:cxnLst>
    <dgm:cxn modelId="{7375CB13-29A8-4A1A-91D3-F2445C9FA009}" srcId="{9182CF7C-C95C-473A-B956-0B76710F57BC}" destId="{46131EC8-CA8C-4B18-8790-7BE9D3FC3BB4}" srcOrd="1" destOrd="0" parTransId="{F098E315-BD65-4231-AE31-750C0C5B9A03}" sibTransId="{ED1BA62E-549A-4F8A-8ED0-655396AA18CD}"/>
    <dgm:cxn modelId="{F0C9411A-489D-4D73-A69A-207ABD1F1534}" srcId="{9182CF7C-C95C-473A-B956-0B76710F57BC}" destId="{48119B25-BDA0-4F40-8770-2AE1FF088F3D}" srcOrd="2" destOrd="0" parTransId="{1B4A6AA5-B2F8-4B0E-9AB6-002C5849FE32}" sibTransId="{1A64FEF9-BC0C-42DB-A27A-A381F4A9C7B7}"/>
    <dgm:cxn modelId="{F906BA36-18F3-45A7-A8EA-FEE256F4C440}" type="presOf" srcId="{21599EEA-BF24-447B-A359-624B978A1EB2}" destId="{AD0513CF-8D18-4127-9FC0-BE61EFFC71B6}" srcOrd="0" destOrd="0" presId="urn:microsoft.com/office/officeart/2018/2/layout/IconVerticalSolidList"/>
    <dgm:cxn modelId="{64B2565F-0607-4253-BD97-23376E58958F}" type="presOf" srcId="{46131EC8-CA8C-4B18-8790-7BE9D3FC3BB4}" destId="{A3492479-5AB6-40FA-93BC-469D2F5960F8}" srcOrd="0" destOrd="0" presId="urn:microsoft.com/office/officeart/2018/2/layout/IconVerticalSolidList"/>
    <dgm:cxn modelId="{7EE92145-ABD8-4E66-9C8C-E6D11366330F}" srcId="{9182CF7C-C95C-473A-B956-0B76710F57BC}" destId="{21599EEA-BF24-447B-A359-624B978A1EB2}" srcOrd="4" destOrd="0" parTransId="{56814C46-E257-45AB-9703-E5803878283F}" sibTransId="{4A0D737C-22BB-4C04-A1FD-E25CBFEE46BB}"/>
    <dgm:cxn modelId="{34DB4558-9131-4986-8945-5B58ED60873C}" type="presOf" srcId="{4B9A83E2-2F60-455F-9093-FCA83E06C084}" destId="{4C94903B-E4A3-409F-9709-22E6BAC7C081}" srcOrd="0" destOrd="0" presId="urn:microsoft.com/office/officeart/2018/2/layout/IconVerticalSolidList"/>
    <dgm:cxn modelId="{3A0FDA88-6251-45A7-A308-CC869586E41A}" type="presOf" srcId="{48119B25-BDA0-4F40-8770-2AE1FF088F3D}" destId="{DAB3218D-D70C-4EF0-A295-C49EB079FFBC}" srcOrd="0" destOrd="0" presId="urn:microsoft.com/office/officeart/2018/2/layout/IconVerticalSolidList"/>
    <dgm:cxn modelId="{9B7BADAF-CDEA-4E5B-B468-9A9E419B3DD1}" srcId="{9182CF7C-C95C-473A-B956-0B76710F57BC}" destId="{EBF361BE-CADA-456B-89CB-F99BFFCA602D}" srcOrd="0" destOrd="0" parTransId="{EC609960-A9E7-41E0-8406-354E8FC81E92}" sibTransId="{0F5FA5F8-EE2B-4305-B555-B12F908957DC}"/>
    <dgm:cxn modelId="{61B864D9-C30D-46B7-BCA5-C452C8A940E1}" type="presOf" srcId="{9182CF7C-C95C-473A-B956-0B76710F57BC}" destId="{2AC185F7-1906-4B4A-B86C-BF4C6152E973}" srcOrd="0" destOrd="0" presId="urn:microsoft.com/office/officeart/2018/2/layout/IconVerticalSolidList"/>
    <dgm:cxn modelId="{7304E1DC-8DF5-4D0F-9A21-4826C8B3FB98}" srcId="{9182CF7C-C95C-473A-B956-0B76710F57BC}" destId="{4B9A83E2-2F60-455F-9093-FCA83E06C084}" srcOrd="3" destOrd="0" parTransId="{66916BBA-B028-43CB-93D0-D12ED3B63A10}" sibTransId="{D6E358AF-1718-4B37-AB0E-90532745E263}"/>
    <dgm:cxn modelId="{659587F7-1794-4BE4-9C63-BC5E4B51DF91}" type="presOf" srcId="{EBF361BE-CADA-456B-89CB-F99BFFCA602D}" destId="{B0D47BD5-ECDC-4DE7-9CF8-D44BB5E0A423}" srcOrd="0" destOrd="0" presId="urn:microsoft.com/office/officeart/2018/2/layout/IconVerticalSolidList"/>
    <dgm:cxn modelId="{F0D36162-60E0-415B-993D-E284AD6F1F48}" type="presParOf" srcId="{2AC185F7-1906-4B4A-B86C-BF4C6152E973}" destId="{92C8A8B0-80DB-4315-B0F3-10A968C46ADC}" srcOrd="0" destOrd="0" presId="urn:microsoft.com/office/officeart/2018/2/layout/IconVerticalSolidList"/>
    <dgm:cxn modelId="{38373B37-B4AD-471E-9C68-52036E02A519}" type="presParOf" srcId="{92C8A8B0-80DB-4315-B0F3-10A968C46ADC}" destId="{8B8E7327-C76B-4FC6-AEC4-7DB96433C93B}" srcOrd="0" destOrd="0" presId="urn:microsoft.com/office/officeart/2018/2/layout/IconVerticalSolidList"/>
    <dgm:cxn modelId="{F4A5D5C1-3FE3-4416-BE3D-F2F3BE4C05D7}" type="presParOf" srcId="{92C8A8B0-80DB-4315-B0F3-10A968C46ADC}" destId="{D00263A9-5785-4A76-B85E-99EF556F4216}" srcOrd="1" destOrd="0" presId="urn:microsoft.com/office/officeart/2018/2/layout/IconVerticalSolidList"/>
    <dgm:cxn modelId="{1D3A786E-5C9B-4829-A861-DAA1CF6E2409}" type="presParOf" srcId="{92C8A8B0-80DB-4315-B0F3-10A968C46ADC}" destId="{5796F692-EF76-4CD7-BEED-F6016D48AB9D}" srcOrd="2" destOrd="0" presId="urn:microsoft.com/office/officeart/2018/2/layout/IconVerticalSolidList"/>
    <dgm:cxn modelId="{4D69904B-F82C-486A-A73E-86C4259E6E10}" type="presParOf" srcId="{92C8A8B0-80DB-4315-B0F3-10A968C46ADC}" destId="{B0D47BD5-ECDC-4DE7-9CF8-D44BB5E0A423}" srcOrd="3" destOrd="0" presId="urn:microsoft.com/office/officeart/2018/2/layout/IconVerticalSolidList"/>
    <dgm:cxn modelId="{95EEFFD0-078B-4B19-88CA-E6EC535561C3}" type="presParOf" srcId="{2AC185F7-1906-4B4A-B86C-BF4C6152E973}" destId="{927C74D2-08E5-4FF7-8F7F-8AFF5504D089}" srcOrd="1" destOrd="0" presId="urn:microsoft.com/office/officeart/2018/2/layout/IconVerticalSolidList"/>
    <dgm:cxn modelId="{1359E9D8-C005-409E-9AF4-E44C8C878A1F}" type="presParOf" srcId="{2AC185F7-1906-4B4A-B86C-BF4C6152E973}" destId="{3ACD7C11-154E-48D0-9614-494B1C56F451}" srcOrd="2" destOrd="0" presId="urn:microsoft.com/office/officeart/2018/2/layout/IconVerticalSolidList"/>
    <dgm:cxn modelId="{3E776400-E5BE-47D3-94F0-F5C128AF53A9}" type="presParOf" srcId="{3ACD7C11-154E-48D0-9614-494B1C56F451}" destId="{A780BE1B-3898-46D9-8276-A8A173C735E0}" srcOrd="0" destOrd="0" presId="urn:microsoft.com/office/officeart/2018/2/layout/IconVerticalSolidList"/>
    <dgm:cxn modelId="{76BD9A8B-29C8-4AF4-95C0-A347EAD2A6AB}" type="presParOf" srcId="{3ACD7C11-154E-48D0-9614-494B1C56F451}" destId="{BF1997DE-7D22-4C9C-BCF8-1E686F7E890A}" srcOrd="1" destOrd="0" presId="urn:microsoft.com/office/officeart/2018/2/layout/IconVerticalSolidList"/>
    <dgm:cxn modelId="{788AE097-1E7C-4276-BAF7-58B828BF896D}" type="presParOf" srcId="{3ACD7C11-154E-48D0-9614-494B1C56F451}" destId="{2DD010F3-E3B9-4D4C-AAAF-1D9ED7548D47}" srcOrd="2" destOrd="0" presId="urn:microsoft.com/office/officeart/2018/2/layout/IconVerticalSolidList"/>
    <dgm:cxn modelId="{956BCFCA-2594-40FA-996F-64F0689E9BC1}" type="presParOf" srcId="{3ACD7C11-154E-48D0-9614-494B1C56F451}" destId="{A3492479-5AB6-40FA-93BC-469D2F5960F8}" srcOrd="3" destOrd="0" presId="urn:microsoft.com/office/officeart/2018/2/layout/IconVerticalSolidList"/>
    <dgm:cxn modelId="{BB3686E4-AAC4-4DF2-9482-FE0A959065A9}" type="presParOf" srcId="{2AC185F7-1906-4B4A-B86C-BF4C6152E973}" destId="{0FAC5CF1-1ED5-4D8D-8CC6-DD43461C0668}" srcOrd="3" destOrd="0" presId="urn:microsoft.com/office/officeart/2018/2/layout/IconVerticalSolidList"/>
    <dgm:cxn modelId="{A072EC5B-C94C-4DD7-AF44-618F5B43B432}" type="presParOf" srcId="{2AC185F7-1906-4B4A-B86C-BF4C6152E973}" destId="{90FFE174-98AB-48D3-95E1-2CAD5F82852F}" srcOrd="4" destOrd="0" presId="urn:microsoft.com/office/officeart/2018/2/layout/IconVerticalSolidList"/>
    <dgm:cxn modelId="{AFE97C1D-82C4-4919-944C-352C8FC979EA}" type="presParOf" srcId="{90FFE174-98AB-48D3-95E1-2CAD5F82852F}" destId="{612C938C-4635-4B78-9AAF-79A1A9DDC9BC}" srcOrd="0" destOrd="0" presId="urn:microsoft.com/office/officeart/2018/2/layout/IconVerticalSolidList"/>
    <dgm:cxn modelId="{9D53463A-0463-4B54-A787-3D5C9A188058}" type="presParOf" srcId="{90FFE174-98AB-48D3-95E1-2CAD5F82852F}" destId="{05749123-6147-45C9-9534-8561493BDC35}" srcOrd="1" destOrd="0" presId="urn:microsoft.com/office/officeart/2018/2/layout/IconVerticalSolidList"/>
    <dgm:cxn modelId="{CE21B8D4-B085-4049-9056-8D1EFF5B0B9A}" type="presParOf" srcId="{90FFE174-98AB-48D3-95E1-2CAD5F82852F}" destId="{7F68473E-0DAB-4BF5-959A-B251B84A5304}" srcOrd="2" destOrd="0" presId="urn:microsoft.com/office/officeart/2018/2/layout/IconVerticalSolidList"/>
    <dgm:cxn modelId="{FD6E871D-3EDC-4364-A20B-D9296055BB6D}" type="presParOf" srcId="{90FFE174-98AB-48D3-95E1-2CAD5F82852F}" destId="{DAB3218D-D70C-4EF0-A295-C49EB079FFBC}" srcOrd="3" destOrd="0" presId="urn:microsoft.com/office/officeart/2018/2/layout/IconVerticalSolidList"/>
    <dgm:cxn modelId="{C38B6707-027E-43DA-9344-E5658D7AACAC}" type="presParOf" srcId="{2AC185F7-1906-4B4A-B86C-BF4C6152E973}" destId="{D43F4992-BB21-48E3-A2B2-F687DDBB8B25}" srcOrd="5" destOrd="0" presId="urn:microsoft.com/office/officeart/2018/2/layout/IconVerticalSolidList"/>
    <dgm:cxn modelId="{5C7F6F85-A201-4C57-9A17-2B12FE09A9D1}" type="presParOf" srcId="{2AC185F7-1906-4B4A-B86C-BF4C6152E973}" destId="{5A595140-3C0C-4432-B6BE-AF41A5DE5F0F}" srcOrd="6" destOrd="0" presId="urn:microsoft.com/office/officeart/2018/2/layout/IconVerticalSolidList"/>
    <dgm:cxn modelId="{861B410D-0FE3-45F2-A7BE-7D4565FAB5C6}" type="presParOf" srcId="{5A595140-3C0C-4432-B6BE-AF41A5DE5F0F}" destId="{56D4313C-5173-43A2-A38B-5F32ACACFF01}" srcOrd="0" destOrd="0" presId="urn:microsoft.com/office/officeart/2018/2/layout/IconVerticalSolidList"/>
    <dgm:cxn modelId="{41D9D558-9140-4619-8FAC-D5EEE628F99C}" type="presParOf" srcId="{5A595140-3C0C-4432-B6BE-AF41A5DE5F0F}" destId="{E27B08F8-96B7-4BC9-9B63-02F2824B46C7}" srcOrd="1" destOrd="0" presId="urn:microsoft.com/office/officeart/2018/2/layout/IconVerticalSolidList"/>
    <dgm:cxn modelId="{C440394D-F086-4DBE-911A-BEF617F46D82}" type="presParOf" srcId="{5A595140-3C0C-4432-B6BE-AF41A5DE5F0F}" destId="{FE13F400-461E-47A5-AF0E-85760DFECF05}" srcOrd="2" destOrd="0" presId="urn:microsoft.com/office/officeart/2018/2/layout/IconVerticalSolidList"/>
    <dgm:cxn modelId="{A6BDC888-088E-44C2-9CE8-ED40982DF3D1}" type="presParOf" srcId="{5A595140-3C0C-4432-B6BE-AF41A5DE5F0F}" destId="{4C94903B-E4A3-409F-9709-22E6BAC7C081}" srcOrd="3" destOrd="0" presId="urn:microsoft.com/office/officeart/2018/2/layout/IconVerticalSolidList"/>
    <dgm:cxn modelId="{692B6D75-E844-4F7D-94A9-7B5C3004A1DE}" type="presParOf" srcId="{2AC185F7-1906-4B4A-B86C-BF4C6152E973}" destId="{C930523F-37B6-4EC0-8BA5-C9173D74F83A}" srcOrd="7" destOrd="0" presId="urn:microsoft.com/office/officeart/2018/2/layout/IconVerticalSolidList"/>
    <dgm:cxn modelId="{562D53BF-1263-40F0-993E-FC3BFAE2AAB3}" type="presParOf" srcId="{2AC185F7-1906-4B4A-B86C-BF4C6152E973}" destId="{AE5D4181-B1E3-4B57-8832-9C6FE859A3EF}" srcOrd="8" destOrd="0" presId="urn:microsoft.com/office/officeart/2018/2/layout/IconVerticalSolidList"/>
    <dgm:cxn modelId="{62DC950A-73FD-458A-9EC9-E4C32684EA70}" type="presParOf" srcId="{AE5D4181-B1E3-4B57-8832-9C6FE859A3EF}" destId="{9D06E1BB-3C60-42C6-A0B2-F464AA5FCFAC}" srcOrd="0" destOrd="0" presId="urn:microsoft.com/office/officeart/2018/2/layout/IconVerticalSolidList"/>
    <dgm:cxn modelId="{5FEE299F-DAAF-4CCC-B566-224536499C35}" type="presParOf" srcId="{AE5D4181-B1E3-4B57-8832-9C6FE859A3EF}" destId="{841B9E18-055C-45AE-AEA2-284BBAA6A12F}" srcOrd="1" destOrd="0" presId="urn:microsoft.com/office/officeart/2018/2/layout/IconVerticalSolidList"/>
    <dgm:cxn modelId="{8230C225-71F5-4392-9B16-1D7D60A27516}" type="presParOf" srcId="{AE5D4181-B1E3-4B57-8832-9C6FE859A3EF}" destId="{FF3F7B54-2FA2-42AC-B0DF-61FE17B75D1E}" srcOrd="2" destOrd="0" presId="urn:microsoft.com/office/officeart/2018/2/layout/IconVerticalSolidList"/>
    <dgm:cxn modelId="{6AAC4100-9A9F-4775-8F85-30BB73CC12F7}" type="presParOf" srcId="{AE5D4181-B1E3-4B57-8832-9C6FE859A3EF}" destId="{AD0513CF-8D18-4127-9FC0-BE61EFFC71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90FEA-ACB8-47A1-9FCD-6E6306BFA59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BB4E332-5877-46DE-A380-886654E531E8}">
      <dgm:prSet/>
      <dgm:spPr/>
      <dgm:t>
        <a:bodyPr/>
        <a:lstStyle/>
        <a:p>
          <a:r>
            <a:rPr lang="en-US"/>
            <a:t>Ages 60+ (Vietnam-era &amp; older veterans)</a:t>
          </a:r>
        </a:p>
      </dgm:t>
    </dgm:pt>
    <dgm:pt modelId="{B19CB628-832D-4897-9AD4-77963AD133A0}" type="parTrans" cxnId="{654A6B05-56BE-4EF6-849A-E0F6A5826808}">
      <dgm:prSet/>
      <dgm:spPr/>
      <dgm:t>
        <a:bodyPr/>
        <a:lstStyle/>
        <a:p>
          <a:endParaRPr lang="en-US"/>
        </a:p>
      </dgm:t>
    </dgm:pt>
    <dgm:pt modelId="{5F7A2191-F15F-4625-8FE2-6079B6593630}" type="sibTrans" cxnId="{654A6B05-56BE-4EF6-849A-E0F6A5826808}">
      <dgm:prSet/>
      <dgm:spPr/>
      <dgm:t>
        <a:bodyPr/>
        <a:lstStyle/>
        <a:p>
          <a:endParaRPr lang="en-US"/>
        </a:p>
      </dgm:t>
    </dgm:pt>
    <dgm:pt modelId="{3BABFB15-F09F-4E23-B1AA-6B0C68B12609}">
      <dgm:prSet/>
      <dgm:spPr/>
      <dgm:t>
        <a:bodyPr/>
        <a:lstStyle/>
        <a:p>
          <a:pPr>
            <a:buFontTx/>
            <a:buNone/>
          </a:pPr>
          <a:r>
            <a:rPr lang="en-US" b="1" dirty="0"/>
            <a:t>   Media:</a:t>
          </a:r>
          <a:r>
            <a:rPr lang="en-US" dirty="0"/>
            <a:t> Local papers, bulletins, direct mail, phone calls</a:t>
          </a:r>
          <a:br>
            <a:rPr lang="en-US" dirty="0"/>
          </a:br>
          <a:r>
            <a:rPr lang="en-US" b="1" dirty="0"/>
            <a:t>Style:</a:t>
          </a:r>
          <a:r>
            <a:rPr lang="en-US" dirty="0"/>
            <a:t> Personal, scheduled, relationship-based</a:t>
          </a:r>
          <a:br>
            <a:rPr lang="en-US" dirty="0"/>
          </a:br>
          <a:r>
            <a:rPr lang="en-US" b="1" dirty="0"/>
            <a:t>Tactics:</a:t>
          </a:r>
          <a:r>
            <a:rPr lang="en-US" dirty="0"/>
            <a:t> Highlight tradition; testimonials; offer help with online tools</a:t>
          </a:r>
          <a:br>
            <a:rPr lang="en-US" dirty="0"/>
          </a:br>
          <a:r>
            <a:rPr lang="en-US" b="1" dirty="0"/>
            <a:t>Barriers:</a:t>
          </a:r>
          <a:r>
            <a:rPr lang="en-US" dirty="0"/>
            <a:t> Tech comfort varies</a:t>
          </a:r>
        </a:p>
      </dgm:t>
    </dgm:pt>
    <dgm:pt modelId="{CAF188A4-5A06-4BF7-B7F7-DBB74CD043CB}" type="parTrans" cxnId="{92E3C077-C2C9-4CA0-B117-66087488AA40}">
      <dgm:prSet/>
      <dgm:spPr/>
      <dgm:t>
        <a:bodyPr/>
        <a:lstStyle/>
        <a:p>
          <a:endParaRPr lang="en-US"/>
        </a:p>
      </dgm:t>
    </dgm:pt>
    <dgm:pt modelId="{840B455F-8F9D-49CD-BD7C-61AB30E05ED2}" type="sibTrans" cxnId="{92E3C077-C2C9-4CA0-B117-66087488AA40}">
      <dgm:prSet/>
      <dgm:spPr/>
      <dgm:t>
        <a:bodyPr/>
        <a:lstStyle/>
        <a:p>
          <a:endParaRPr lang="en-US"/>
        </a:p>
      </dgm:t>
    </dgm:pt>
    <dgm:pt modelId="{5D6CC767-20C0-497B-B6D6-9983A7182E3C}">
      <dgm:prSet/>
      <dgm:spPr/>
      <dgm:t>
        <a:bodyPr/>
        <a:lstStyle/>
        <a:p>
          <a:r>
            <a:rPr lang="en-US"/>
            <a:t>Ages 40–60 (Gulf War &amp; early Iraq/Afghanistan)</a:t>
          </a:r>
        </a:p>
      </dgm:t>
    </dgm:pt>
    <dgm:pt modelId="{A38F6A9E-2939-4129-95D4-5E0C2CD901DF}" type="parTrans" cxnId="{553110B3-B85F-4CB3-A55C-21FC658710A4}">
      <dgm:prSet/>
      <dgm:spPr/>
      <dgm:t>
        <a:bodyPr/>
        <a:lstStyle/>
        <a:p>
          <a:endParaRPr lang="en-US"/>
        </a:p>
      </dgm:t>
    </dgm:pt>
    <dgm:pt modelId="{07C98E7E-E516-4707-9B8F-7F1A33E88D88}" type="sibTrans" cxnId="{553110B3-B85F-4CB3-A55C-21FC658710A4}">
      <dgm:prSet/>
      <dgm:spPr/>
      <dgm:t>
        <a:bodyPr/>
        <a:lstStyle/>
        <a:p>
          <a:endParaRPr lang="en-US"/>
        </a:p>
      </dgm:t>
    </dgm:pt>
    <dgm:pt modelId="{ABA7B87F-BF56-42BD-B103-4FDF6E8D4203}">
      <dgm:prSet/>
      <dgm:spPr/>
      <dgm:t>
        <a:bodyPr/>
        <a:lstStyle/>
        <a:p>
          <a:pPr>
            <a:buFontTx/>
            <a:buNone/>
          </a:pPr>
          <a:r>
            <a:rPr lang="en-US" b="1" dirty="0"/>
            <a:t>   Media:</a:t>
          </a:r>
          <a:r>
            <a:rPr lang="en-US" dirty="0"/>
            <a:t> Facebook groups, email, community events</a:t>
          </a:r>
          <a:br>
            <a:rPr lang="en-US" dirty="0"/>
          </a:br>
          <a:r>
            <a:rPr lang="en-US" b="1" dirty="0"/>
            <a:t>Style:</a:t>
          </a:r>
          <a:r>
            <a:rPr lang="en-US" dirty="0"/>
            <a:t> Informational &amp; benefit-focused</a:t>
          </a:r>
          <a:br>
            <a:rPr lang="en-US" dirty="0"/>
          </a:br>
          <a:r>
            <a:rPr lang="en-US" b="1" dirty="0"/>
            <a:t>Tactics:</a:t>
          </a:r>
          <a:r>
            <a:rPr lang="en-US" dirty="0"/>
            <a:t> Emphasize advocacy, scholarships, networking; use QR codes</a:t>
          </a:r>
          <a:br>
            <a:rPr lang="en-US" dirty="0"/>
          </a:br>
          <a:r>
            <a:rPr lang="en-US" b="1" dirty="0"/>
            <a:t>Barriers:</a:t>
          </a:r>
          <a:r>
            <a:rPr lang="en-US" dirty="0"/>
            <a:t> Family/work balance</a:t>
          </a:r>
        </a:p>
      </dgm:t>
    </dgm:pt>
    <dgm:pt modelId="{57565BAA-4F6A-45E1-BDEA-51ACD7D17C50}" type="parTrans" cxnId="{2B9082C1-0AF2-4FA1-B21D-EF8C8D1785C8}">
      <dgm:prSet/>
      <dgm:spPr/>
      <dgm:t>
        <a:bodyPr/>
        <a:lstStyle/>
        <a:p>
          <a:endParaRPr lang="en-US"/>
        </a:p>
      </dgm:t>
    </dgm:pt>
    <dgm:pt modelId="{7A469806-819F-4334-8D3B-8635B49A7DDA}" type="sibTrans" cxnId="{2B9082C1-0AF2-4FA1-B21D-EF8C8D1785C8}">
      <dgm:prSet/>
      <dgm:spPr/>
      <dgm:t>
        <a:bodyPr/>
        <a:lstStyle/>
        <a:p>
          <a:endParaRPr lang="en-US"/>
        </a:p>
      </dgm:t>
    </dgm:pt>
    <dgm:pt modelId="{57344696-B1EE-480D-A6C5-233268B4ED30}">
      <dgm:prSet/>
      <dgm:spPr/>
      <dgm:t>
        <a:bodyPr/>
        <a:lstStyle/>
        <a:p>
          <a:r>
            <a:rPr lang="en-US"/>
            <a:t>Ages 25–40 (Post-9/11 veterans)</a:t>
          </a:r>
        </a:p>
      </dgm:t>
    </dgm:pt>
    <dgm:pt modelId="{A273A7A9-0FB8-458E-958B-2F51C7A9E8E5}" type="parTrans" cxnId="{A42E6CFE-5CE0-4152-A7EE-B013EB3287CD}">
      <dgm:prSet/>
      <dgm:spPr/>
      <dgm:t>
        <a:bodyPr/>
        <a:lstStyle/>
        <a:p>
          <a:endParaRPr lang="en-US"/>
        </a:p>
      </dgm:t>
    </dgm:pt>
    <dgm:pt modelId="{EDFA6AFE-8798-4A8C-AA58-BC2C47F79FE4}" type="sibTrans" cxnId="{A42E6CFE-5CE0-4152-A7EE-B013EB3287CD}">
      <dgm:prSet/>
      <dgm:spPr/>
      <dgm:t>
        <a:bodyPr/>
        <a:lstStyle/>
        <a:p>
          <a:endParaRPr lang="en-US"/>
        </a:p>
      </dgm:t>
    </dgm:pt>
    <dgm:pt modelId="{3CDA654C-294E-481C-9C6B-5C7D3DFE2B6A}">
      <dgm:prSet/>
      <dgm:spPr/>
      <dgm:t>
        <a:bodyPr/>
        <a:lstStyle/>
        <a:p>
          <a:pPr>
            <a:buFontTx/>
            <a:buNone/>
          </a:pPr>
          <a:r>
            <a:rPr lang="en-US" b="1" dirty="0"/>
            <a:t>   Media:</a:t>
          </a:r>
          <a:r>
            <a:rPr lang="en-US" dirty="0"/>
            <a:t> Instagram, LinkedIn, text, YouTube, podcasts</a:t>
          </a:r>
          <a:br>
            <a:rPr lang="en-US" dirty="0"/>
          </a:br>
          <a:r>
            <a:rPr lang="en-US" b="1" dirty="0"/>
            <a:t>Style:</a:t>
          </a:r>
          <a:r>
            <a:rPr lang="en-US" dirty="0"/>
            <a:t> Quick, visual, professional-but-relaxed</a:t>
          </a:r>
          <a:br>
            <a:rPr lang="en-US" dirty="0"/>
          </a:br>
          <a:r>
            <a:rPr lang="en-US" b="1" dirty="0"/>
            <a:t>Tactics:</a:t>
          </a:r>
          <a:r>
            <a:rPr lang="en-US" dirty="0"/>
            <a:t> Mental health, career, family events; reels &amp; short videos</a:t>
          </a:r>
          <a:br>
            <a:rPr lang="en-US" dirty="0"/>
          </a:br>
          <a:r>
            <a:rPr lang="en-US" b="1" dirty="0"/>
            <a:t>Barriers:</a:t>
          </a:r>
          <a:r>
            <a:rPr lang="en-US" dirty="0"/>
            <a:t> Time constraints, childcare access</a:t>
          </a:r>
        </a:p>
      </dgm:t>
    </dgm:pt>
    <dgm:pt modelId="{7C17AAF4-9C09-498A-B79C-9D39B8453282}" type="parTrans" cxnId="{5433ABCB-A2CF-4ED7-9AB4-CEDD4E438798}">
      <dgm:prSet/>
      <dgm:spPr/>
      <dgm:t>
        <a:bodyPr/>
        <a:lstStyle/>
        <a:p>
          <a:endParaRPr lang="en-US"/>
        </a:p>
      </dgm:t>
    </dgm:pt>
    <dgm:pt modelId="{B6EAFE32-D6EE-4C9D-9732-ABBAAE3496F4}" type="sibTrans" cxnId="{5433ABCB-A2CF-4ED7-9AB4-CEDD4E438798}">
      <dgm:prSet/>
      <dgm:spPr/>
      <dgm:t>
        <a:bodyPr/>
        <a:lstStyle/>
        <a:p>
          <a:endParaRPr lang="en-US"/>
        </a:p>
      </dgm:t>
    </dgm:pt>
    <dgm:pt modelId="{5794EA9C-1D34-FB45-AA08-E91E99C909EE}">
      <dgm:prSet/>
      <dgm:spPr/>
      <dgm:t>
        <a:bodyPr/>
        <a:lstStyle/>
        <a:p>
          <a:r>
            <a:rPr lang="en-US" b="0" dirty="0"/>
            <a:t>Ages 18–24 — Newly Separated &amp; Current-Era Veterans</a:t>
          </a:r>
        </a:p>
      </dgm:t>
    </dgm:pt>
    <dgm:pt modelId="{E3BC699F-435F-FC49-A3AC-F574C9C5A426}" type="parTrans" cxnId="{A7B01485-AD75-D548-A88B-D23585002AD9}">
      <dgm:prSet/>
      <dgm:spPr/>
      <dgm:t>
        <a:bodyPr/>
        <a:lstStyle/>
        <a:p>
          <a:endParaRPr lang="en-US"/>
        </a:p>
      </dgm:t>
    </dgm:pt>
    <dgm:pt modelId="{17D47AFA-41E8-3649-A68B-25CAC8C1B824}" type="sibTrans" cxnId="{A7B01485-AD75-D548-A88B-D23585002AD9}">
      <dgm:prSet/>
      <dgm:spPr/>
      <dgm:t>
        <a:bodyPr/>
        <a:lstStyle/>
        <a:p>
          <a:endParaRPr lang="en-US"/>
        </a:p>
      </dgm:t>
    </dgm:pt>
    <dgm:pt modelId="{7C993A4D-FF2C-E047-B360-D16A918C87BD}">
      <dgm:prSet/>
      <dgm:spPr/>
      <dgm:t>
        <a:bodyPr/>
        <a:lstStyle/>
        <a:p>
          <a:pPr>
            <a:buFontTx/>
            <a:buNone/>
          </a:pPr>
          <a:r>
            <a:rPr lang="en-US" b="1" dirty="0"/>
            <a:t>   Media:</a:t>
          </a:r>
          <a:r>
            <a:rPr lang="en-US" dirty="0"/>
            <a:t> TikTok, Instagram Reels, Discord, Snapchat, gaming groups</a:t>
          </a:r>
          <a:br>
            <a:rPr lang="en-US" dirty="0"/>
          </a:br>
          <a:r>
            <a:rPr lang="en-US" b="1" dirty="0"/>
            <a:t>Style:</a:t>
          </a:r>
          <a:r>
            <a:rPr lang="en-US" dirty="0"/>
            <a:t> Ultra-brief, mobile-first, interactive</a:t>
          </a:r>
          <a:br>
            <a:rPr lang="en-US" dirty="0"/>
          </a:br>
          <a:r>
            <a:rPr lang="en-US" b="1" dirty="0"/>
            <a:t>Tactics:</a:t>
          </a:r>
          <a:r>
            <a:rPr lang="en-US" dirty="0"/>
            <a:t> Transition support, education benefits, campus outreach, QR links</a:t>
          </a:r>
          <a:br>
            <a:rPr lang="en-US" dirty="0"/>
          </a:br>
          <a:r>
            <a:rPr lang="en-US" b="1" dirty="0"/>
            <a:t>Barriers:</a:t>
          </a:r>
          <a:r>
            <a:rPr lang="en-US" dirty="0"/>
            <a:t> Low awareness of Legion; need peer-to-peer connections</a:t>
          </a:r>
        </a:p>
      </dgm:t>
    </dgm:pt>
    <dgm:pt modelId="{68BD717B-231E-C749-8DDF-4EBEC1373534}" type="parTrans" cxnId="{94F8E0D5-6EAF-2E46-897A-24E1104A8372}">
      <dgm:prSet/>
      <dgm:spPr/>
      <dgm:t>
        <a:bodyPr/>
        <a:lstStyle/>
        <a:p>
          <a:endParaRPr lang="en-US"/>
        </a:p>
      </dgm:t>
    </dgm:pt>
    <dgm:pt modelId="{8E02A04F-B5DC-3E42-8E13-1780582C40F9}" type="sibTrans" cxnId="{94F8E0D5-6EAF-2E46-897A-24E1104A8372}">
      <dgm:prSet/>
      <dgm:spPr/>
      <dgm:t>
        <a:bodyPr/>
        <a:lstStyle/>
        <a:p>
          <a:endParaRPr lang="en-US"/>
        </a:p>
      </dgm:t>
    </dgm:pt>
    <dgm:pt modelId="{626F519A-9A0D-B04F-A7A0-7EFD363784F6}" type="pres">
      <dgm:prSet presAssocID="{12F90FEA-ACB8-47A1-9FCD-6E6306BFA598}" presName="linear" presStyleCnt="0">
        <dgm:presLayoutVars>
          <dgm:dir/>
          <dgm:animLvl val="lvl"/>
          <dgm:resizeHandles val="exact"/>
        </dgm:presLayoutVars>
      </dgm:prSet>
      <dgm:spPr/>
    </dgm:pt>
    <dgm:pt modelId="{5CB941EE-8409-B245-80FC-DF64EB01195C}" type="pres">
      <dgm:prSet presAssocID="{1BB4E332-5877-46DE-A380-886654E531E8}" presName="parentLin" presStyleCnt="0"/>
      <dgm:spPr/>
    </dgm:pt>
    <dgm:pt modelId="{3E0D6611-A187-3741-8203-36E39F42C739}" type="pres">
      <dgm:prSet presAssocID="{1BB4E332-5877-46DE-A380-886654E531E8}" presName="parentLeftMargin" presStyleLbl="node1" presStyleIdx="0" presStyleCnt="4"/>
      <dgm:spPr/>
    </dgm:pt>
    <dgm:pt modelId="{CF2A8430-8A03-9A40-A0A2-E7FE932480C0}" type="pres">
      <dgm:prSet presAssocID="{1BB4E332-5877-46DE-A380-886654E531E8}" presName="parentText" presStyleLbl="node1" presStyleIdx="0" presStyleCnt="4">
        <dgm:presLayoutVars>
          <dgm:chMax val="0"/>
          <dgm:bulletEnabled val="1"/>
        </dgm:presLayoutVars>
      </dgm:prSet>
      <dgm:spPr/>
    </dgm:pt>
    <dgm:pt modelId="{4C2F188A-4839-2E43-86B8-8467BD9B3243}" type="pres">
      <dgm:prSet presAssocID="{1BB4E332-5877-46DE-A380-886654E531E8}" presName="negativeSpace" presStyleCnt="0"/>
      <dgm:spPr/>
    </dgm:pt>
    <dgm:pt modelId="{EAB01650-F852-1C40-82CC-99DE6FCA1A95}" type="pres">
      <dgm:prSet presAssocID="{1BB4E332-5877-46DE-A380-886654E531E8}" presName="childText" presStyleLbl="conFgAcc1" presStyleIdx="0" presStyleCnt="4">
        <dgm:presLayoutVars>
          <dgm:bulletEnabled val="1"/>
        </dgm:presLayoutVars>
      </dgm:prSet>
      <dgm:spPr/>
    </dgm:pt>
    <dgm:pt modelId="{AE236F44-7D82-674E-81CA-D28253D9C596}" type="pres">
      <dgm:prSet presAssocID="{5F7A2191-F15F-4625-8FE2-6079B6593630}" presName="spaceBetweenRectangles" presStyleCnt="0"/>
      <dgm:spPr/>
    </dgm:pt>
    <dgm:pt modelId="{80D5A270-3D38-1442-A10D-167E8850D312}" type="pres">
      <dgm:prSet presAssocID="{5D6CC767-20C0-497B-B6D6-9983A7182E3C}" presName="parentLin" presStyleCnt="0"/>
      <dgm:spPr/>
    </dgm:pt>
    <dgm:pt modelId="{D6CBDCEB-AFD5-A14B-86E2-4A708166106D}" type="pres">
      <dgm:prSet presAssocID="{5D6CC767-20C0-497B-B6D6-9983A7182E3C}" presName="parentLeftMargin" presStyleLbl="node1" presStyleIdx="0" presStyleCnt="4"/>
      <dgm:spPr/>
    </dgm:pt>
    <dgm:pt modelId="{400E8B8E-F843-0C40-A35F-3C881D2A68E3}" type="pres">
      <dgm:prSet presAssocID="{5D6CC767-20C0-497B-B6D6-9983A7182E3C}" presName="parentText" presStyleLbl="node1" presStyleIdx="1" presStyleCnt="4">
        <dgm:presLayoutVars>
          <dgm:chMax val="0"/>
          <dgm:bulletEnabled val="1"/>
        </dgm:presLayoutVars>
      </dgm:prSet>
      <dgm:spPr/>
    </dgm:pt>
    <dgm:pt modelId="{E648A81A-5155-E948-8E98-E7DEFB7A3530}" type="pres">
      <dgm:prSet presAssocID="{5D6CC767-20C0-497B-B6D6-9983A7182E3C}" presName="negativeSpace" presStyleCnt="0"/>
      <dgm:spPr/>
    </dgm:pt>
    <dgm:pt modelId="{E1960FE7-78F5-C241-A67A-8AF2DD92B61A}" type="pres">
      <dgm:prSet presAssocID="{5D6CC767-20C0-497B-B6D6-9983A7182E3C}" presName="childText" presStyleLbl="conFgAcc1" presStyleIdx="1" presStyleCnt="4">
        <dgm:presLayoutVars>
          <dgm:bulletEnabled val="1"/>
        </dgm:presLayoutVars>
      </dgm:prSet>
      <dgm:spPr/>
    </dgm:pt>
    <dgm:pt modelId="{BDDAD7D9-5721-894F-96F2-0C3E2E84D2E8}" type="pres">
      <dgm:prSet presAssocID="{07C98E7E-E516-4707-9B8F-7F1A33E88D88}" presName="spaceBetweenRectangles" presStyleCnt="0"/>
      <dgm:spPr/>
    </dgm:pt>
    <dgm:pt modelId="{E7417555-DDF5-8D4F-B9FE-F23530734FAC}" type="pres">
      <dgm:prSet presAssocID="{57344696-B1EE-480D-A6C5-233268B4ED30}" presName="parentLin" presStyleCnt="0"/>
      <dgm:spPr/>
    </dgm:pt>
    <dgm:pt modelId="{91DEDF95-DD63-344C-814B-083DCE74FD9B}" type="pres">
      <dgm:prSet presAssocID="{57344696-B1EE-480D-A6C5-233268B4ED30}" presName="parentLeftMargin" presStyleLbl="node1" presStyleIdx="1" presStyleCnt="4"/>
      <dgm:spPr/>
    </dgm:pt>
    <dgm:pt modelId="{C6996783-1B82-B045-80BF-8F623E9AFE4F}" type="pres">
      <dgm:prSet presAssocID="{57344696-B1EE-480D-A6C5-233268B4ED30}" presName="parentText" presStyleLbl="node1" presStyleIdx="2" presStyleCnt="4">
        <dgm:presLayoutVars>
          <dgm:chMax val="0"/>
          <dgm:bulletEnabled val="1"/>
        </dgm:presLayoutVars>
      </dgm:prSet>
      <dgm:spPr/>
    </dgm:pt>
    <dgm:pt modelId="{3CA15150-738D-6E40-B879-674FDC48C50F}" type="pres">
      <dgm:prSet presAssocID="{57344696-B1EE-480D-A6C5-233268B4ED30}" presName="negativeSpace" presStyleCnt="0"/>
      <dgm:spPr/>
    </dgm:pt>
    <dgm:pt modelId="{F6AC184D-6625-6546-8F5E-E91CE7AB006F}" type="pres">
      <dgm:prSet presAssocID="{57344696-B1EE-480D-A6C5-233268B4ED30}" presName="childText" presStyleLbl="conFgAcc1" presStyleIdx="2" presStyleCnt="4">
        <dgm:presLayoutVars>
          <dgm:bulletEnabled val="1"/>
        </dgm:presLayoutVars>
      </dgm:prSet>
      <dgm:spPr/>
    </dgm:pt>
    <dgm:pt modelId="{B62F21E2-859F-5A48-B7F8-C2666B843FA9}" type="pres">
      <dgm:prSet presAssocID="{EDFA6AFE-8798-4A8C-AA58-BC2C47F79FE4}" presName="spaceBetweenRectangles" presStyleCnt="0"/>
      <dgm:spPr/>
    </dgm:pt>
    <dgm:pt modelId="{6171F28C-0B67-CF4A-9BDA-25DB1028952D}" type="pres">
      <dgm:prSet presAssocID="{5794EA9C-1D34-FB45-AA08-E91E99C909EE}" presName="parentLin" presStyleCnt="0"/>
      <dgm:spPr/>
    </dgm:pt>
    <dgm:pt modelId="{D751837D-F737-EF40-8B99-F9D5DA6A91CE}" type="pres">
      <dgm:prSet presAssocID="{5794EA9C-1D34-FB45-AA08-E91E99C909EE}" presName="parentLeftMargin" presStyleLbl="node1" presStyleIdx="2" presStyleCnt="4"/>
      <dgm:spPr/>
    </dgm:pt>
    <dgm:pt modelId="{A66BE018-10C3-0E4A-B112-144F6576A5B5}" type="pres">
      <dgm:prSet presAssocID="{5794EA9C-1D34-FB45-AA08-E91E99C909EE}" presName="parentText" presStyleLbl="node1" presStyleIdx="3" presStyleCnt="4">
        <dgm:presLayoutVars>
          <dgm:chMax val="0"/>
          <dgm:bulletEnabled val="1"/>
        </dgm:presLayoutVars>
      </dgm:prSet>
      <dgm:spPr/>
    </dgm:pt>
    <dgm:pt modelId="{7CF56989-1403-2F44-8722-E90924F2F92D}" type="pres">
      <dgm:prSet presAssocID="{5794EA9C-1D34-FB45-AA08-E91E99C909EE}" presName="negativeSpace" presStyleCnt="0"/>
      <dgm:spPr/>
    </dgm:pt>
    <dgm:pt modelId="{85C0EF84-8FDA-5F4C-9A99-A1007D81A7CA}" type="pres">
      <dgm:prSet presAssocID="{5794EA9C-1D34-FB45-AA08-E91E99C909EE}" presName="childText" presStyleLbl="conFgAcc1" presStyleIdx="3" presStyleCnt="4">
        <dgm:presLayoutVars>
          <dgm:bulletEnabled val="1"/>
        </dgm:presLayoutVars>
      </dgm:prSet>
      <dgm:spPr/>
    </dgm:pt>
  </dgm:ptLst>
  <dgm:cxnLst>
    <dgm:cxn modelId="{9C30E704-02BB-C74F-A4A8-DB05F6F58C91}" type="presOf" srcId="{3CDA654C-294E-481C-9C6B-5C7D3DFE2B6A}" destId="{F6AC184D-6625-6546-8F5E-E91CE7AB006F}" srcOrd="0" destOrd="0" presId="urn:microsoft.com/office/officeart/2005/8/layout/list1"/>
    <dgm:cxn modelId="{654A6B05-56BE-4EF6-849A-E0F6A5826808}" srcId="{12F90FEA-ACB8-47A1-9FCD-6E6306BFA598}" destId="{1BB4E332-5877-46DE-A380-886654E531E8}" srcOrd="0" destOrd="0" parTransId="{B19CB628-832D-4897-9AD4-77963AD133A0}" sibTransId="{5F7A2191-F15F-4625-8FE2-6079B6593630}"/>
    <dgm:cxn modelId="{1A80170B-99C4-3944-931D-4420448D0236}" type="presOf" srcId="{12F90FEA-ACB8-47A1-9FCD-6E6306BFA598}" destId="{626F519A-9A0D-B04F-A7A0-7EFD363784F6}" srcOrd="0" destOrd="0" presId="urn:microsoft.com/office/officeart/2005/8/layout/list1"/>
    <dgm:cxn modelId="{D37A4135-7866-F14E-B5CD-2DB8C7B0A02E}" type="presOf" srcId="{1BB4E332-5877-46DE-A380-886654E531E8}" destId="{3E0D6611-A187-3741-8203-36E39F42C739}" srcOrd="0" destOrd="0" presId="urn:microsoft.com/office/officeart/2005/8/layout/list1"/>
    <dgm:cxn modelId="{2C5DE43B-2FBB-434D-B004-36DA1F19F446}" type="presOf" srcId="{5794EA9C-1D34-FB45-AA08-E91E99C909EE}" destId="{A66BE018-10C3-0E4A-B112-144F6576A5B5}" srcOrd="1" destOrd="0" presId="urn:microsoft.com/office/officeart/2005/8/layout/list1"/>
    <dgm:cxn modelId="{5E195264-6CAA-6741-9F5D-3B19172E0B51}" type="presOf" srcId="{5794EA9C-1D34-FB45-AA08-E91E99C909EE}" destId="{D751837D-F737-EF40-8B99-F9D5DA6A91CE}" srcOrd="0" destOrd="0" presId="urn:microsoft.com/office/officeart/2005/8/layout/list1"/>
    <dgm:cxn modelId="{A73DCC48-F69B-2544-89A8-12F11E4070AF}" type="presOf" srcId="{5D6CC767-20C0-497B-B6D6-9983A7182E3C}" destId="{400E8B8E-F843-0C40-A35F-3C881D2A68E3}" srcOrd="1" destOrd="0" presId="urn:microsoft.com/office/officeart/2005/8/layout/list1"/>
    <dgm:cxn modelId="{CF2DC76D-61B3-814A-960C-07B0C8EDF4EE}" type="presOf" srcId="{ABA7B87F-BF56-42BD-B103-4FDF6E8D4203}" destId="{E1960FE7-78F5-C241-A67A-8AF2DD92B61A}" srcOrd="0" destOrd="0" presId="urn:microsoft.com/office/officeart/2005/8/layout/list1"/>
    <dgm:cxn modelId="{92E3C077-C2C9-4CA0-B117-66087488AA40}" srcId="{1BB4E332-5877-46DE-A380-886654E531E8}" destId="{3BABFB15-F09F-4E23-B1AA-6B0C68B12609}" srcOrd="0" destOrd="0" parTransId="{CAF188A4-5A06-4BF7-B7F7-DBB74CD043CB}" sibTransId="{840B455F-8F9D-49CD-BD7C-61AB30E05ED2}"/>
    <dgm:cxn modelId="{E5932378-E1AA-2146-A274-2ADBA44BA381}" type="presOf" srcId="{1BB4E332-5877-46DE-A380-886654E531E8}" destId="{CF2A8430-8A03-9A40-A0A2-E7FE932480C0}" srcOrd="1" destOrd="0" presId="urn:microsoft.com/office/officeart/2005/8/layout/list1"/>
    <dgm:cxn modelId="{0BB97483-E700-BC45-BBC4-BBF6CA0C1A77}" type="presOf" srcId="{57344696-B1EE-480D-A6C5-233268B4ED30}" destId="{91DEDF95-DD63-344C-814B-083DCE74FD9B}" srcOrd="0" destOrd="0" presId="urn:microsoft.com/office/officeart/2005/8/layout/list1"/>
    <dgm:cxn modelId="{6444EA84-DD30-2347-8BE3-A7D8D4207F8C}" type="presOf" srcId="{5D6CC767-20C0-497B-B6D6-9983A7182E3C}" destId="{D6CBDCEB-AFD5-A14B-86E2-4A708166106D}" srcOrd="0" destOrd="0" presId="urn:microsoft.com/office/officeart/2005/8/layout/list1"/>
    <dgm:cxn modelId="{A7B01485-AD75-D548-A88B-D23585002AD9}" srcId="{12F90FEA-ACB8-47A1-9FCD-6E6306BFA598}" destId="{5794EA9C-1D34-FB45-AA08-E91E99C909EE}" srcOrd="3" destOrd="0" parTransId="{E3BC699F-435F-FC49-A3AC-F574C9C5A426}" sibTransId="{17D47AFA-41E8-3649-A68B-25CAC8C1B824}"/>
    <dgm:cxn modelId="{553110B3-B85F-4CB3-A55C-21FC658710A4}" srcId="{12F90FEA-ACB8-47A1-9FCD-6E6306BFA598}" destId="{5D6CC767-20C0-497B-B6D6-9983A7182E3C}" srcOrd="1" destOrd="0" parTransId="{A38F6A9E-2939-4129-95D4-5E0C2CD901DF}" sibTransId="{07C98E7E-E516-4707-9B8F-7F1A33E88D88}"/>
    <dgm:cxn modelId="{9F8704B8-16CE-3A47-915A-B1B575E81C09}" type="presOf" srcId="{3BABFB15-F09F-4E23-B1AA-6B0C68B12609}" destId="{EAB01650-F852-1C40-82CC-99DE6FCA1A95}" srcOrd="0" destOrd="0" presId="urn:microsoft.com/office/officeart/2005/8/layout/list1"/>
    <dgm:cxn modelId="{2B9082C1-0AF2-4FA1-B21D-EF8C8D1785C8}" srcId="{5D6CC767-20C0-497B-B6D6-9983A7182E3C}" destId="{ABA7B87F-BF56-42BD-B103-4FDF6E8D4203}" srcOrd="0" destOrd="0" parTransId="{57565BAA-4F6A-45E1-BDEA-51ACD7D17C50}" sibTransId="{7A469806-819F-4334-8D3B-8635B49A7DDA}"/>
    <dgm:cxn modelId="{5433ABCB-A2CF-4ED7-9AB4-CEDD4E438798}" srcId="{57344696-B1EE-480D-A6C5-233268B4ED30}" destId="{3CDA654C-294E-481C-9C6B-5C7D3DFE2B6A}" srcOrd="0" destOrd="0" parTransId="{7C17AAF4-9C09-498A-B79C-9D39B8453282}" sibTransId="{B6EAFE32-D6EE-4C9D-9732-ABBAAE3496F4}"/>
    <dgm:cxn modelId="{94F8E0D5-6EAF-2E46-897A-24E1104A8372}" srcId="{5794EA9C-1D34-FB45-AA08-E91E99C909EE}" destId="{7C993A4D-FF2C-E047-B360-D16A918C87BD}" srcOrd="0" destOrd="0" parTransId="{68BD717B-231E-C749-8DDF-4EBEC1373534}" sibTransId="{8E02A04F-B5DC-3E42-8E13-1780582C40F9}"/>
    <dgm:cxn modelId="{2B2D75DB-10DC-A146-B76A-27D4FF34C67A}" type="presOf" srcId="{7C993A4D-FF2C-E047-B360-D16A918C87BD}" destId="{85C0EF84-8FDA-5F4C-9A99-A1007D81A7CA}" srcOrd="0" destOrd="0" presId="urn:microsoft.com/office/officeart/2005/8/layout/list1"/>
    <dgm:cxn modelId="{FD48E7F8-1C17-2D44-9855-E2AF210BA80F}" type="presOf" srcId="{57344696-B1EE-480D-A6C5-233268B4ED30}" destId="{C6996783-1B82-B045-80BF-8F623E9AFE4F}" srcOrd="1" destOrd="0" presId="urn:microsoft.com/office/officeart/2005/8/layout/list1"/>
    <dgm:cxn modelId="{A42E6CFE-5CE0-4152-A7EE-B013EB3287CD}" srcId="{12F90FEA-ACB8-47A1-9FCD-6E6306BFA598}" destId="{57344696-B1EE-480D-A6C5-233268B4ED30}" srcOrd="2" destOrd="0" parTransId="{A273A7A9-0FB8-458E-958B-2F51C7A9E8E5}" sibTransId="{EDFA6AFE-8798-4A8C-AA58-BC2C47F79FE4}"/>
    <dgm:cxn modelId="{1D9635E8-002C-B44D-A16D-1AD539985A3A}" type="presParOf" srcId="{626F519A-9A0D-B04F-A7A0-7EFD363784F6}" destId="{5CB941EE-8409-B245-80FC-DF64EB01195C}" srcOrd="0" destOrd="0" presId="urn:microsoft.com/office/officeart/2005/8/layout/list1"/>
    <dgm:cxn modelId="{D54DCEF2-6E30-1043-A92C-EAED952C5E91}" type="presParOf" srcId="{5CB941EE-8409-B245-80FC-DF64EB01195C}" destId="{3E0D6611-A187-3741-8203-36E39F42C739}" srcOrd="0" destOrd="0" presId="urn:microsoft.com/office/officeart/2005/8/layout/list1"/>
    <dgm:cxn modelId="{6C764454-34E3-5C4B-969B-DEC697A33C0E}" type="presParOf" srcId="{5CB941EE-8409-B245-80FC-DF64EB01195C}" destId="{CF2A8430-8A03-9A40-A0A2-E7FE932480C0}" srcOrd="1" destOrd="0" presId="urn:microsoft.com/office/officeart/2005/8/layout/list1"/>
    <dgm:cxn modelId="{5FE9F7DC-564B-8247-BB3D-B61E3CA9204D}" type="presParOf" srcId="{626F519A-9A0D-B04F-A7A0-7EFD363784F6}" destId="{4C2F188A-4839-2E43-86B8-8467BD9B3243}" srcOrd="1" destOrd="0" presId="urn:microsoft.com/office/officeart/2005/8/layout/list1"/>
    <dgm:cxn modelId="{B4C328CE-A16D-B84A-AE49-03E938854A65}" type="presParOf" srcId="{626F519A-9A0D-B04F-A7A0-7EFD363784F6}" destId="{EAB01650-F852-1C40-82CC-99DE6FCA1A95}" srcOrd="2" destOrd="0" presId="urn:microsoft.com/office/officeart/2005/8/layout/list1"/>
    <dgm:cxn modelId="{FBE7AF7A-536F-D942-B5BF-F233FC9391E8}" type="presParOf" srcId="{626F519A-9A0D-B04F-A7A0-7EFD363784F6}" destId="{AE236F44-7D82-674E-81CA-D28253D9C596}" srcOrd="3" destOrd="0" presId="urn:microsoft.com/office/officeart/2005/8/layout/list1"/>
    <dgm:cxn modelId="{63BED83B-6874-C947-A777-BAA8A5776CEB}" type="presParOf" srcId="{626F519A-9A0D-B04F-A7A0-7EFD363784F6}" destId="{80D5A270-3D38-1442-A10D-167E8850D312}" srcOrd="4" destOrd="0" presId="urn:microsoft.com/office/officeart/2005/8/layout/list1"/>
    <dgm:cxn modelId="{1E8052B5-189F-614F-8CC4-1CBF0C9A7CE2}" type="presParOf" srcId="{80D5A270-3D38-1442-A10D-167E8850D312}" destId="{D6CBDCEB-AFD5-A14B-86E2-4A708166106D}" srcOrd="0" destOrd="0" presId="urn:microsoft.com/office/officeart/2005/8/layout/list1"/>
    <dgm:cxn modelId="{78B258CD-893D-774D-BC51-1E884459559E}" type="presParOf" srcId="{80D5A270-3D38-1442-A10D-167E8850D312}" destId="{400E8B8E-F843-0C40-A35F-3C881D2A68E3}" srcOrd="1" destOrd="0" presId="urn:microsoft.com/office/officeart/2005/8/layout/list1"/>
    <dgm:cxn modelId="{D40FDB51-9C95-694B-BA7A-812E8C6D2B79}" type="presParOf" srcId="{626F519A-9A0D-B04F-A7A0-7EFD363784F6}" destId="{E648A81A-5155-E948-8E98-E7DEFB7A3530}" srcOrd="5" destOrd="0" presId="urn:microsoft.com/office/officeart/2005/8/layout/list1"/>
    <dgm:cxn modelId="{551A87E4-DB23-CD47-85FE-B9C9B4A5C692}" type="presParOf" srcId="{626F519A-9A0D-B04F-A7A0-7EFD363784F6}" destId="{E1960FE7-78F5-C241-A67A-8AF2DD92B61A}" srcOrd="6" destOrd="0" presId="urn:microsoft.com/office/officeart/2005/8/layout/list1"/>
    <dgm:cxn modelId="{4A432EF7-CA81-3B43-BE96-85F7A802B926}" type="presParOf" srcId="{626F519A-9A0D-B04F-A7A0-7EFD363784F6}" destId="{BDDAD7D9-5721-894F-96F2-0C3E2E84D2E8}" srcOrd="7" destOrd="0" presId="urn:microsoft.com/office/officeart/2005/8/layout/list1"/>
    <dgm:cxn modelId="{B49049AB-4740-4345-862E-369EE6D144DE}" type="presParOf" srcId="{626F519A-9A0D-B04F-A7A0-7EFD363784F6}" destId="{E7417555-DDF5-8D4F-B9FE-F23530734FAC}" srcOrd="8" destOrd="0" presId="urn:microsoft.com/office/officeart/2005/8/layout/list1"/>
    <dgm:cxn modelId="{39FC1ED7-978F-874A-AE63-CF44A56620EF}" type="presParOf" srcId="{E7417555-DDF5-8D4F-B9FE-F23530734FAC}" destId="{91DEDF95-DD63-344C-814B-083DCE74FD9B}" srcOrd="0" destOrd="0" presId="urn:microsoft.com/office/officeart/2005/8/layout/list1"/>
    <dgm:cxn modelId="{DF5935EE-33AF-974E-9E57-225428200A48}" type="presParOf" srcId="{E7417555-DDF5-8D4F-B9FE-F23530734FAC}" destId="{C6996783-1B82-B045-80BF-8F623E9AFE4F}" srcOrd="1" destOrd="0" presId="urn:microsoft.com/office/officeart/2005/8/layout/list1"/>
    <dgm:cxn modelId="{89B8F5AB-4615-864F-AF3A-C7D34FAED9F2}" type="presParOf" srcId="{626F519A-9A0D-B04F-A7A0-7EFD363784F6}" destId="{3CA15150-738D-6E40-B879-674FDC48C50F}" srcOrd="9" destOrd="0" presId="urn:microsoft.com/office/officeart/2005/8/layout/list1"/>
    <dgm:cxn modelId="{B338995A-750D-A14E-AD1E-8945DF881471}" type="presParOf" srcId="{626F519A-9A0D-B04F-A7A0-7EFD363784F6}" destId="{F6AC184D-6625-6546-8F5E-E91CE7AB006F}" srcOrd="10" destOrd="0" presId="urn:microsoft.com/office/officeart/2005/8/layout/list1"/>
    <dgm:cxn modelId="{210E6373-CA7C-7A49-A280-A97A16B0F6E8}" type="presParOf" srcId="{626F519A-9A0D-B04F-A7A0-7EFD363784F6}" destId="{B62F21E2-859F-5A48-B7F8-C2666B843FA9}" srcOrd="11" destOrd="0" presId="urn:microsoft.com/office/officeart/2005/8/layout/list1"/>
    <dgm:cxn modelId="{931B58FE-97C3-B042-B0E6-E9B05E89A6CA}" type="presParOf" srcId="{626F519A-9A0D-B04F-A7A0-7EFD363784F6}" destId="{6171F28C-0B67-CF4A-9BDA-25DB1028952D}" srcOrd="12" destOrd="0" presId="urn:microsoft.com/office/officeart/2005/8/layout/list1"/>
    <dgm:cxn modelId="{E2C83F6B-25AB-A74E-B1C4-133E4ACF1A94}" type="presParOf" srcId="{6171F28C-0B67-CF4A-9BDA-25DB1028952D}" destId="{D751837D-F737-EF40-8B99-F9D5DA6A91CE}" srcOrd="0" destOrd="0" presId="urn:microsoft.com/office/officeart/2005/8/layout/list1"/>
    <dgm:cxn modelId="{67D8A345-E0C7-0B48-9BC3-FC56218D87D4}" type="presParOf" srcId="{6171F28C-0B67-CF4A-9BDA-25DB1028952D}" destId="{A66BE018-10C3-0E4A-B112-144F6576A5B5}" srcOrd="1" destOrd="0" presId="urn:microsoft.com/office/officeart/2005/8/layout/list1"/>
    <dgm:cxn modelId="{A92646BF-A8E1-2345-8189-B59C3CB99BA1}" type="presParOf" srcId="{626F519A-9A0D-B04F-A7A0-7EFD363784F6}" destId="{7CF56989-1403-2F44-8722-E90924F2F92D}" srcOrd="13" destOrd="0" presId="urn:microsoft.com/office/officeart/2005/8/layout/list1"/>
    <dgm:cxn modelId="{9BF99CF4-F14E-C84B-9A24-B1E15E5F4AAE}" type="presParOf" srcId="{626F519A-9A0D-B04F-A7A0-7EFD363784F6}" destId="{85C0EF84-8FDA-5F4C-9A99-A1007D81A7C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9AD3B-9554-4738-9269-8DA38772E6D5}"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3AC10FED-C55D-40A0-98A5-F90C8073CD6C}">
      <dgm:prSet/>
      <dgm:spPr/>
      <dgm:t>
        <a:bodyPr/>
        <a:lstStyle/>
        <a:p>
          <a:r>
            <a:rPr lang="en-US"/>
            <a:t>Share this presentation at your post meeting</a:t>
          </a:r>
        </a:p>
      </dgm:t>
    </dgm:pt>
    <dgm:pt modelId="{A0FFE4F5-6291-4C8E-8283-DF2C06E34FC3}" type="parTrans" cxnId="{A0DF2AFB-4B82-4189-AB86-CF6F9E245CEA}">
      <dgm:prSet/>
      <dgm:spPr/>
      <dgm:t>
        <a:bodyPr/>
        <a:lstStyle/>
        <a:p>
          <a:endParaRPr lang="en-US"/>
        </a:p>
      </dgm:t>
    </dgm:pt>
    <dgm:pt modelId="{8B82915E-8BB1-4509-B9D2-3B529E042E40}" type="sibTrans" cxnId="{A0DF2AFB-4B82-4189-AB86-CF6F9E245CEA}">
      <dgm:prSet phldrT="1" phldr="0"/>
      <dgm:spPr/>
      <dgm:t>
        <a:bodyPr/>
        <a:lstStyle/>
        <a:p>
          <a:r>
            <a:rPr lang="en-US"/>
            <a:t>1</a:t>
          </a:r>
        </a:p>
      </dgm:t>
    </dgm:pt>
    <dgm:pt modelId="{03298485-567B-460C-AB17-84BFE84A9621}">
      <dgm:prSet/>
      <dgm:spPr/>
      <dgm:t>
        <a:bodyPr/>
        <a:lstStyle/>
        <a:p>
          <a:r>
            <a:rPr lang="en-US"/>
            <a:t>Pick a couple of LOEs to start with and add more as your post grows</a:t>
          </a:r>
        </a:p>
      </dgm:t>
    </dgm:pt>
    <dgm:pt modelId="{31374FC7-A24A-438E-819D-54ABC0774719}" type="parTrans" cxnId="{586F0838-401D-4C5F-98D1-CDD8D16A91EA}">
      <dgm:prSet/>
      <dgm:spPr/>
      <dgm:t>
        <a:bodyPr/>
        <a:lstStyle/>
        <a:p>
          <a:endParaRPr lang="en-US"/>
        </a:p>
      </dgm:t>
    </dgm:pt>
    <dgm:pt modelId="{0C7F6059-EE32-446C-A60F-AAB145385C96}" type="sibTrans" cxnId="{586F0838-401D-4C5F-98D1-CDD8D16A91EA}">
      <dgm:prSet phldrT="2" phldr="0"/>
      <dgm:spPr/>
      <dgm:t>
        <a:bodyPr/>
        <a:lstStyle/>
        <a:p>
          <a:r>
            <a:rPr lang="en-US"/>
            <a:t>2</a:t>
          </a:r>
        </a:p>
      </dgm:t>
    </dgm:pt>
    <dgm:pt modelId="{3261F3D5-65B4-464E-8AA9-658029AEAF7E}">
      <dgm:prSet/>
      <dgm:spPr/>
      <dgm:t>
        <a:bodyPr/>
        <a:lstStyle/>
        <a:p>
          <a:r>
            <a:rPr lang="en-US"/>
            <a:t>Assign a leader for each LOE</a:t>
          </a:r>
        </a:p>
      </dgm:t>
    </dgm:pt>
    <dgm:pt modelId="{CB480D05-7878-4356-9053-43F2EA836664}" type="parTrans" cxnId="{3E463B0A-967C-4E65-8812-C964AC5FAE62}">
      <dgm:prSet/>
      <dgm:spPr/>
      <dgm:t>
        <a:bodyPr/>
        <a:lstStyle/>
        <a:p>
          <a:endParaRPr lang="en-US"/>
        </a:p>
      </dgm:t>
    </dgm:pt>
    <dgm:pt modelId="{E3AAB925-D413-4CA5-983C-EA60E00AAA1F}" type="sibTrans" cxnId="{3E463B0A-967C-4E65-8812-C964AC5FAE62}">
      <dgm:prSet phldrT="3" phldr="0"/>
      <dgm:spPr/>
      <dgm:t>
        <a:bodyPr/>
        <a:lstStyle/>
        <a:p>
          <a:r>
            <a:rPr lang="en-US"/>
            <a:t>3</a:t>
          </a:r>
        </a:p>
      </dgm:t>
    </dgm:pt>
    <dgm:pt modelId="{F5E6E98E-6C09-40A0-9C0E-DDB6BE108398}">
      <dgm:prSet/>
      <dgm:spPr/>
      <dgm:t>
        <a:bodyPr/>
        <a:lstStyle/>
        <a:p>
          <a:r>
            <a:rPr lang="en-US"/>
            <a:t>Allocate resources as needed (funds/volunteers)</a:t>
          </a:r>
        </a:p>
      </dgm:t>
    </dgm:pt>
    <dgm:pt modelId="{73CAB464-888E-4321-BEE8-AFF549AABDE5}" type="parTrans" cxnId="{CBCD17BE-212B-4B08-8FF8-B92BD41D61D3}">
      <dgm:prSet/>
      <dgm:spPr/>
      <dgm:t>
        <a:bodyPr/>
        <a:lstStyle/>
        <a:p>
          <a:endParaRPr lang="en-US"/>
        </a:p>
      </dgm:t>
    </dgm:pt>
    <dgm:pt modelId="{BB7CE4CC-4EC3-4B0F-A29D-5BC51F3A1A8A}" type="sibTrans" cxnId="{CBCD17BE-212B-4B08-8FF8-B92BD41D61D3}">
      <dgm:prSet phldrT="4" phldr="0"/>
      <dgm:spPr/>
      <dgm:t>
        <a:bodyPr/>
        <a:lstStyle/>
        <a:p>
          <a:r>
            <a:rPr lang="en-US"/>
            <a:t>4</a:t>
          </a:r>
        </a:p>
      </dgm:t>
    </dgm:pt>
    <dgm:pt modelId="{5938FEA7-D208-4362-9E9E-4998C4895343}">
      <dgm:prSet/>
      <dgm:spPr/>
      <dgm:t>
        <a:bodyPr/>
        <a:lstStyle/>
        <a:p>
          <a:r>
            <a:rPr lang="en-US"/>
            <a:t>Have leaders update post each month with progress</a:t>
          </a:r>
        </a:p>
      </dgm:t>
    </dgm:pt>
    <dgm:pt modelId="{B598155D-883B-406C-992E-F173128DA847}" type="parTrans" cxnId="{336DE452-6819-4968-9A05-E3DC45AE2772}">
      <dgm:prSet/>
      <dgm:spPr/>
      <dgm:t>
        <a:bodyPr/>
        <a:lstStyle/>
        <a:p>
          <a:endParaRPr lang="en-US"/>
        </a:p>
      </dgm:t>
    </dgm:pt>
    <dgm:pt modelId="{6527DA21-6225-4505-B627-65BD38B01D3E}" type="sibTrans" cxnId="{336DE452-6819-4968-9A05-E3DC45AE2772}">
      <dgm:prSet phldrT="5" phldr="0"/>
      <dgm:spPr/>
      <dgm:t>
        <a:bodyPr/>
        <a:lstStyle/>
        <a:p>
          <a:r>
            <a:rPr lang="en-US"/>
            <a:t>5</a:t>
          </a:r>
        </a:p>
      </dgm:t>
    </dgm:pt>
    <dgm:pt modelId="{E47A7739-C826-6F47-9694-02D1263E8DD8}" type="pres">
      <dgm:prSet presAssocID="{9C09AD3B-9554-4738-9269-8DA38772E6D5}" presName="Name0" presStyleCnt="0">
        <dgm:presLayoutVars>
          <dgm:animLvl val="lvl"/>
          <dgm:resizeHandles val="exact"/>
        </dgm:presLayoutVars>
      </dgm:prSet>
      <dgm:spPr/>
    </dgm:pt>
    <dgm:pt modelId="{DFAC99E2-41C0-9F49-87C1-5EC248D425DF}" type="pres">
      <dgm:prSet presAssocID="{3AC10FED-C55D-40A0-98A5-F90C8073CD6C}" presName="compositeNode" presStyleCnt="0">
        <dgm:presLayoutVars>
          <dgm:bulletEnabled val="1"/>
        </dgm:presLayoutVars>
      </dgm:prSet>
      <dgm:spPr/>
    </dgm:pt>
    <dgm:pt modelId="{8B469406-753C-6C49-B721-F02657C7DA35}" type="pres">
      <dgm:prSet presAssocID="{3AC10FED-C55D-40A0-98A5-F90C8073CD6C}" presName="bgRect" presStyleLbl="bgAccFollowNode1" presStyleIdx="0" presStyleCnt="5"/>
      <dgm:spPr/>
    </dgm:pt>
    <dgm:pt modelId="{C2798301-FF95-644F-BADD-44032A29D777}" type="pres">
      <dgm:prSet presAssocID="{8B82915E-8BB1-4509-B9D2-3B529E042E40}" presName="sibTransNodeCircle" presStyleLbl="alignNode1" presStyleIdx="0" presStyleCnt="10">
        <dgm:presLayoutVars>
          <dgm:chMax val="0"/>
          <dgm:bulletEnabled/>
        </dgm:presLayoutVars>
      </dgm:prSet>
      <dgm:spPr/>
    </dgm:pt>
    <dgm:pt modelId="{8251D5B8-A754-7143-82A7-3C3888E47DEB}" type="pres">
      <dgm:prSet presAssocID="{3AC10FED-C55D-40A0-98A5-F90C8073CD6C}" presName="bottomLine" presStyleLbl="alignNode1" presStyleIdx="1" presStyleCnt="10">
        <dgm:presLayoutVars/>
      </dgm:prSet>
      <dgm:spPr/>
    </dgm:pt>
    <dgm:pt modelId="{9109B19D-61D4-A649-9E45-C84A40584ECF}" type="pres">
      <dgm:prSet presAssocID="{3AC10FED-C55D-40A0-98A5-F90C8073CD6C}" presName="nodeText" presStyleLbl="bgAccFollowNode1" presStyleIdx="0" presStyleCnt="5">
        <dgm:presLayoutVars>
          <dgm:bulletEnabled val="1"/>
        </dgm:presLayoutVars>
      </dgm:prSet>
      <dgm:spPr/>
    </dgm:pt>
    <dgm:pt modelId="{06F87611-E518-BD43-AAA0-495E8B8D682C}" type="pres">
      <dgm:prSet presAssocID="{8B82915E-8BB1-4509-B9D2-3B529E042E40}" presName="sibTrans" presStyleCnt="0"/>
      <dgm:spPr/>
    </dgm:pt>
    <dgm:pt modelId="{332A5D9A-FDEA-F041-8449-F7C8CE0C4E1A}" type="pres">
      <dgm:prSet presAssocID="{03298485-567B-460C-AB17-84BFE84A9621}" presName="compositeNode" presStyleCnt="0">
        <dgm:presLayoutVars>
          <dgm:bulletEnabled val="1"/>
        </dgm:presLayoutVars>
      </dgm:prSet>
      <dgm:spPr/>
    </dgm:pt>
    <dgm:pt modelId="{94036D18-62DE-9541-9E77-60DD99871969}" type="pres">
      <dgm:prSet presAssocID="{03298485-567B-460C-AB17-84BFE84A9621}" presName="bgRect" presStyleLbl="bgAccFollowNode1" presStyleIdx="1" presStyleCnt="5"/>
      <dgm:spPr/>
    </dgm:pt>
    <dgm:pt modelId="{0375F171-0BFF-9747-9337-7C4C553FDD81}" type="pres">
      <dgm:prSet presAssocID="{0C7F6059-EE32-446C-A60F-AAB145385C96}" presName="sibTransNodeCircle" presStyleLbl="alignNode1" presStyleIdx="2" presStyleCnt="10">
        <dgm:presLayoutVars>
          <dgm:chMax val="0"/>
          <dgm:bulletEnabled/>
        </dgm:presLayoutVars>
      </dgm:prSet>
      <dgm:spPr/>
    </dgm:pt>
    <dgm:pt modelId="{2A1E48BA-26B8-8A45-99BC-628027CFFC63}" type="pres">
      <dgm:prSet presAssocID="{03298485-567B-460C-AB17-84BFE84A9621}" presName="bottomLine" presStyleLbl="alignNode1" presStyleIdx="3" presStyleCnt="10">
        <dgm:presLayoutVars/>
      </dgm:prSet>
      <dgm:spPr/>
    </dgm:pt>
    <dgm:pt modelId="{5881B641-F43D-F147-AEC3-6F882719673D}" type="pres">
      <dgm:prSet presAssocID="{03298485-567B-460C-AB17-84BFE84A9621}" presName="nodeText" presStyleLbl="bgAccFollowNode1" presStyleIdx="1" presStyleCnt="5">
        <dgm:presLayoutVars>
          <dgm:bulletEnabled val="1"/>
        </dgm:presLayoutVars>
      </dgm:prSet>
      <dgm:spPr/>
    </dgm:pt>
    <dgm:pt modelId="{A898EB7B-40F7-AA4B-A76E-5E3263ADBA9F}" type="pres">
      <dgm:prSet presAssocID="{0C7F6059-EE32-446C-A60F-AAB145385C96}" presName="sibTrans" presStyleCnt="0"/>
      <dgm:spPr/>
    </dgm:pt>
    <dgm:pt modelId="{B195D58D-8675-C542-8BC1-B3B7180ADD02}" type="pres">
      <dgm:prSet presAssocID="{3261F3D5-65B4-464E-8AA9-658029AEAF7E}" presName="compositeNode" presStyleCnt="0">
        <dgm:presLayoutVars>
          <dgm:bulletEnabled val="1"/>
        </dgm:presLayoutVars>
      </dgm:prSet>
      <dgm:spPr/>
    </dgm:pt>
    <dgm:pt modelId="{A67955AD-6DCC-0244-9850-E0A31A0E5AAE}" type="pres">
      <dgm:prSet presAssocID="{3261F3D5-65B4-464E-8AA9-658029AEAF7E}" presName="bgRect" presStyleLbl="bgAccFollowNode1" presStyleIdx="2" presStyleCnt="5"/>
      <dgm:spPr/>
    </dgm:pt>
    <dgm:pt modelId="{820F67C3-91FC-1B43-A064-A1FBADF1E647}" type="pres">
      <dgm:prSet presAssocID="{E3AAB925-D413-4CA5-983C-EA60E00AAA1F}" presName="sibTransNodeCircle" presStyleLbl="alignNode1" presStyleIdx="4" presStyleCnt="10">
        <dgm:presLayoutVars>
          <dgm:chMax val="0"/>
          <dgm:bulletEnabled/>
        </dgm:presLayoutVars>
      </dgm:prSet>
      <dgm:spPr/>
    </dgm:pt>
    <dgm:pt modelId="{2EADA9C4-2EC7-0249-ADA2-819893E4ED20}" type="pres">
      <dgm:prSet presAssocID="{3261F3D5-65B4-464E-8AA9-658029AEAF7E}" presName="bottomLine" presStyleLbl="alignNode1" presStyleIdx="5" presStyleCnt="10">
        <dgm:presLayoutVars/>
      </dgm:prSet>
      <dgm:spPr/>
    </dgm:pt>
    <dgm:pt modelId="{7AFC9C66-79FC-BF41-9DB1-7619CF59BC3D}" type="pres">
      <dgm:prSet presAssocID="{3261F3D5-65B4-464E-8AA9-658029AEAF7E}" presName="nodeText" presStyleLbl="bgAccFollowNode1" presStyleIdx="2" presStyleCnt="5">
        <dgm:presLayoutVars>
          <dgm:bulletEnabled val="1"/>
        </dgm:presLayoutVars>
      </dgm:prSet>
      <dgm:spPr/>
    </dgm:pt>
    <dgm:pt modelId="{50CDBDAE-6FC2-6E4A-8BEB-90514ABD9CDC}" type="pres">
      <dgm:prSet presAssocID="{E3AAB925-D413-4CA5-983C-EA60E00AAA1F}" presName="sibTrans" presStyleCnt="0"/>
      <dgm:spPr/>
    </dgm:pt>
    <dgm:pt modelId="{816C5727-85FA-C344-A128-032183FDA29A}" type="pres">
      <dgm:prSet presAssocID="{F5E6E98E-6C09-40A0-9C0E-DDB6BE108398}" presName="compositeNode" presStyleCnt="0">
        <dgm:presLayoutVars>
          <dgm:bulletEnabled val="1"/>
        </dgm:presLayoutVars>
      </dgm:prSet>
      <dgm:spPr/>
    </dgm:pt>
    <dgm:pt modelId="{617D9B1A-8872-314B-BD46-E2ED7DCBC9CB}" type="pres">
      <dgm:prSet presAssocID="{F5E6E98E-6C09-40A0-9C0E-DDB6BE108398}" presName="bgRect" presStyleLbl="bgAccFollowNode1" presStyleIdx="3" presStyleCnt="5"/>
      <dgm:spPr/>
    </dgm:pt>
    <dgm:pt modelId="{3D18014A-4896-D94F-B48E-2B509D5FCBCE}" type="pres">
      <dgm:prSet presAssocID="{BB7CE4CC-4EC3-4B0F-A29D-5BC51F3A1A8A}" presName="sibTransNodeCircle" presStyleLbl="alignNode1" presStyleIdx="6" presStyleCnt="10">
        <dgm:presLayoutVars>
          <dgm:chMax val="0"/>
          <dgm:bulletEnabled/>
        </dgm:presLayoutVars>
      </dgm:prSet>
      <dgm:spPr/>
    </dgm:pt>
    <dgm:pt modelId="{64C5AABF-6FEA-AA49-9B96-F81A08CFE4A4}" type="pres">
      <dgm:prSet presAssocID="{F5E6E98E-6C09-40A0-9C0E-DDB6BE108398}" presName="bottomLine" presStyleLbl="alignNode1" presStyleIdx="7" presStyleCnt="10">
        <dgm:presLayoutVars/>
      </dgm:prSet>
      <dgm:spPr/>
    </dgm:pt>
    <dgm:pt modelId="{C36C2D04-C519-D647-9D67-F71715DF9E6B}" type="pres">
      <dgm:prSet presAssocID="{F5E6E98E-6C09-40A0-9C0E-DDB6BE108398}" presName="nodeText" presStyleLbl="bgAccFollowNode1" presStyleIdx="3" presStyleCnt="5">
        <dgm:presLayoutVars>
          <dgm:bulletEnabled val="1"/>
        </dgm:presLayoutVars>
      </dgm:prSet>
      <dgm:spPr/>
    </dgm:pt>
    <dgm:pt modelId="{9EDDA3F2-30EB-074D-8516-282891182251}" type="pres">
      <dgm:prSet presAssocID="{BB7CE4CC-4EC3-4B0F-A29D-5BC51F3A1A8A}" presName="sibTrans" presStyleCnt="0"/>
      <dgm:spPr/>
    </dgm:pt>
    <dgm:pt modelId="{E5255A9B-4016-6545-8C8C-D2393FF92C79}" type="pres">
      <dgm:prSet presAssocID="{5938FEA7-D208-4362-9E9E-4998C4895343}" presName="compositeNode" presStyleCnt="0">
        <dgm:presLayoutVars>
          <dgm:bulletEnabled val="1"/>
        </dgm:presLayoutVars>
      </dgm:prSet>
      <dgm:spPr/>
    </dgm:pt>
    <dgm:pt modelId="{B8461B2C-11ED-F34A-93A4-F8480D171AFD}" type="pres">
      <dgm:prSet presAssocID="{5938FEA7-D208-4362-9E9E-4998C4895343}" presName="bgRect" presStyleLbl="bgAccFollowNode1" presStyleIdx="4" presStyleCnt="5"/>
      <dgm:spPr/>
    </dgm:pt>
    <dgm:pt modelId="{A4698B17-5E40-0445-A480-96518F497EC3}" type="pres">
      <dgm:prSet presAssocID="{6527DA21-6225-4505-B627-65BD38B01D3E}" presName="sibTransNodeCircle" presStyleLbl="alignNode1" presStyleIdx="8" presStyleCnt="10">
        <dgm:presLayoutVars>
          <dgm:chMax val="0"/>
          <dgm:bulletEnabled/>
        </dgm:presLayoutVars>
      </dgm:prSet>
      <dgm:spPr/>
    </dgm:pt>
    <dgm:pt modelId="{313A0297-2413-5443-9E98-05753FB3A4BC}" type="pres">
      <dgm:prSet presAssocID="{5938FEA7-D208-4362-9E9E-4998C4895343}" presName="bottomLine" presStyleLbl="alignNode1" presStyleIdx="9" presStyleCnt="10">
        <dgm:presLayoutVars/>
      </dgm:prSet>
      <dgm:spPr/>
    </dgm:pt>
    <dgm:pt modelId="{5AD6E838-3A4D-2542-8743-2DB929E44499}" type="pres">
      <dgm:prSet presAssocID="{5938FEA7-D208-4362-9E9E-4998C4895343}" presName="nodeText" presStyleLbl="bgAccFollowNode1" presStyleIdx="4" presStyleCnt="5">
        <dgm:presLayoutVars>
          <dgm:bulletEnabled val="1"/>
        </dgm:presLayoutVars>
      </dgm:prSet>
      <dgm:spPr/>
    </dgm:pt>
  </dgm:ptLst>
  <dgm:cxnLst>
    <dgm:cxn modelId="{3E463B0A-967C-4E65-8812-C964AC5FAE62}" srcId="{9C09AD3B-9554-4738-9269-8DA38772E6D5}" destId="{3261F3D5-65B4-464E-8AA9-658029AEAF7E}" srcOrd="2" destOrd="0" parTransId="{CB480D05-7878-4356-9053-43F2EA836664}" sibTransId="{E3AAB925-D413-4CA5-983C-EA60E00AAA1F}"/>
    <dgm:cxn modelId="{83A06718-8963-A546-A680-EFF156A26D39}" type="presOf" srcId="{9C09AD3B-9554-4738-9269-8DA38772E6D5}" destId="{E47A7739-C826-6F47-9694-02D1263E8DD8}" srcOrd="0" destOrd="0" presId="urn:microsoft.com/office/officeart/2016/7/layout/BasicLinearProcessNumbered"/>
    <dgm:cxn modelId="{E53D2E23-9653-974F-9D98-1AFABE2DCABB}" type="presOf" srcId="{03298485-567B-460C-AB17-84BFE84A9621}" destId="{5881B641-F43D-F147-AEC3-6F882719673D}" srcOrd="1" destOrd="0" presId="urn:microsoft.com/office/officeart/2016/7/layout/BasicLinearProcessNumbered"/>
    <dgm:cxn modelId="{58766F36-0CF1-514D-A33F-C8F30EC077ED}" type="presOf" srcId="{8B82915E-8BB1-4509-B9D2-3B529E042E40}" destId="{C2798301-FF95-644F-BADD-44032A29D777}" srcOrd="0" destOrd="0" presId="urn:microsoft.com/office/officeart/2016/7/layout/BasicLinearProcessNumbered"/>
    <dgm:cxn modelId="{586F0838-401D-4C5F-98D1-CDD8D16A91EA}" srcId="{9C09AD3B-9554-4738-9269-8DA38772E6D5}" destId="{03298485-567B-460C-AB17-84BFE84A9621}" srcOrd="1" destOrd="0" parTransId="{31374FC7-A24A-438E-819D-54ABC0774719}" sibTransId="{0C7F6059-EE32-446C-A60F-AAB145385C96}"/>
    <dgm:cxn modelId="{82C3953E-4DD6-E84F-A8F5-2313F20D964D}" type="presOf" srcId="{5938FEA7-D208-4362-9E9E-4998C4895343}" destId="{5AD6E838-3A4D-2542-8743-2DB929E44499}" srcOrd="1" destOrd="0" presId="urn:microsoft.com/office/officeart/2016/7/layout/BasicLinearProcessNumbered"/>
    <dgm:cxn modelId="{1FB60768-9B9B-7046-B3E6-C37D4E95905F}" type="presOf" srcId="{3261F3D5-65B4-464E-8AA9-658029AEAF7E}" destId="{7AFC9C66-79FC-BF41-9DB1-7619CF59BC3D}" srcOrd="1" destOrd="0" presId="urn:microsoft.com/office/officeart/2016/7/layout/BasicLinearProcessNumbered"/>
    <dgm:cxn modelId="{336DE452-6819-4968-9A05-E3DC45AE2772}" srcId="{9C09AD3B-9554-4738-9269-8DA38772E6D5}" destId="{5938FEA7-D208-4362-9E9E-4998C4895343}" srcOrd="4" destOrd="0" parTransId="{B598155D-883B-406C-992E-F173128DA847}" sibTransId="{6527DA21-6225-4505-B627-65BD38B01D3E}"/>
    <dgm:cxn modelId="{DA698E85-AED4-1E4A-96E4-A9CFCE50D50B}" type="presOf" srcId="{3AC10FED-C55D-40A0-98A5-F90C8073CD6C}" destId="{8B469406-753C-6C49-B721-F02657C7DA35}" srcOrd="0" destOrd="0" presId="urn:microsoft.com/office/officeart/2016/7/layout/BasicLinearProcessNumbered"/>
    <dgm:cxn modelId="{EA06969F-F897-B847-8CFA-589F7538FFA1}" type="presOf" srcId="{F5E6E98E-6C09-40A0-9C0E-DDB6BE108398}" destId="{617D9B1A-8872-314B-BD46-E2ED7DCBC9CB}" srcOrd="0" destOrd="0" presId="urn:microsoft.com/office/officeart/2016/7/layout/BasicLinearProcessNumbered"/>
    <dgm:cxn modelId="{DAADCCAA-600F-F043-9401-E260A1C9B439}" type="presOf" srcId="{6527DA21-6225-4505-B627-65BD38B01D3E}" destId="{A4698B17-5E40-0445-A480-96518F497EC3}" srcOrd="0" destOrd="0" presId="urn:microsoft.com/office/officeart/2016/7/layout/BasicLinearProcessNumbered"/>
    <dgm:cxn modelId="{B6F005B4-6B65-4D40-B66E-A7525D926D80}" type="presOf" srcId="{3261F3D5-65B4-464E-8AA9-658029AEAF7E}" destId="{A67955AD-6DCC-0244-9850-E0A31A0E5AAE}" srcOrd="0" destOrd="0" presId="urn:microsoft.com/office/officeart/2016/7/layout/BasicLinearProcessNumbered"/>
    <dgm:cxn modelId="{CBCD17BE-212B-4B08-8FF8-B92BD41D61D3}" srcId="{9C09AD3B-9554-4738-9269-8DA38772E6D5}" destId="{F5E6E98E-6C09-40A0-9C0E-DDB6BE108398}" srcOrd="3" destOrd="0" parTransId="{73CAB464-888E-4321-BEE8-AFF549AABDE5}" sibTransId="{BB7CE4CC-4EC3-4B0F-A29D-5BC51F3A1A8A}"/>
    <dgm:cxn modelId="{C6A282C5-BC66-324D-9D05-35A4098EF3BA}" type="presOf" srcId="{03298485-567B-460C-AB17-84BFE84A9621}" destId="{94036D18-62DE-9541-9E77-60DD99871969}" srcOrd="0" destOrd="0" presId="urn:microsoft.com/office/officeart/2016/7/layout/BasicLinearProcessNumbered"/>
    <dgm:cxn modelId="{BBD014CA-0117-7741-8964-670BAE75FAA2}" type="presOf" srcId="{E3AAB925-D413-4CA5-983C-EA60E00AAA1F}" destId="{820F67C3-91FC-1B43-A064-A1FBADF1E647}" srcOrd="0" destOrd="0" presId="urn:microsoft.com/office/officeart/2016/7/layout/BasicLinearProcessNumbered"/>
    <dgm:cxn modelId="{F67686CB-2F2F-5043-A398-A6B3AB115B9A}" type="presOf" srcId="{0C7F6059-EE32-446C-A60F-AAB145385C96}" destId="{0375F171-0BFF-9747-9337-7C4C553FDD81}" srcOrd="0" destOrd="0" presId="urn:microsoft.com/office/officeart/2016/7/layout/BasicLinearProcessNumbered"/>
    <dgm:cxn modelId="{FA5533D2-4D5A-404C-8E75-71BBA700EE76}" type="presOf" srcId="{BB7CE4CC-4EC3-4B0F-A29D-5BC51F3A1A8A}" destId="{3D18014A-4896-D94F-B48E-2B509D5FCBCE}" srcOrd="0" destOrd="0" presId="urn:microsoft.com/office/officeart/2016/7/layout/BasicLinearProcessNumbered"/>
    <dgm:cxn modelId="{3F636DE2-6622-F74C-B81F-FB8E9874C3B5}" type="presOf" srcId="{5938FEA7-D208-4362-9E9E-4998C4895343}" destId="{B8461B2C-11ED-F34A-93A4-F8480D171AFD}" srcOrd="0" destOrd="0" presId="urn:microsoft.com/office/officeart/2016/7/layout/BasicLinearProcessNumbered"/>
    <dgm:cxn modelId="{80B31AF0-5E32-9146-9215-4BB44E8B6E4C}" type="presOf" srcId="{3AC10FED-C55D-40A0-98A5-F90C8073CD6C}" destId="{9109B19D-61D4-A649-9E45-C84A40584ECF}" srcOrd="1" destOrd="0" presId="urn:microsoft.com/office/officeart/2016/7/layout/BasicLinearProcessNumbered"/>
    <dgm:cxn modelId="{17C706F3-75BB-1141-B9C6-E3E50F306B89}" type="presOf" srcId="{F5E6E98E-6C09-40A0-9C0E-DDB6BE108398}" destId="{C36C2D04-C519-D647-9D67-F71715DF9E6B}" srcOrd="1" destOrd="0" presId="urn:microsoft.com/office/officeart/2016/7/layout/BasicLinearProcessNumbered"/>
    <dgm:cxn modelId="{A0DF2AFB-4B82-4189-AB86-CF6F9E245CEA}" srcId="{9C09AD3B-9554-4738-9269-8DA38772E6D5}" destId="{3AC10FED-C55D-40A0-98A5-F90C8073CD6C}" srcOrd="0" destOrd="0" parTransId="{A0FFE4F5-6291-4C8E-8283-DF2C06E34FC3}" sibTransId="{8B82915E-8BB1-4509-B9D2-3B529E042E40}"/>
    <dgm:cxn modelId="{11FBBA9B-3FF7-9841-83B3-1A9C7415BC0E}" type="presParOf" srcId="{E47A7739-C826-6F47-9694-02D1263E8DD8}" destId="{DFAC99E2-41C0-9F49-87C1-5EC248D425DF}" srcOrd="0" destOrd="0" presId="urn:microsoft.com/office/officeart/2016/7/layout/BasicLinearProcessNumbered"/>
    <dgm:cxn modelId="{FC1E199D-9355-B640-AC5B-0488A08B6345}" type="presParOf" srcId="{DFAC99E2-41C0-9F49-87C1-5EC248D425DF}" destId="{8B469406-753C-6C49-B721-F02657C7DA35}" srcOrd="0" destOrd="0" presId="urn:microsoft.com/office/officeart/2016/7/layout/BasicLinearProcessNumbered"/>
    <dgm:cxn modelId="{85CA198B-0284-DB47-BC29-8A98B790073A}" type="presParOf" srcId="{DFAC99E2-41C0-9F49-87C1-5EC248D425DF}" destId="{C2798301-FF95-644F-BADD-44032A29D777}" srcOrd="1" destOrd="0" presId="urn:microsoft.com/office/officeart/2016/7/layout/BasicLinearProcessNumbered"/>
    <dgm:cxn modelId="{BBA6377E-283B-A64F-A892-B1B4D509917C}" type="presParOf" srcId="{DFAC99E2-41C0-9F49-87C1-5EC248D425DF}" destId="{8251D5B8-A754-7143-82A7-3C3888E47DEB}" srcOrd="2" destOrd="0" presId="urn:microsoft.com/office/officeart/2016/7/layout/BasicLinearProcessNumbered"/>
    <dgm:cxn modelId="{72FFB469-0BF9-254F-9D8D-28EF7A802612}" type="presParOf" srcId="{DFAC99E2-41C0-9F49-87C1-5EC248D425DF}" destId="{9109B19D-61D4-A649-9E45-C84A40584ECF}" srcOrd="3" destOrd="0" presId="urn:microsoft.com/office/officeart/2016/7/layout/BasicLinearProcessNumbered"/>
    <dgm:cxn modelId="{E169B677-CCD3-EA49-8624-6EFA9DB3AE2F}" type="presParOf" srcId="{E47A7739-C826-6F47-9694-02D1263E8DD8}" destId="{06F87611-E518-BD43-AAA0-495E8B8D682C}" srcOrd="1" destOrd="0" presId="urn:microsoft.com/office/officeart/2016/7/layout/BasicLinearProcessNumbered"/>
    <dgm:cxn modelId="{32FA8CA1-D911-1346-814D-CE62CA0B5C45}" type="presParOf" srcId="{E47A7739-C826-6F47-9694-02D1263E8DD8}" destId="{332A5D9A-FDEA-F041-8449-F7C8CE0C4E1A}" srcOrd="2" destOrd="0" presId="urn:microsoft.com/office/officeart/2016/7/layout/BasicLinearProcessNumbered"/>
    <dgm:cxn modelId="{6F2472B5-044F-1740-98FC-C8EA62A64EDF}" type="presParOf" srcId="{332A5D9A-FDEA-F041-8449-F7C8CE0C4E1A}" destId="{94036D18-62DE-9541-9E77-60DD99871969}" srcOrd="0" destOrd="0" presId="urn:microsoft.com/office/officeart/2016/7/layout/BasicLinearProcessNumbered"/>
    <dgm:cxn modelId="{55455265-BB52-B34E-AEED-1CF634A39878}" type="presParOf" srcId="{332A5D9A-FDEA-F041-8449-F7C8CE0C4E1A}" destId="{0375F171-0BFF-9747-9337-7C4C553FDD81}" srcOrd="1" destOrd="0" presId="urn:microsoft.com/office/officeart/2016/7/layout/BasicLinearProcessNumbered"/>
    <dgm:cxn modelId="{7C1B3BE6-1D43-AB47-AE66-1A2497398B48}" type="presParOf" srcId="{332A5D9A-FDEA-F041-8449-F7C8CE0C4E1A}" destId="{2A1E48BA-26B8-8A45-99BC-628027CFFC63}" srcOrd="2" destOrd="0" presId="urn:microsoft.com/office/officeart/2016/7/layout/BasicLinearProcessNumbered"/>
    <dgm:cxn modelId="{31CA27AB-7DF6-3B4E-AB88-9C5C6248BF37}" type="presParOf" srcId="{332A5D9A-FDEA-F041-8449-F7C8CE0C4E1A}" destId="{5881B641-F43D-F147-AEC3-6F882719673D}" srcOrd="3" destOrd="0" presId="urn:microsoft.com/office/officeart/2016/7/layout/BasicLinearProcessNumbered"/>
    <dgm:cxn modelId="{4F02FA5F-356C-2844-B967-A66ECE63AB53}" type="presParOf" srcId="{E47A7739-C826-6F47-9694-02D1263E8DD8}" destId="{A898EB7B-40F7-AA4B-A76E-5E3263ADBA9F}" srcOrd="3" destOrd="0" presId="urn:microsoft.com/office/officeart/2016/7/layout/BasicLinearProcessNumbered"/>
    <dgm:cxn modelId="{788D2804-19BC-A840-AF4C-7A1841A174DB}" type="presParOf" srcId="{E47A7739-C826-6F47-9694-02D1263E8DD8}" destId="{B195D58D-8675-C542-8BC1-B3B7180ADD02}" srcOrd="4" destOrd="0" presId="urn:microsoft.com/office/officeart/2016/7/layout/BasicLinearProcessNumbered"/>
    <dgm:cxn modelId="{1A291C6A-113C-5C4B-BCC4-D675EC687B01}" type="presParOf" srcId="{B195D58D-8675-C542-8BC1-B3B7180ADD02}" destId="{A67955AD-6DCC-0244-9850-E0A31A0E5AAE}" srcOrd="0" destOrd="0" presId="urn:microsoft.com/office/officeart/2016/7/layout/BasicLinearProcessNumbered"/>
    <dgm:cxn modelId="{C567CF80-2B41-1E4F-BB83-04AFB6FC644E}" type="presParOf" srcId="{B195D58D-8675-C542-8BC1-B3B7180ADD02}" destId="{820F67C3-91FC-1B43-A064-A1FBADF1E647}" srcOrd="1" destOrd="0" presId="urn:microsoft.com/office/officeart/2016/7/layout/BasicLinearProcessNumbered"/>
    <dgm:cxn modelId="{CCA7F23A-604F-D44D-8FAE-7BBE9BAEC3ED}" type="presParOf" srcId="{B195D58D-8675-C542-8BC1-B3B7180ADD02}" destId="{2EADA9C4-2EC7-0249-ADA2-819893E4ED20}" srcOrd="2" destOrd="0" presId="urn:microsoft.com/office/officeart/2016/7/layout/BasicLinearProcessNumbered"/>
    <dgm:cxn modelId="{4E9419A4-FB41-4F48-A733-F7B330EC1309}" type="presParOf" srcId="{B195D58D-8675-C542-8BC1-B3B7180ADD02}" destId="{7AFC9C66-79FC-BF41-9DB1-7619CF59BC3D}" srcOrd="3" destOrd="0" presId="urn:microsoft.com/office/officeart/2016/7/layout/BasicLinearProcessNumbered"/>
    <dgm:cxn modelId="{17E424BA-CF00-924E-A0FE-E08ECFA6EEAC}" type="presParOf" srcId="{E47A7739-C826-6F47-9694-02D1263E8DD8}" destId="{50CDBDAE-6FC2-6E4A-8BEB-90514ABD9CDC}" srcOrd="5" destOrd="0" presId="urn:microsoft.com/office/officeart/2016/7/layout/BasicLinearProcessNumbered"/>
    <dgm:cxn modelId="{29480B26-4739-A24D-95B9-34A0AC4CFAED}" type="presParOf" srcId="{E47A7739-C826-6F47-9694-02D1263E8DD8}" destId="{816C5727-85FA-C344-A128-032183FDA29A}" srcOrd="6" destOrd="0" presId="urn:microsoft.com/office/officeart/2016/7/layout/BasicLinearProcessNumbered"/>
    <dgm:cxn modelId="{8E83CA17-E828-E947-98D5-C23789B48AB8}" type="presParOf" srcId="{816C5727-85FA-C344-A128-032183FDA29A}" destId="{617D9B1A-8872-314B-BD46-E2ED7DCBC9CB}" srcOrd="0" destOrd="0" presId="urn:microsoft.com/office/officeart/2016/7/layout/BasicLinearProcessNumbered"/>
    <dgm:cxn modelId="{B6C088AE-DBD2-664C-8E5B-2CDCD671F0DE}" type="presParOf" srcId="{816C5727-85FA-C344-A128-032183FDA29A}" destId="{3D18014A-4896-D94F-B48E-2B509D5FCBCE}" srcOrd="1" destOrd="0" presId="urn:microsoft.com/office/officeart/2016/7/layout/BasicLinearProcessNumbered"/>
    <dgm:cxn modelId="{6A2D2394-CEA0-9A48-A037-7530BC73B356}" type="presParOf" srcId="{816C5727-85FA-C344-A128-032183FDA29A}" destId="{64C5AABF-6FEA-AA49-9B96-F81A08CFE4A4}" srcOrd="2" destOrd="0" presId="urn:microsoft.com/office/officeart/2016/7/layout/BasicLinearProcessNumbered"/>
    <dgm:cxn modelId="{3EBFAD21-F65E-084C-8B66-F567743037CE}" type="presParOf" srcId="{816C5727-85FA-C344-A128-032183FDA29A}" destId="{C36C2D04-C519-D647-9D67-F71715DF9E6B}" srcOrd="3" destOrd="0" presId="urn:microsoft.com/office/officeart/2016/7/layout/BasicLinearProcessNumbered"/>
    <dgm:cxn modelId="{A6A497B8-6F5C-8F45-AD4E-A710879859CD}" type="presParOf" srcId="{E47A7739-C826-6F47-9694-02D1263E8DD8}" destId="{9EDDA3F2-30EB-074D-8516-282891182251}" srcOrd="7" destOrd="0" presId="urn:microsoft.com/office/officeart/2016/7/layout/BasicLinearProcessNumbered"/>
    <dgm:cxn modelId="{936A2F2A-3BE6-B84B-8EAE-EE8FDB242F31}" type="presParOf" srcId="{E47A7739-C826-6F47-9694-02D1263E8DD8}" destId="{E5255A9B-4016-6545-8C8C-D2393FF92C79}" srcOrd="8" destOrd="0" presId="urn:microsoft.com/office/officeart/2016/7/layout/BasicLinearProcessNumbered"/>
    <dgm:cxn modelId="{54B8B10A-3805-954B-83AE-B6197D7B6336}" type="presParOf" srcId="{E5255A9B-4016-6545-8C8C-D2393FF92C79}" destId="{B8461B2C-11ED-F34A-93A4-F8480D171AFD}" srcOrd="0" destOrd="0" presId="urn:microsoft.com/office/officeart/2016/7/layout/BasicLinearProcessNumbered"/>
    <dgm:cxn modelId="{F87B39B8-F28C-8C4B-B6C7-694CF80992C6}" type="presParOf" srcId="{E5255A9B-4016-6545-8C8C-D2393FF92C79}" destId="{A4698B17-5E40-0445-A480-96518F497EC3}" srcOrd="1" destOrd="0" presId="urn:microsoft.com/office/officeart/2016/7/layout/BasicLinearProcessNumbered"/>
    <dgm:cxn modelId="{EF48BF7A-EC42-D24F-B1F0-F68E6620655C}" type="presParOf" srcId="{E5255A9B-4016-6545-8C8C-D2393FF92C79}" destId="{313A0297-2413-5443-9E98-05753FB3A4BC}" srcOrd="2" destOrd="0" presId="urn:microsoft.com/office/officeart/2016/7/layout/BasicLinearProcessNumbered"/>
    <dgm:cxn modelId="{CD9F7491-DDF3-EF4B-AE58-0021A2276295}" type="presParOf" srcId="{E5255A9B-4016-6545-8C8C-D2393FF92C79}" destId="{5AD6E838-3A4D-2542-8743-2DB929E4449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E7327-C76B-4FC6-AEC4-7DB96433C93B}">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263A9-5785-4A76-B85E-99EF556F4216}">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47BD5-ECDC-4DE7-9CF8-D44BB5E0A423}">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Every District Leader: Be the example</a:t>
          </a:r>
        </a:p>
      </dsp:txBody>
      <dsp:txXfrm>
        <a:off x="1129902" y="4592"/>
        <a:ext cx="5171698" cy="978270"/>
      </dsp:txXfrm>
    </dsp:sp>
    <dsp:sp modelId="{A780BE1B-3898-46D9-8276-A8A173C735E0}">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997DE-7D22-4C9C-BCF8-1E686F7E890A}">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92479-5AB6-40FA-93BC-469D2F5960F8}">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Encourage Posts to adopt the plan</a:t>
          </a:r>
        </a:p>
      </dsp:txBody>
      <dsp:txXfrm>
        <a:off x="1129902" y="1227431"/>
        <a:ext cx="5171698" cy="978270"/>
      </dsp:txXfrm>
    </dsp:sp>
    <dsp:sp modelId="{612C938C-4635-4B78-9AAF-79A1A9DDC9BC}">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49123-6147-45C9-9534-8561493BDC35}">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B3218D-D70C-4EF0-A295-C49EB079FFBC}">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Focus on retention first, growth second</a:t>
          </a:r>
        </a:p>
      </dsp:txBody>
      <dsp:txXfrm>
        <a:off x="1129902" y="2450269"/>
        <a:ext cx="5171698" cy="978270"/>
      </dsp:txXfrm>
    </dsp:sp>
    <dsp:sp modelId="{56D4313C-5173-43A2-A38B-5F32ACACFF01}">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B08F8-96B7-4BC9-9B63-02F2824B46C7}">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94903B-E4A3-409F-9709-22E6BAC7C081}">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Make Posts centers of community engagement</a:t>
          </a:r>
        </a:p>
      </dsp:txBody>
      <dsp:txXfrm>
        <a:off x="1129902" y="3673107"/>
        <a:ext cx="5171698" cy="978270"/>
      </dsp:txXfrm>
    </dsp:sp>
    <dsp:sp modelId="{9D06E1BB-3C60-42C6-A0B2-F464AA5FCFAC}">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B9E18-055C-45AE-AEA2-284BBAA6A12F}">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0513CF-8D18-4127-9FC0-BE61EFFC71B6}">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Together: We Grow, We Serve, We Lead</a:t>
          </a:r>
        </a:p>
      </dsp:txBody>
      <dsp:txXfrm>
        <a:off x="1129902" y="4895945"/>
        <a:ext cx="5171698" cy="978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01650-F852-1C40-82CC-99DE6FCA1A95}">
      <dsp:nvSpPr>
        <dsp:cNvPr id="0" name=""/>
        <dsp:cNvSpPr/>
      </dsp:nvSpPr>
      <dsp:spPr>
        <a:xfrm>
          <a:off x="0" y="305399"/>
          <a:ext cx="8931277" cy="110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166" tIns="270764" rIns="693166" bIns="92456" numCol="1" spcCol="1270" anchor="t" anchorCtr="0">
          <a:noAutofit/>
        </a:bodyPr>
        <a:lstStyle/>
        <a:p>
          <a:pPr marL="114300" lvl="1" indent="-114300" algn="l" defTabSz="577850">
            <a:lnSpc>
              <a:spcPct val="90000"/>
            </a:lnSpc>
            <a:spcBef>
              <a:spcPct val="0"/>
            </a:spcBef>
            <a:spcAft>
              <a:spcPct val="15000"/>
            </a:spcAft>
            <a:buFontTx/>
            <a:buNone/>
          </a:pPr>
          <a:r>
            <a:rPr lang="en-US" sz="1300" b="1" kern="1200" dirty="0"/>
            <a:t>   Media:</a:t>
          </a:r>
          <a:r>
            <a:rPr lang="en-US" sz="1300" kern="1200" dirty="0"/>
            <a:t> Local papers, bulletins, direct mail, phone calls</a:t>
          </a:r>
          <a:br>
            <a:rPr lang="en-US" sz="1300" kern="1200" dirty="0"/>
          </a:br>
          <a:r>
            <a:rPr lang="en-US" sz="1300" b="1" kern="1200" dirty="0"/>
            <a:t>Style:</a:t>
          </a:r>
          <a:r>
            <a:rPr lang="en-US" sz="1300" kern="1200" dirty="0"/>
            <a:t> Personal, scheduled, relationship-based</a:t>
          </a:r>
          <a:br>
            <a:rPr lang="en-US" sz="1300" kern="1200" dirty="0"/>
          </a:br>
          <a:r>
            <a:rPr lang="en-US" sz="1300" b="1" kern="1200" dirty="0"/>
            <a:t>Tactics:</a:t>
          </a:r>
          <a:r>
            <a:rPr lang="en-US" sz="1300" kern="1200" dirty="0"/>
            <a:t> Highlight tradition; testimonials; offer help with online tools</a:t>
          </a:r>
          <a:br>
            <a:rPr lang="en-US" sz="1300" kern="1200" dirty="0"/>
          </a:br>
          <a:r>
            <a:rPr lang="en-US" sz="1300" b="1" kern="1200" dirty="0"/>
            <a:t>Barriers:</a:t>
          </a:r>
          <a:r>
            <a:rPr lang="en-US" sz="1300" kern="1200" dirty="0"/>
            <a:t> Tech comfort varies</a:t>
          </a:r>
        </a:p>
      </dsp:txBody>
      <dsp:txXfrm>
        <a:off x="0" y="305399"/>
        <a:ext cx="8931277" cy="1105650"/>
      </dsp:txXfrm>
    </dsp:sp>
    <dsp:sp modelId="{CF2A8430-8A03-9A40-A0A2-E7FE932480C0}">
      <dsp:nvSpPr>
        <dsp:cNvPr id="0" name=""/>
        <dsp:cNvSpPr/>
      </dsp:nvSpPr>
      <dsp:spPr>
        <a:xfrm>
          <a:off x="446563" y="113519"/>
          <a:ext cx="6251893"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307" tIns="0" rIns="236307" bIns="0" numCol="1" spcCol="1270" anchor="ctr" anchorCtr="0">
          <a:noAutofit/>
        </a:bodyPr>
        <a:lstStyle/>
        <a:p>
          <a:pPr marL="0" lvl="0" indent="0" algn="l" defTabSz="577850">
            <a:lnSpc>
              <a:spcPct val="90000"/>
            </a:lnSpc>
            <a:spcBef>
              <a:spcPct val="0"/>
            </a:spcBef>
            <a:spcAft>
              <a:spcPct val="35000"/>
            </a:spcAft>
            <a:buNone/>
          </a:pPr>
          <a:r>
            <a:rPr lang="en-US" sz="1300" kern="1200"/>
            <a:t>Ages 60+ (Vietnam-era &amp; older veterans)</a:t>
          </a:r>
        </a:p>
      </dsp:txBody>
      <dsp:txXfrm>
        <a:off x="465297" y="132253"/>
        <a:ext cx="6214425" cy="346292"/>
      </dsp:txXfrm>
    </dsp:sp>
    <dsp:sp modelId="{E1960FE7-78F5-C241-A67A-8AF2DD92B61A}">
      <dsp:nvSpPr>
        <dsp:cNvPr id="0" name=""/>
        <dsp:cNvSpPr/>
      </dsp:nvSpPr>
      <dsp:spPr>
        <a:xfrm>
          <a:off x="0" y="1673129"/>
          <a:ext cx="8931277" cy="110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166" tIns="270764" rIns="693166" bIns="92456" numCol="1" spcCol="1270" anchor="t" anchorCtr="0">
          <a:noAutofit/>
        </a:bodyPr>
        <a:lstStyle/>
        <a:p>
          <a:pPr marL="114300" lvl="1" indent="-114300" algn="l" defTabSz="577850">
            <a:lnSpc>
              <a:spcPct val="90000"/>
            </a:lnSpc>
            <a:spcBef>
              <a:spcPct val="0"/>
            </a:spcBef>
            <a:spcAft>
              <a:spcPct val="15000"/>
            </a:spcAft>
            <a:buFontTx/>
            <a:buNone/>
          </a:pPr>
          <a:r>
            <a:rPr lang="en-US" sz="1300" b="1" kern="1200" dirty="0"/>
            <a:t>   Media:</a:t>
          </a:r>
          <a:r>
            <a:rPr lang="en-US" sz="1300" kern="1200" dirty="0"/>
            <a:t> Facebook groups, email, community events</a:t>
          </a:r>
          <a:br>
            <a:rPr lang="en-US" sz="1300" kern="1200" dirty="0"/>
          </a:br>
          <a:r>
            <a:rPr lang="en-US" sz="1300" b="1" kern="1200" dirty="0"/>
            <a:t>Style:</a:t>
          </a:r>
          <a:r>
            <a:rPr lang="en-US" sz="1300" kern="1200" dirty="0"/>
            <a:t> Informational &amp; benefit-focused</a:t>
          </a:r>
          <a:br>
            <a:rPr lang="en-US" sz="1300" kern="1200" dirty="0"/>
          </a:br>
          <a:r>
            <a:rPr lang="en-US" sz="1300" b="1" kern="1200" dirty="0"/>
            <a:t>Tactics:</a:t>
          </a:r>
          <a:r>
            <a:rPr lang="en-US" sz="1300" kern="1200" dirty="0"/>
            <a:t> Emphasize advocacy, scholarships, networking; use QR codes</a:t>
          </a:r>
          <a:br>
            <a:rPr lang="en-US" sz="1300" kern="1200" dirty="0"/>
          </a:br>
          <a:r>
            <a:rPr lang="en-US" sz="1300" b="1" kern="1200" dirty="0"/>
            <a:t>Barriers:</a:t>
          </a:r>
          <a:r>
            <a:rPr lang="en-US" sz="1300" kern="1200" dirty="0"/>
            <a:t> Family/work balance</a:t>
          </a:r>
        </a:p>
      </dsp:txBody>
      <dsp:txXfrm>
        <a:off x="0" y="1673129"/>
        <a:ext cx="8931277" cy="1105650"/>
      </dsp:txXfrm>
    </dsp:sp>
    <dsp:sp modelId="{400E8B8E-F843-0C40-A35F-3C881D2A68E3}">
      <dsp:nvSpPr>
        <dsp:cNvPr id="0" name=""/>
        <dsp:cNvSpPr/>
      </dsp:nvSpPr>
      <dsp:spPr>
        <a:xfrm>
          <a:off x="446563" y="1481249"/>
          <a:ext cx="6251893"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307" tIns="0" rIns="236307" bIns="0" numCol="1" spcCol="1270" anchor="ctr" anchorCtr="0">
          <a:noAutofit/>
        </a:bodyPr>
        <a:lstStyle/>
        <a:p>
          <a:pPr marL="0" lvl="0" indent="0" algn="l" defTabSz="577850">
            <a:lnSpc>
              <a:spcPct val="90000"/>
            </a:lnSpc>
            <a:spcBef>
              <a:spcPct val="0"/>
            </a:spcBef>
            <a:spcAft>
              <a:spcPct val="35000"/>
            </a:spcAft>
            <a:buNone/>
          </a:pPr>
          <a:r>
            <a:rPr lang="en-US" sz="1300" kern="1200"/>
            <a:t>Ages 40–60 (Gulf War &amp; early Iraq/Afghanistan)</a:t>
          </a:r>
        </a:p>
      </dsp:txBody>
      <dsp:txXfrm>
        <a:off x="465297" y="1499983"/>
        <a:ext cx="6214425" cy="346292"/>
      </dsp:txXfrm>
    </dsp:sp>
    <dsp:sp modelId="{F6AC184D-6625-6546-8F5E-E91CE7AB006F}">
      <dsp:nvSpPr>
        <dsp:cNvPr id="0" name=""/>
        <dsp:cNvSpPr/>
      </dsp:nvSpPr>
      <dsp:spPr>
        <a:xfrm>
          <a:off x="0" y="3040860"/>
          <a:ext cx="8931277" cy="110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166" tIns="270764" rIns="693166" bIns="92456" numCol="1" spcCol="1270" anchor="t" anchorCtr="0">
          <a:noAutofit/>
        </a:bodyPr>
        <a:lstStyle/>
        <a:p>
          <a:pPr marL="114300" lvl="1" indent="-114300" algn="l" defTabSz="577850">
            <a:lnSpc>
              <a:spcPct val="90000"/>
            </a:lnSpc>
            <a:spcBef>
              <a:spcPct val="0"/>
            </a:spcBef>
            <a:spcAft>
              <a:spcPct val="15000"/>
            </a:spcAft>
            <a:buFontTx/>
            <a:buNone/>
          </a:pPr>
          <a:r>
            <a:rPr lang="en-US" sz="1300" b="1" kern="1200" dirty="0"/>
            <a:t>   Media:</a:t>
          </a:r>
          <a:r>
            <a:rPr lang="en-US" sz="1300" kern="1200" dirty="0"/>
            <a:t> Instagram, LinkedIn, text, YouTube, podcasts</a:t>
          </a:r>
          <a:br>
            <a:rPr lang="en-US" sz="1300" kern="1200" dirty="0"/>
          </a:br>
          <a:r>
            <a:rPr lang="en-US" sz="1300" b="1" kern="1200" dirty="0"/>
            <a:t>Style:</a:t>
          </a:r>
          <a:r>
            <a:rPr lang="en-US" sz="1300" kern="1200" dirty="0"/>
            <a:t> Quick, visual, professional-but-relaxed</a:t>
          </a:r>
          <a:br>
            <a:rPr lang="en-US" sz="1300" kern="1200" dirty="0"/>
          </a:br>
          <a:r>
            <a:rPr lang="en-US" sz="1300" b="1" kern="1200" dirty="0"/>
            <a:t>Tactics:</a:t>
          </a:r>
          <a:r>
            <a:rPr lang="en-US" sz="1300" kern="1200" dirty="0"/>
            <a:t> Mental health, career, family events; reels &amp; short videos</a:t>
          </a:r>
          <a:br>
            <a:rPr lang="en-US" sz="1300" kern="1200" dirty="0"/>
          </a:br>
          <a:r>
            <a:rPr lang="en-US" sz="1300" b="1" kern="1200" dirty="0"/>
            <a:t>Barriers:</a:t>
          </a:r>
          <a:r>
            <a:rPr lang="en-US" sz="1300" kern="1200" dirty="0"/>
            <a:t> Time constraints, childcare access</a:t>
          </a:r>
        </a:p>
      </dsp:txBody>
      <dsp:txXfrm>
        <a:off x="0" y="3040860"/>
        <a:ext cx="8931277" cy="1105650"/>
      </dsp:txXfrm>
    </dsp:sp>
    <dsp:sp modelId="{C6996783-1B82-B045-80BF-8F623E9AFE4F}">
      <dsp:nvSpPr>
        <dsp:cNvPr id="0" name=""/>
        <dsp:cNvSpPr/>
      </dsp:nvSpPr>
      <dsp:spPr>
        <a:xfrm>
          <a:off x="446563" y="2848980"/>
          <a:ext cx="6251893"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307" tIns="0" rIns="236307" bIns="0" numCol="1" spcCol="1270" anchor="ctr" anchorCtr="0">
          <a:noAutofit/>
        </a:bodyPr>
        <a:lstStyle/>
        <a:p>
          <a:pPr marL="0" lvl="0" indent="0" algn="l" defTabSz="577850">
            <a:lnSpc>
              <a:spcPct val="90000"/>
            </a:lnSpc>
            <a:spcBef>
              <a:spcPct val="0"/>
            </a:spcBef>
            <a:spcAft>
              <a:spcPct val="35000"/>
            </a:spcAft>
            <a:buNone/>
          </a:pPr>
          <a:r>
            <a:rPr lang="en-US" sz="1300" kern="1200"/>
            <a:t>Ages 25–40 (Post-9/11 veterans)</a:t>
          </a:r>
        </a:p>
      </dsp:txBody>
      <dsp:txXfrm>
        <a:off x="465297" y="2867714"/>
        <a:ext cx="6214425" cy="346292"/>
      </dsp:txXfrm>
    </dsp:sp>
    <dsp:sp modelId="{85C0EF84-8FDA-5F4C-9A99-A1007D81A7CA}">
      <dsp:nvSpPr>
        <dsp:cNvPr id="0" name=""/>
        <dsp:cNvSpPr/>
      </dsp:nvSpPr>
      <dsp:spPr>
        <a:xfrm>
          <a:off x="0" y="4408590"/>
          <a:ext cx="8931277" cy="110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166" tIns="270764" rIns="693166" bIns="92456" numCol="1" spcCol="1270" anchor="t" anchorCtr="0">
          <a:noAutofit/>
        </a:bodyPr>
        <a:lstStyle/>
        <a:p>
          <a:pPr marL="114300" lvl="1" indent="-114300" algn="l" defTabSz="577850">
            <a:lnSpc>
              <a:spcPct val="90000"/>
            </a:lnSpc>
            <a:spcBef>
              <a:spcPct val="0"/>
            </a:spcBef>
            <a:spcAft>
              <a:spcPct val="15000"/>
            </a:spcAft>
            <a:buFontTx/>
            <a:buNone/>
          </a:pPr>
          <a:r>
            <a:rPr lang="en-US" sz="1300" b="1" kern="1200" dirty="0"/>
            <a:t>   Media:</a:t>
          </a:r>
          <a:r>
            <a:rPr lang="en-US" sz="1300" kern="1200" dirty="0"/>
            <a:t> TikTok, Instagram Reels, Discord, Snapchat, gaming groups</a:t>
          </a:r>
          <a:br>
            <a:rPr lang="en-US" sz="1300" kern="1200" dirty="0"/>
          </a:br>
          <a:r>
            <a:rPr lang="en-US" sz="1300" b="1" kern="1200" dirty="0"/>
            <a:t>Style:</a:t>
          </a:r>
          <a:r>
            <a:rPr lang="en-US" sz="1300" kern="1200" dirty="0"/>
            <a:t> Ultra-brief, mobile-first, interactive</a:t>
          </a:r>
          <a:br>
            <a:rPr lang="en-US" sz="1300" kern="1200" dirty="0"/>
          </a:br>
          <a:r>
            <a:rPr lang="en-US" sz="1300" b="1" kern="1200" dirty="0"/>
            <a:t>Tactics:</a:t>
          </a:r>
          <a:r>
            <a:rPr lang="en-US" sz="1300" kern="1200" dirty="0"/>
            <a:t> Transition support, education benefits, campus outreach, QR links</a:t>
          </a:r>
          <a:br>
            <a:rPr lang="en-US" sz="1300" kern="1200" dirty="0"/>
          </a:br>
          <a:r>
            <a:rPr lang="en-US" sz="1300" b="1" kern="1200" dirty="0"/>
            <a:t>Barriers:</a:t>
          </a:r>
          <a:r>
            <a:rPr lang="en-US" sz="1300" kern="1200" dirty="0"/>
            <a:t> Low awareness of Legion; need peer-to-peer connections</a:t>
          </a:r>
        </a:p>
      </dsp:txBody>
      <dsp:txXfrm>
        <a:off x="0" y="4408590"/>
        <a:ext cx="8931277" cy="1105650"/>
      </dsp:txXfrm>
    </dsp:sp>
    <dsp:sp modelId="{A66BE018-10C3-0E4A-B112-144F6576A5B5}">
      <dsp:nvSpPr>
        <dsp:cNvPr id="0" name=""/>
        <dsp:cNvSpPr/>
      </dsp:nvSpPr>
      <dsp:spPr>
        <a:xfrm>
          <a:off x="446563" y="4216710"/>
          <a:ext cx="6251893"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307" tIns="0" rIns="236307" bIns="0" numCol="1" spcCol="1270" anchor="ctr" anchorCtr="0">
          <a:noAutofit/>
        </a:bodyPr>
        <a:lstStyle/>
        <a:p>
          <a:pPr marL="0" lvl="0" indent="0" algn="l" defTabSz="577850">
            <a:lnSpc>
              <a:spcPct val="90000"/>
            </a:lnSpc>
            <a:spcBef>
              <a:spcPct val="0"/>
            </a:spcBef>
            <a:spcAft>
              <a:spcPct val="35000"/>
            </a:spcAft>
            <a:buNone/>
          </a:pPr>
          <a:r>
            <a:rPr lang="en-US" sz="1300" b="0" kern="1200" dirty="0"/>
            <a:t>Ages 18–24 — Newly Separated &amp; Current-Era Veterans</a:t>
          </a:r>
        </a:p>
      </dsp:txBody>
      <dsp:txXfrm>
        <a:off x="465297" y="4235444"/>
        <a:ext cx="621442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69406-753C-6C49-B721-F02657C7DA35}">
      <dsp:nvSpPr>
        <dsp:cNvPr id="0" name=""/>
        <dsp:cNvSpPr/>
      </dsp:nvSpPr>
      <dsp:spPr>
        <a:xfrm>
          <a:off x="3735" y="680800"/>
          <a:ext cx="2022288" cy="283120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711200">
            <a:lnSpc>
              <a:spcPct val="90000"/>
            </a:lnSpc>
            <a:spcBef>
              <a:spcPct val="0"/>
            </a:spcBef>
            <a:spcAft>
              <a:spcPct val="35000"/>
            </a:spcAft>
            <a:buNone/>
          </a:pPr>
          <a:r>
            <a:rPr lang="en-US" sz="1600" kern="1200"/>
            <a:t>Share this presentation at your post meeting</a:t>
          </a:r>
        </a:p>
      </dsp:txBody>
      <dsp:txXfrm>
        <a:off x="3735" y="1756658"/>
        <a:ext cx="2022288" cy="1698722"/>
      </dsp:txXfrm>
    </dsp:sp>
    <dsp:sp modelId="{C2798301-FF95-644F-BADD-44032A29D777}">
      <dsp:nvSpPr>
        <dsp:cNvPr id="0" name=""/>
        <dsp:cNvSpPr/>
      </dsp:nvSpPr>
      <dsp:spPr>
        <a:xfrm>
          <a:off x="590198" y="963920"/>
          <a:ext cx="849361" cy="84936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14584" y="1088306"/>
        <a:ext cx="600589" cy="600589"/>
      </dsp:txXfrm>
    </dsp:sp>
    <dsp:sp modelId="{8251D5B8-A754-7143-82A7-3C3888E47DEB}">
      <dsp:nvSpPr>
        <dsp:cNvPr id="0" name=""/>
        <dsp:cNvSpPr/>
      </dsp:nvSpPr>
      <dsp:spPr>
        <a:xfrm>
          <a:off x="3735" y="3511932"/>
          <a:ext cx="2022288"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36D18-62DE-9541-9E77-60DD99871969}">
      <dsp:nvSpPr>
        <dsp:cNvPr id="0" name=""/>
        <dsp:cNvSpPr/>
      </dsp:nvSpPr>
      <dsp:spPr>
        <a:xfrm>
          <a:off x="2228252" y="680800"/>
          <a:ext cx="2022288" cy="2831204"/>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711200">
            <a:lnSpc>
              <a:spcPct val="90000"/>
            </a:lnSpc>
            <a:spcBef>
              <a:spcPct val="0"/>
            </a:spcBef>
            <a:spcAft>
              <a:spcPct val="35000"/>
            </a:spcAft>
            <a:buNone/>
          </a:pPr>
          <a:r>
            <a:rPr lang="en-US" sz="1600" kern="1200"/>
            <a:t>Pick a couple of LOEs to start with and add more as your post grows</a:t>
          </a:r>
        </a:p>
      </dsp:txBody>
      <dsp:txXfrm>
        <a:off x="2228252" y="1756658"/>
        <a:ext cx="2022288" cy="1698722"/>
      </dsp:txXfrm>
    </dsp:sp>
    <dsp:sp modelId="{0375F171-0BFF-9747-9337-7C4C553FDD81}">
      <dsp:nvSpPr>
        <dsp:cNvPr id="0" name=""/>
        <dsp:cNvSpPr/>
      </dsp:nvSpPr>
      <dsp:spPr>
        <a:xfrm>
          <a:off x="2814716" y="963920"/>
          <a:ext cx="849361" cy="849361"/>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39102" y="1088306"/>
        <a:ext cx="600589" cy="600589"/>
      </dsp:txXfrm>
    </dsp:sp>
    <dsp:sp modelId="{2A1E48BA-26B8-8A45-99BC-628027CFFC63}">
      <dsp:nvSpPr>
        <dsp:cNvPr id="0" name=""/>
        <dsp:cNvSpPr/>
      </dsp:nvSpPr>
      <dsp:spPr>
        <a:xfrm>
          <a:off x="2228252" y="3511932"/>
          <a:ext cx="2022288"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955AD-6DCC-0244-9850-E0A31A0E5AAE}">
      <dsp:nvSpPr>
        <dsp:cNvPr id="0" name=""/>
        <dsp:cNvSpPr/>
      </dsp:nvSpPr>
      <dsp:spPr>
        <a:xfrm>
          <a:off x="4452770" y="680800"/>
          <a:ext cx="2022288" cy="2831204"/>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711200">
            <a:lnSpc>
              <a:spcPct val="90000"/>
            </a:lnSpc>
            <a:spcBef>
              <a:spcPct val="0"/>
            </a:spcBef>
            <a:spcAft>
              <a:spcPct val="35000"/>
            </a:spcAft>
            <a:buNone/>
          </a:pPr>
          <a:r>
            <a:rPr lang="en-US" sz="1600" kern="1200"/>
            <a:t>Assign a leader for each LOE</a:t>
          </a:r>
        </a:p>
      </dsp:txBody>
      <dsp:txXfrm>
        <a:off x="4452770" y="1756658"/>
        <a:ext cx="2022288" cy="1698722"/>
      </dsp:txXfrm>
    </dsp:sp>
    <dsp:sp modelId="{820F67C3-91FC-1B43-A064-A1FBADF1E647}">
      <dsp:nvSpPr>
        <dsp:cNvPr id="0" name=""/>
        <dsp:cNvSpPr/>
      </dsp:nvSpPr>
      <dsp:spPr>
        <a:xfrm>
          <a:off x="5039233" y="963920"/>
          <a:ext cx="849361" cy="849361"/>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63619" y="1088306"/>
        <a:ext cx="600589" cy="600589"/>
      </dsp:txXfrm>
    </dsp:sp>
    <dsp:sp modelId="{2EADA9C4-2EC7-0249-ADA2-819893E4ED20}">
      <dsp:nvSpPr>
        <dsp:cNvPr id="0" name=""/>
        <dsp:cNvSpPr/>
      </dsp:nvSpPr>
      <dsp:spPr>
        <a:xfrm>
          <a:off x="4452770" y="3511932"/>
          <a:ext cx="2022288"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D9B1A-8872-314B-BD46-E2ED7DCBC9CB}">
      <dsp:nvSpPr>
        <dsp:cNvPr id="0" name=""/>
        <dsp:cNvSpPr/>
      </dsp:nvSpPr>
      <dsp:spPr>
        <a:xfrm>
          <a:off x="6677287" y="680800"/>
          <a:ext cx="2022288" cy="2831204"/>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711200">
            <a:lnSpc>
              <a:spcPct val="90000"/>
            </a:lnSpc>
            <a:spcBef>
              <a:spcPct val="0"/>
            </a:spcBef>
            <a:spcAft>
              <a:spcPct val="35000"/>
            </a:spcAft>
            <a:buNone/>
          </a:pPr>
          <a:r>
            <a:rPr lang="en-US" sz="1600" kern="1200"/>
            <a:t>Allocate resources as needed (funds/volunteers)</a:t>
          </a:r>
        </a:p>
      </dsp:txBody>
      <dsp:txXfrm>
        <a:off x="6677287" y="1756658"/>
        <a:ext cx="2022288" cy="1698722"/>
      </dsp:txXfrm>
    </dsp:sp>
    <dsp:sp modelId="{3D18014A-4896-D94F-B48E-2B509D5FCBCE}">
      <dsp:nvSpPr>
        <dsp:cNvPr id="0" name=""/>
        <dsp:cNvSpPr/>
      </dsp:nvSpPr>
      <dsp:spPr>
        <a:xfrm>
          <a:off x="7263751" y="963920"/>
          <a:ext cx="849361" cy="849361"/>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88137" y="1088306"/>
        <a:ext cx="600589" cy="600589"/>
      </dsp:txXfrm>
    </dsp:sp>
    <dsp:sp modelId="{64C5AABF-6FEA-AA49-9B96-F81A08CFE4A4}">
      <dsp:nvSpPr>
        <dsp:cNvPr id="0" name=""/>
        <dsp:cNvSpPr/>
      </dsp:nvSpPr>
      <dsp:spPr>
        <a:xfrm>
          <a:off x="6677287" y="3511932"/>
          <a:ext cx="2022288"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61B2C-11ED-F34A-93A4-F8480D171AFD}">
      <dsp:nvSpPr>
        <dsp:cNvPr id="0" name=""/>
        <dsp:cNvSpPr/>
      </dsp:nvSpPr>
      <dsp:spPr>
        <a:xfrm>
          <a:off x="8901805" y="680800"/>
          <a:ext cx="2022288" cy="2831204"/>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711200">
            <a:lnSpc>
              <a:spcPct val="90000"/>
            </a:lnSpc>
            <a:spcBef>
              <a:spcPct val="0"/>
            </a:spcBef>
            <a:spcAft>
              <a:spcPct val="35000"/>
            </a:spcAft>
            <a:buNone/>
          </a:pPr>
          <a:r>
            <a:rPr lang="en-US" sz="1600" kern="1200"/>
            <a:t>Have leaders update post each month with progress</a:t>
          </a:r>
        </a:p>
      </dsp:txBody>
      <dsp:txXfrm>
        <a:off x="8901805" y="1756658"/>
        <a:ext cx="2022288" cy="1698722"/>
      </dsp:txXfrm>
    </dsp:sp>
    <dsp:sp modelId="{A4698B17-5E40-0445-A480-96518F497EC3}">
      <dsp:nvSpPr>
        <dsp:cNvPr id="0" name=""/>
        <dsp:cNvSpPr/>
      </dsp:nvSpPr>
      <dsp:spPr>
        <a:xfrm>
          <a:off x="9488268" y="963920"/>
          <a:ext cx="849361" cy="849361"/>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612654" y="1088306"/>
        <a:ext cx="600589" cy="600589"/>
      </dsp:txXfrm>
    </dsp:sp>
    <dsp:sp modelId="{313A0297-2413-5443-9E98-05753FB3A4BC}">
      <dsp:nvSpPr>
        <dsp:cNvPr id="0" name=""/>
        <dsp:cNvSpPr/>
      </dsp:nvSpPr>
      <dsp:spPr>
        <a:xfrm>
          <a:off x="8901805" y="3511932"/>
          <a:ext cx="2022288"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8E725-3E6F-5B49-9D19-773B0B163BD7}"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F18E8-10D5-CC4A-A73B-E6B61C60E7C6}" type="slidenum">
              <a:rPr lang="en-US" smtClean="0"/>
              <a:t>‹#›</a:t>
            </a:fld>
            <a:endParaRPr lang="en-US"/>
          </a:p>
        </p:txBody>
      </p:sp>
    </p:spTree>
    <p:extLst>
      <p:ext uri="{BB962C8B-B14F-4D97-AF65-F5344CB8AC3E}">
        <p14:creationId xmlns:p14="http://schemas.microsoft.com/office/powerpoint/2010/main" val="35976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“Before we move any further, I want to pause on Slide 2 for just a moment—because this slide is really the anchor for everything else we’re going to talk about today.</a:t>
            </a:r>
          </a:p>
          <a:p>
            <a:r>
              <a:rPr lang="en-US" sz="1200" b="0" i="0" kern="1200" dirty="0">
                <a:solidFill>
                  <a:schemeClr val="tx1"/>
                </a:solidFill>
                <a:effectLst/>
                <a:latin typeface="+mn-lt"/>
                <a:ea typeface="+mn-ea"/>
                <a:cs typeface="+mn-cs"/>
              </a:rPr>
              <a:t>What you’re seeing here are our </a:t>
            </a:r>
            <a:r>
              <a:rPr lang="en-US" sz="1200" b="0" i="1" kern="1200" dirty="0">
                <a:solidFill>
                  <a:schemeClr val="tx1"/>
                </a:solidFill>
                <a:effectLst/>
                <a:latin typeface="+mn-lt"/>
                <a:ea typeface="+mn-ea"/>
                <a:cs typeface="+mn-cs"/>
              </a:rPr>
              <a:t>strategic objectives</a:t>
            </a:r>
            <a:r>
              <a:rPr lang="en-US" sz="1200" b="0" i="0" kern="1200" dirty="0">
                <a:solidFill>
                  <a:schemeClr val="tx1"/>
                </a:solidFill>
                <a:effectLst/>
                <a:latin typeface="+mn-lt"/>
                <a:ea typeface="+mn-ea"/>
                <a:cs typeface="+mn-cs"/>
              </a:rPr>
              <a:t>. These are the ‘why’—why we’re focused on membership, why retention comes first, why training, outreach, and engagement matter. If we don’t get this part right, everything else becomes activity instead of progress.</a:t>
            </a:r>
          </a:p>
          <a:p>
            <a:r>
              <a:rPr lang="en-US" sz="1200" b="0" i="0" kern="1200" dirty="0">
                <a:solidFill>
                  <a:schemeClr val="tx1"/>
                </a:solidFill>
                <a:effectLst/>
                <a:latin typeface="+mn-lt"/>
                <a:ea typeface="+mn-ea"/>
                <a:cs typeface="+mn-cs"/>
              </a:rPr>
              <a:t>Now, here’s the important part: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None of our Lines of Effort exist on their own.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LOE is simply a way—</a:t>
            </a:r>
            <a:r>
              <a:rPr lang="en-US" sz="1200" b="0" i="1" kern="1200" dirty="0">
                <a:solidFill>
                  <a:schemeClr val="tx1"/>
                </a:solidFill>
                <a:effectLst/>
                <a:latin typeface="+mn-lt"/>
                <a:ea typeface="+mn-ea"/>
                <a:cs typeface="+mn-cs"/>
              </a:rPr>
              <a:t>one way</a:t>
            </a:r>
            <a:r>
              <a:rPr lang="en-US" sz="1200" b="0" i="0" kern="1200" dirty="0">
                <a:solidFill>
                  <a:schemeClr val="tx1"/>
                </a:solidFill>
                <a:effectLst/>
                <a:latin typeface="+mn-lt"/>
                <a:ea typeface="+mn-ea"/>
                <a:cs typeface="+mn-cs"/>
              </a:rPr>
              <a:t>—to move one or more of these objectives forward. Think of the objectives as the destination, and the LOEs as the different roads that get us there.</a:t>
            </a:r>
          </a:p>
          <a:p>
            <a:r>
              <a:rPr lang="en-US" sz="1200" b="0" i="0" kern="1200" dirty="0">
                <a:solidFill>
                  <a:schemeClr val="tx1"/>
                </a:solidFill>
                <a:effectLst/>
                <a:latin typeface="+mn-lt"/>
                <a:ea typeface="+mn-ea"/>
                <a:cs typeface="+mn-cs"/>
              </a:rPr>
              <a:t>For example:</a:t>
            </a:r>
          </a:p>
          <a:p>
            <a:r>
              <a:rPr lang="en-US" sz="1200" b="0" i="0" kern="1200" dirty="0">
                <a:solidFill>
                  <a:schemeClr val="tx1"/>
                </a:solidFill>
                <a:effectLst/>
                <a:latin typeface="+mn-lt"/>
                <a:ea typeface="+mn-ea"/>
                <a:cs typeface="+mn-cs"/>
              </a:rPr>
              <a:t>Retention doesn’t happen just because we say it’s important. It happens through post development, better communication, training leaders, and making sure people feel like they belong.</a:t>
            </a:r>
          </a:p>
          <a:p>
            <a:r>
              <a:rPr lang="en-US" sz="1200" b="0" i="0" kern="1200" dirty="0">
                <a:solidFill>
                  <a:schemeClr val="tx1"/>
                </a:solidFill>
                <a:effectLst/>
                <a:latin typeface="+mn-lt"/>
                <a:ea typeface="+mn-ea"/>
                <a:cs typeface="+mn-cs"/>
              </a:rPr>
              <a:t>Recruitment doesn’t live in one bucket either. It shows up in community engagement, in how we tell our story, and in whether new members feel welcomed and valued on day one.</a:t>
            </a:r>
          </a:p>
          <a:p>
            <a:r>
              <a:rPr lang="en-US" sz="1200" b="0" i="0" kern="1200" dirty="0">
                <a:solidFill>
                  <a:schemeClr val="tx1"/>
                </a:solidFill>
                <a:effectLst/>
                <a:latin typeface="+mn-lt"/>
                <a:ea typeface="+mn-ea"/>
                <a:cs typeface="+mn-cs"/>
              </a:rPr>
              <a:t>So when we talk about LOEs later—whether it’s Community Engagement, Training, Communication, or Be the One—I don’t want you thinking, ‘That’s another program’ or ‘That’s something extra we have to do.’</a:t>
            </a:r>
          </a:p>
          <a:p>
            <a:r>
              <a:rPr lang="en-US" sz="1200" b="0" i="0" kern="1200" dirty="0">
                <a:solidFill>
                  <a:schemeClr val="tx1"/>
                </a:solidFill>
                <a:effectLst/>
                <a:latin typeface="+mn-lt"/>
                <a:ea typeface="+mn-ea"/>
                <a:cs typeface="+mn-cs"/>
              </a:rPr>
              <a:t>Instead, ask yourself this:</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Which objective on this slide does this LOE help us move forward—right now, in my post, with the people I already have?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just as important: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 are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expected to do all of them.</a:t>
            </a:r>
          </a:p>
          <a:p>
            <a:r>
              <a:rPr lang="en-US" sz="1200" b="0" i="0" kern="1200" dirty="0">
                <a:solidFill>
                  <a:schemeClr val="tx1"/>
                </a:solidFill>
                <a:effectLst/>
                <a:latin typeface="+mn-lt"/>
                <a:ea typeface="+mn-ea"/>
                <a:cs typeface="+mn-cs"/>
              </a:rPr>
              <a:t>Success is picking the LOEs that best support </a:t>
            </a:r>
            <a:r>
              <a:rPr lang="en-US" sz="1200" b="0" i="1"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biggest objective today. Maybe that’s retention. Maybe it’s rebuilding leadership. Maybe it’s reconnecting with your community.</a:t>
            </a:r>
          </a:p>
          <a:p>
            <a:r>
              <a:rPr lang="en-US" sz="1200" b="0" i="0" kern="1200" dirty="0">
                <a:solidFill>
                  <a:schemeClr val="tx1"/>
                </a:solidFill>
                <a:effectLst/>
                <a:latin typeface="+mn-lt"/>
                <a:ea typeface="+mn-ea"/>
                <a:cs typeface="+mn-cs"/>
              </a:rPr>
              <a:t>If your activities don’t clearly connect back to one of these objectives, that’s usually a sign we’re busy—but not effective.</a:t>
            </a:r>
          </a:p>
          <a:p>
            <a:r>
              <a:rPr lang="en-US" sz="1200" b="0" i="0" kern="1200" dirty="0">
                <a:solidFill>
                  <a:schemeClr val="tx1"/>
                </a:solidFill>
                <a:effectLst/>
                <a:latin typeface="+mn-lt"/>
                <a:ea typeface="+mn-ea"/>
                <a:cs typeface="+mn-cs"/>
              </a:rPr>
              <a:t>So as we move on, keep Slide 2 in the back of your mind. </a:t>
            </a:r>
            <a:r>
              <a:rPr lang="en-US" sz="1200" b="0" i="0" kern="1200">
                <a:solidFill>
                  <a:schemeClr val="tx1"/>
                </a:solidFill>
                <a:effectLst/>
                <a:latin typeface="+mn-lt"/>
                <a:ea typeface="+mn-ea"/>
                <a:cs typeface="+mn-cs"/>
              </a:rPr>
              <a:t>Every LOE we discuss is simply a tool to help you move one or more of these objectives forward—on your terms, at your pace.”</a:t>
            </a:r>
          </a:p>
          <a:p>
            <a:endParaRPr lang="en-US"/>
          </a:p>
        </p:txBody>
      </p:sp>
      <p:sp>
        <p:nvSpPr>
          <p:cNvPr id="4" name="Slide Number Placeholder 3"/>
          <p:cNvSpPr>
            <a:spLocks noGrp="1"/>
          </p:cNvSpPr>
          <p:nvPr>
            <p:ph type="sldNum" sz="quarter" idx="5"/>
          </p:nvPr>
        </p:nvSpPr>
        <p:spPr/>
        <p:txBody>
          <a:bodyPr/>
          <a:lstStyle/>
          <a:p>
            <a:fld id="{1C3F18E8-10D5-CC4A-A73B-E6B61C60E7C6}" type="slidenum">
              <a:rPr lang="en-US" smtClean="0"/>
              <a:t>2</a:t>
            </a:fld>
            <a:endParaRPr lang="en-US"/>
          </a:p>
        </p:txBody>
      </p:sp>
    </p:spTree>
    <p:extLst>
      <p:ext uri="{BB962C8B-B14F-4D97-AF65-F5344CB8AC3E}">
        <p14:creationId xmlns:p14="http://schemas.microsoft.com/office/powerpoint/2010/main" val="70734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Build and train membership teams at all levels.</a:t>
            </a:r>
          </a:p>
          <a:p>
            <a:r>
              <a:rPr lang="en-US" sz="1200" kern="1200" dirty="0">
                <a:solidFill>
                  <a:schemeClr val="tx1"/>
                </a:solidFill>
                <a:effectLst/>
                <a:latin typeface="+mn-lt"/>
                <a:ea typeface="+mn-ea"/>
                <a:cs typeface="+mn-cs"/>
              </a:rPr>
              <a:t>·  Match new members with the right post and clearly communicate their value to both the member and the post.</a:t>
            </a:r>
          </a:p>
          <a:p>
            <a:r>
              <a:rPr lang="en-US" sz="1200" kern="1200" dirty="0">
                <a:solidFill>
                  <a:schemeClr val="tx1"/>
                </a:solidFill>
                <a:effectLst/>
                <a:latin typeface="+mn-lt"/>
                <a:ea typeface="+mn-ea"/>
                <a:cs typeface="+mn-cs"/>
              </a:rPr>
              <a:t>·  Ensure all new members feel welcomed, engaged, and invited to participate.</a:t>
            </a:r>
          </a:p>
          <a:p>
            <a:r>
              <a:rPr lang="en-US" sz="1200" kern="1200" dirty="0">
                <a:solidFill>
                  <a:schemeClr val="tx1"/>
                </a:solidFill>
                <a:effectLst/>
                <a:latin typeface="+mn-lt"/>
                <a:ea typeface="+mn-ea"/>
                <a:cs typeface="+mn-cs"/>
              </a:rPr>
              <a:t>·  Proactively recruit and renew members through Legion programs, and family engagement.</a:t>
            </a:r>
          </a:p>
          <a:p>
            <a:r>
              <a:rPr lang="en-US" sz="1200" kern="1200" dirty="0">
                <a:solidFill>
                  <a:schemeClr val="tx1"/>
                </a:solidFill>
                <a:effectLst/>
                <a:latin typeface="+mn-lt"/>
                <a:ea typeface="+mn-ea"/>
                <a:cs typeface="+mn-cs"/>
              </a:rPr>
              <a:t>·  Make retention the top priority by developing retention strategies at every level.</a:t>
            </a:r>
          </a:p>
          <a:p>
            <a:r>
              <a:rPr lang="en-US" sz="1200" kern="1200" dirty="0">
                <a:solidFill>
                  <a:schemeClr val="tx1"/>
                </a:solidFill>
                <a:effectLst/>
                <a:latin typeface="+mn-lt"/>
                <a:ea typeface="+mn-ea"/>
                <a:cs typeface="+mn-cs"/>
              </a:rPr>
              <a:t>·  Strengthen and streamline the membership renewal process.</a:t>
            </a:r>
          </a:p>
          <a:p>
            <a:r>
              <a:rPr lang="en-US" sz="1200" kern="1200" dirty="0">
                <a:solidFill>
                  <a:schemeClr val="tx1"/>
                </a:solidFill>
                <a:effectLst/>
                <a:latin typeface="+mn-lt"/>
                <a:ea typeface="+mn-ea"/>
                <a:cs typeface="+mn-cs"/>
              </a:rPr>
              <a:t>·  Implement strategies to transfer members from headquarters posts to traditional posts.</a:t>
            </a:r>
          </a:p>
          <a:p>
            <a:r>
              <a:rPr lang="en-US" sz="1200" kern="1200" dirty="0">
                <a:solidFill>
                  <a:schemeClr val="tx1"/>
                </a:solidFill>
                <a:effectLst/>
                <a:latin typeface="+mn-lt"/>
                <a:ea typeface="+mn-ea"/>
                <a:cs typeface="+mn-cs"/>
              </a:rPr>
              <a:t>·  Increase emphasis on traditional recruitment, especially at the post level, with training and tools (e.g., Legion Plus app).</a:t>
            </a:r>
          </a:p>
          <a:p>
            <a:r>
              <a:rPr lang="en-US" sz="1200" kern="1200" dirty="0">
                <a:solidFill>
                  <a:schemeClr val="tx1"/>
                </a:solidFill>
                <a:effectLst/>
                <a:latin typeface="+mn-lt"/>
                <a:ea typeface="+mn-ea"/>
                <a:cs typeface="+mn-cs"/>
              </a:rPr>
              <a:t>·  Review and improve reward and incentive programs as needed.</a:t>
            </a:r>
          </a:p>
          <a:p>
            <a:r>
              <a:rPr lang="en-US" sz="1200" kern="1200" dirty="0">
                <a:solidFill>
                  <a:schemeClr val="tx1"/>
                </a:solidFill>
                <a:effectLst/>
                <a:latin typeface="+mn-lt"/>
                <a:ea typeface="+mn-ea"/>
                <a:cs typeface="+mn-cs"/>
              </a:rPr>
              <a:t>·  Build strong relationships with Active Duty, Guard, and Reserve personnel to expand eligibility outreach (e.g., guard drill engagement).</a:t>
            </a:r>
          </a:p>
          <a:p>
            <a:r>
              <a:rPr lang="en-US" sz="1200" kern="1200" dirty="0">
                <a:solidFill>
                  <a:schemeClr val="tx1"/>
                </a:solidFill>
                <a:effectLst/>
                <a:latin typeface="+mn-lt"/>
                <a:ea typeface="+mn-ea"/>
                <a:cs typeface="+mn-cs"/>
              </a:rPr>
              <a:t>·  Promote use of </a:t>
            </a:r>
            <a:r>
              <a:rPr lang="en-US" sz="1200" kern="1200" dirty="0" err="1">
                <a:solidFill>
                  <a:schemeClr val="tx1"/>
                </a:solidFill>
                <a:effectLst/>
                <a:latin typeface="+mn-lt"/>
                <a:ea typeface="+mn-ea"/>
                <a:cs typeface="+mn-cs"/>
              </a:rPr>
              <a:t>MyLegion</a:t>
            </a:r>
            <a:r>
              <a:rPr lang="en-US" sz="1200" kern="1200" dirty="0">
                <a:solidFill>
                  <a:schemeClr val="tx1"/>
                </a:solidFill>
                <a:effectLst/>
                <a:latin typeface="+mn-lt"/>
                <a:ea typeface="+mn-ea"/>
                <a:cs typeface="+mn-cs"/>
              </a:rPr>
              <a:t> accounts and the Legion Plus app at all levels.</a:t>
            </a:r>
          </a:p>
          <a:p>
            <a:r>
              <a:rPr lang="en-US" sz="1200" kern="1200" dirty="0">
                <a:solidFill>
                  <a:schemeClr val="tx1"/>
                </a:solidFill>
                <a:effectLst/>
                <a:latin typeface="+mn-lt"/>
                <a:ea typeface="+mn-ea"/>
                <a:cs typeface="+mn-cs"/>
              </a:rPr>
              <a:t>·  Encourage multi-year and PUFL memberships.</a:t>
            </a:r>
          </a:p>
          <a:p>
            <a:r>
              <a:rPr lang="en-US" sz="1200" kern="1200" dirty="0">
                <a:solidFill>
                  <a:schemeClr val="tx1"/>
                </a:solidFill>
                <a:effectLst/>
                <a:latin typeface="+mn-lt"/>
                <a:ea typeface="+mn-ea"/>
                <a:cs typeface="+mn-cs"/>
              </a:rPr>
              <a:t>·  Support community and mission-driven initiatives, such as Post 114’s Veteran Suicide Prevention Walk/Fundraiser (“2.2 Walk for Heroes”).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1C3F18E8-10D5-CC4A-A73B-E6B61C60E7C6}" type="slidenum">
              <a:rPr lang="en-US" smtClean="0"/>
              <a:t>7</a:t>
            </a:fld>
            <a:endParaRPr lang="en-US"/>
          </a:p>
        </p:txBody>
      </p:sp>
    </p:spTree>
    <p:extLst>
      <p:ext uri="{BB962C8B-B14F-4D97-AF65-F5344CB8AC3E}">
        <p14:creationId xmlns:p14="http://schemas.microsoft.com/office/powerpoint/2010/main" val="108906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E893-96B9-3F8B-C7B1-2E95DFC8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99E58-8218-8F18-B1D8-E645CE358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E6801-2FDF-EA49-D0FE-7AADB0B2A40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6C03F2F7-A77B-7E90-786B-BEB98E196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10CC-6859-1DBE-60F7-F36ADCF20B88}"/>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7" name="Picture 6">
            <a:extLst>
              <a:ext uri="{FF2B5EF4-FFF2-40B4-BE49-F238E27FC236}">
                <a16:creationId xmlns:a16="http://schemas.microsoft.com/office/drawing/2014/main" id="{07BE3F6E-AF19-4F73-7855-ADBA34428263}"/>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290353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77EB-FFAC-7FF1-603A-54DF9E6AF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49155-07CD-6BB2-58A6-9DF760481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0E7D0-22A2-6F0A-1F09-3E855F04F2F2}"/>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324613F5-8386-D5C2-DCAF-E3C4ADC17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DEA53-8364-5145-68CD-C472B2494BF2}"/>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7" name="Picture 6">
            <a:extLst>
              <a:ext uri="{FF2B5EF4-FFF2-40B4-BE49-F238E27FC236}">
                <a16:creationId xmlns:a16="http://schemas.microsoft.com/office/drawing/2014/main" id="{785F32AF-64D5-1B4F-D62F-277FFF95B4D8}"/>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417869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3A16D-3BED-55EA-6B1F-1ED03C1C7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8EF8E-BD8D-F7CF-4D0F-ACD9CA4E0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091E9-FB24-02F7-B650-67799D5B8146}"/>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6F9F596E-A9AA-EF45-435D-91DB200B8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469EC-D626-BBCB-A1D7-6102A7FBA200}"/>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23929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E893-96B9-3F8B-C7B1-2E95DFC8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99E58-8218-8F18-B1D8-E645CE358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E6801-2FDF-EA49-D0FE-7AADB0B2A40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6C03F2F7-A77B-7E90-786B-BEB98E196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10CC-6859-1DBE-60F7-F36ADCF20B88}"/>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81534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53FE-0913-ED57-D8BF-90B29287B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33853-BE9F-7520-4B03-45D4AB2FD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DF09C-72EB-B95C-2FBB-2A48F17D3A6D}"/>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DAA03DC5-66A0-9ADD-5FE4-6731FF754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E4E97-BFEB-2869-D79D-ABC7CD547A38}"/>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94091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CD48-5525-6443-D5C0-9103DA673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22B45-89FB-2685-C729-F993A6F973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E36BA-87EA-C091-5BB1-768FF0F0230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8370C024-D86D-9E09-EDF0-A784D0F75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02D1-7E51-B753-32EE-DB0230C56573}"/>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231156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C61D-62E9-4D5C-55B3-C21634922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3E028-57B7-4D38-A702-DCA92D48B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1B617-5B0A-C904-CBE2-CBFB04157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C8539-ED22-7143-1CC7-90A3A2AF182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E01C5ADE-E2E0-775D-12F7-B362F111F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933D7-7ABE-A077-6B25-63A025F0731B}"/>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246091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B938-7339-3196-8483-2A875C286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F17D8-54F1-496B-2ACD-1BF8EC51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4CC11-79FD-DB55-42F6-9ABDB7507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C0699-BFEB-93BF-39C6-847C3BA69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704CE-076E-53DD-4AE9-56060A983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89AC7-6BAC-410B-E6A5-7603151DE502}"/>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8" name="Footer Placeholder 7">
            <a:extLst>
              <a:ext uri="{FF2B5EF4-FFF2-40B4-BE49-F238E27FC236}">
                <a16:creationId xmlns:a16="http://schemas.microsoft.com/office/drawing/2014/main" id="{6B754F43-CDD4-0878-9210-49F7AE875C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F216C-9FE2-60A0-C835-E1E6DE1D4B31}"/>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220983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782C-EDB0-38CF-DEE5-EB29B42BD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98198-566C-44BF-9114-4AD25232F14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4" name="Footer Placeholder 3">
            <a:extLst>
              <a:ext uri="{FF2B5EF4-FFF2-40B4-BE49-F238E27FC236}">
                <a16:creationId xmlns:a16="http://schemas.microsoft.com/office/drawing/2014/main" id="{990C8B8B-B848-6749-5E76-288E3064A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AB6DA-4D42-2D91-C767-9A6100EDC4D3}"/>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1929236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3C10F-EB6D-7812-24CC-D18729107D39}"/>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3" name="Footer Placeholder 2">
            <a:extLst>
              <a:ext uri="{FF2B5EF4-FFF2-40B4-BE49-F238E27FC236}">
                <a16:creationId xmlns:a16="http://schemas.microsoft.com/office/drawing/2014/main" id="{4C994A64-A82F-DFD4-7C49-10F5351E3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A22641-3D27-8F2F-8897-7B2CD41EF380}"/>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44054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35AB-85B3-3A03-47E1-08688A5D7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E8C22-5D9B-FD9E-FD98-5AE54909E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60D6C-A209-B5F5-2736-8A9C5D7CE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92622-8961-5A48-A8A6-E52435F30EE1}"/>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1D2A47BE-B6C9-9A1F-D5D4-B09E58B6B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1A2D1-146E-C8C6-7B7B-BF58D117AF1C}"/>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91065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53FE-0913-ED57-D8BF-90B29287B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33853-BE9F-7520-4B03-45D4AB2FD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DF09C-72EB-B95C-2FBB-2A48F17D3A6D}"/>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DAA03DC5-66A0-9ADD-5FE4-6731FF754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E4E97-BFEB-2869-D79D-ABC7CD547A38}"/>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7" name="Picture 6">
            <a:extLst>
              <a:ext uri="{FF2B5EF4-FFF2-40B4-BE49-F238E27FC236}">
                <a16:creationId xmlns:a16="http://schemas.microsoft.com/office/drawing/2014/main" id="{79DE1762-816D-F77C-E184-E91C81913F1B}"/>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671753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EEA-A934-09A2-07EF-B1635554C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6BBA-A6AD-94F7-579E-ADE74092F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B328D-884C-26F2-CF9F-D66B971B3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0E17E-B411-FD85-4FFA-C5DA338D4398}"/>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DE7292BD-D6CC-9A43-6F5C-BA68E1F09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FD886-872B-38FF-18F0-3DE03A962D3F}"/>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91132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77EB-FFAC-7FF1-603A-54DF9E6AF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49155-07CD-6BB2-58A6-9DF760481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0E7D0-22A2-6F0A-1F09-3E855F04F2F2}"/>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324613F5-8386-D5C2-DCAF-E3C4ADC17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DEA53-8364-5145-68CD-C472B2494BF2}"/>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019628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3A16D-3BED-55EA-6B1F-1ED03C1C7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8EF8E-BD8D-F7CF-4D0F-ACD9CA4E0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091E9-FB24-02F7-B650-67799D5B8146}"/>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6F9F596E-A9AA-EF45-435D-91DB200B8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469EC-D626-BBCB-A1D7-6102A7FBA200}"/>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180947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CD48-5525-6443-D5C0-9103DA673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22B45-89FB-2685-C729-F993A6F973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E36BA-87EA-C091-5BB1-768FF0F0230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8370C024-D86D-9E09-EDF0-A784D0F75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02D1-7E51-B753-32EE-DB0230C56573}"/>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7" name="Picture 6">
            <a:extLst>
              <a:ext uri="{FF2B5EF4-FFF2-40B4-BE49-F238E27FC236}">
                <a16:creationId xmlns:a16="http://schemas.microsoft.com/office/drawing/2014/main" id="{C4D13227-02A6-C0BE-DA15-68A60A7FE545}"/>
              </a:ext>
            </a:extLst>
          </p:cNvPr>
          <p:cNvPicPr>
            <a:picLocks noChangeAspect="1"/>
          </p:cNvPicPr>
          <p:nvPr userDrawn="1"/>
        </p:nvPicPr>
        <p:blipFill>
          <a:blip r:embed="rId2"/>
          <a:stretch>
            <a:fillRect/>
          </a:stretch>
        </p:blipFill>
        <p:spPr>
          <a:xfrm>
            <a:off x="9103360" y="4540985"/>
            <a:ext cx="3088640" cy="3088640"/>
          </a:xfrm>
          <a:prstGeom prst="rect">
            <a:avLst/>
          </a:prstGeom>
        </p:spPr>
      </p:pic>
    </p:spTree>
    <p:extLst>
      <p:ext uri="{BB962C8B-B14F-4D97-AF65-F5344CB8AC3E}">
        <p14:creationId xmlns:p14="http://schemas.microsoft.com/office/powerpoint/2010/main" val="426093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C61D-62E9-4D5C-55B3-C21634922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3E028-57B7-4D38-A702-DCA92D48B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1B617-5B0A-C904-CBE2-CBFB04157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C8539-ED22-7143-1CC7-90A3A2AF182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E01C5ADE-E2E0-775D-12F7-B362F111F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933D7-7ABE-A077-6B25-63A025F0731B}"/>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8" name="Picture 7">
            <a:extLst>
              <a:ext uri="{FF2B5EF4-FFF2-40B4-BE49-F238E27FC236}">
                <a16:creationId xmlns:a16="http://schemas.microsoft.com/office/drawing/2014/main" id="{AE78A860-7AA0-72B2-D494-12A14C896B2E}"/>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381137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B938-7339-3196-8483-2A875C286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F17D8-54F1-496B-2ACD-1BF8EC51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4CC11-79FD-DB55-42F6-9ABDB7507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C0699-BFEB-93BF-39C6-847C3BA69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704CE-076E-53DD-4AE9-56060A983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89AC7-6BAC-410B-E6A5-7603151DE502}"/>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8" name="Footer Placeholder 7">
            <a:extLst>
              <a:ext uri="{FF2B5EF4-FFF2-40B4-BE49-F238E27FC236}">
                <a16:creationId xmlns:a16="http://schemas.microsoft.com/office/drawing/2014/main" id="{6B754F43-CDD4-0878-9210-49F7AE875C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F216C-9FE2-60A0-C835-E1E6DE1D4B31}"/>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378286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782C-EDB0-38CF-DEE5-EB29B42BD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98198-566C-44BF-9114-4AD25232F14B}"/>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4" name="Footer Placeholder 3">
            <a:extLst>
              <a:ext uri="{FF2B5EF4-FFF2-40B4-BE49-F238E27FC236}">
                <a16:creationId xmlns:a16="http://schemas.microsoft.com/office/drawing/2014/main" id="{990C8B8B-B848-6749-5E76-288E3064A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AB6DA-4D42-2D91-C767-9A6100EDC4D3}"/>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6" name="Picture 5">
            <a:extLst>
              <a:ext uri="{FF2B5EF4-FFF2-40B4-BE49-F238E27FC236}">
                <a16:creationId xmlns:a16="http://schemas.microsoft.com/office/drawing/2014/main" id="{225CEB52-79DF-F12A-3773-3AF255A81548}"/>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38360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3C10F-EB6D-7812-24CC-D18729107D39}"/>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3" name="Footer Placeholder 2">
            <a:extLst>
              <a:ext uri="{FF2B5EF4-FFF2-40B4-BE49-F238E27FC236}">
                <a16:creationId xmlns:a16="http://schemas.microsoft.com/office/drawing/2014/main" id="{4C994A64-A82F-DFD4-7C49-10F5351E3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A22641-3D27-8F2F-8897-7B2CD41EF380}"/>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5" name="Picture 4">
            <a:extLst>
              <a:ext uri="{FF2B5EF4-FFF2-40B4-BE49-F238E27FC236}">
                <a16:creationId xmlns:a16="http://schemas.microsoft.com/office/drawing/2014/main" id="{78879C8C-AB30-1CA4-24F1-D4B1A77AC962}"/>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173198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35AB-85B3-3A03-47E1-08688A5D7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E8C22-5D9B-FD9E-FD98-5AE54909E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60D6C-A209-B5F5-2736-8A9C5D7CE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92622-8961-5A48-A8A6-E52435F30EE1}"/>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1D2A47BE-B6C9-9A1F-D5D4-B09E58B6B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1A2D1-146E-C8C6-7B7B-BF58D117AF1C}"/>
              </a:ext>
            </a:extLst>
          </p:cNvPr>
          <p:cNvSpPr>
            <a:spLocks noGrp="1"/>
          </p:cNvSpPr>
          <p:nvPr>
            <p:ph type="sldNum" sz="quarter" idx="12"/>
          </p:nvPr>
        </p:nvSpPr>
        <p:spPr/>
        <p:txBody>
          <a:bodyPr/>
          <a:lstStyle/>
          <a:p>
            <a:fld id="{A5A71A22-644F-6348-83C1-A178C663908C}" type="slidenum">
              <a:rPr lang="en-US" smtClean="0"/>
              <a:t>‹#›</a:t>
            </a:fld>
            <a:endParaRPr lang="en-US"/>
          </a:p>
        </p:txBody>
      </p:sp>
      <p:pic>
        <p:nvPicPr>
          <p:cNvPr id="8" name="Picture 7">
            <a:extLst>
              <a:ext uri="{FF2B5EF4-FFF2-40B4-BE49-F238E27FC236}">
                <a16:creationId xmlns:a16="http://schemas.microsoft.com/office/drawing/2014/main" id="{96C53CD4-4A4A-A8EA-417A-E9AAF4916DDB}"/>
              </a:ext>
            </a:extLst>
          </p:cNvPr>
          <p:cNvPicPr>
            <a:picLocks noChangeAspect="1"/>
          </p:cNvPicPr>
          <p:nvPr userDrawn="1"/>
        </p:nvPicPr>
        <p:blipFill>
          <a:blip r:embed="rId2"/>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374950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EEA-A934-09A2-07EF-B1635554C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6BBA-A6AD-94F7-579E-ADE74092F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B328D-884C-26F2-CF9F-D66B971B3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0E17E-B411-FD85-4FFA-C5DA338D4398}"/>
              </a:ext>
            </a:extLst>
          </p:cNvPr>
          <p:cNvSpPr>
            <a:spLocks noGrp="1"/>
          </p:cNvSpPr>
          <p:nvPr>
            <p:ph type="dt" sz="half" idx="10"/>
          </p:nvPr>
        </p:nvSpPr>
        <p:spPr/>
        <p:txBody>
          <a:bodyPr/>
          <a:lstStyle/>
          <a:p>
            <a:fld id="{CA9D3121-AFFB-5440-A709-C00A7B634A8C}" type="datetimeFigureOut">
              <a:rPr lang="en-US" smtClean="0"/>
              <a:t>1/27/2026</a:t>
            </a:fld>
            <a:endParaRPr lang="en-US"/>
          </a:p>
        </p:txBody>
      </p:sp>
      <p:sp>
        <p:nvSpPr>
          <p:cNvPr id="6" name="Footer Placeholder 5">
            <a:extLst>
              <a:ext uri="{FF2B5EF4-FFF2-40B4-BE49-F238E27FC236}">
                <a16:creationId xmlns:a16="http://schemas.microsoft.com/office/drawing/2014/main" id="{DE7292BD-D6CC-9A43-6F5C-BA68E1F09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FD886-872B-38FF-18F0-3DE03A962D3F}"/>
              </a:ext>
            </a:extLst>
          </p:cNvPr>
          <p:cNvSpPr>
            <a:spLocks noGrp="1"/>
          </p:cNvSpPr>
          <p:nvPr>
            <p:ph type="sldNum" sz="quarter" idx="12"/>
          </p:nvPr>
        </p:nvSpPr>
        <p:spPr/>
        <p:txBody>
          <a:bodyPr/>
          <a:lstStyle/>
          <a:p>
            <a:fld id="{A5A71A22-644F-6348-83C1-A178C663908C}" type="slidenum">
              <a:rPr lang="en-US" smtClean="0"/>
              <a:t>‹#›</a:t>
            </a:fld>
            <a:endParaRPr lang="en-US"/>
          </a:p>
        </p:txBody>
      </p:sp>
    </p:spTree>
    <p:extLst>
      <p:ext uri="{BB962C8B-B14F-4D97-AF65-F5344CB8AC3E}">
        <p14:creationId xmlns:p14="http://schemas.microsoft.com/office/powerpoint/2010/main" val="211864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531BD-EA6D-90F7-1881-7B32EFDEB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5940FB-7D64-19EB-B8FC-5B114022C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6C180-2174-18E0-2331-F0B8C4B74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45D4C849-D6BD-F36A-7257-11F1B0CC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21AED-7C76-7904-7D45-82C0C8158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A71A22-644F-6348-83C1-A178C663908C}" type="slidenum">
              <a:rPr lang="en-US" smtClean="0"/>
              <a:t>‹#›</a:t>
            </a:fld>
            <a:endParaRPr lang="en-US"/>
          </a:p>
        </p:txBody>
      </p:sp>
      <p:pic>
        <p:nvPicPr>
          <p:cNvPr id="7" name="Picture 6">
            <a:extLst>
              <a:ext uri="{FF2B5EF4-FFF2-40B4-BE49-F238E27FC236}">
                <a16:creationId xmlns:a16="http://schemas.microsoft.com/office/drawing/2014/main" id="{1EDFB2A7-25FE-FD4D-9165-FB80B029BC5C}"/>
              </a:ext>
            </a:extLst>
          </p:cNvPr>
          <p:cNvPicPr>
            <a:picLocks noChangeAspect="1"/>
          </p:cNvPicPr>
          <p:nvPr userDrawn="1"/>
        </p:nvPicPr>
        <p:blipFill>
          <a:blip r:embed="rId13"/>
          <a:stretch>
            <a:fillRect/>
          </a:stretch>
        </p:blipFill>
        <p:spPr>
          <a:xfrm>
            <a:off x="9103360" y="4531360"/>
            <a:ext cx="3088640" cy="3088640"/>
          </a:xfrm>
          <a:prstGeom prst="rect">
            <a:avLst/>
          </a:prstGeom>
        </p:spPr>
      </p:pic>
    </p:spTree>
    <p:extLst>
      <p:ext uri="{BB962C8B-B14F-4D97-AF65-F5344CB8AC3E}">
        <p14:creationId xmlns:p14="http://schemas.microsoft.com/office/powerpoint/2010/main" val="200341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531BD-EA6D-90F7-1881-7B32EFDEB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5940FB-7D64-19EB-B8FC-5B114022C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6C180-2174-18E0-2331-F0B8C4B74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D3121-AFFB-5440-A709-C00A7B634A8C}" type="datetimeFigureOut">
              <a:rPr lang="en-US" smtClean="0"/>
              <a:t>1/27/2026</a:t>
            </a:fld>
            <a:endParaRPr lang="en-US"/>
          </a:p>
        </p:txBody>
      </p:sp>
      <p:sp>
        <p:nvSpPr>
          <p:cNvPr id="5" name="Footer Placeholder 4">
            <a:extLst>
              <a:ext uri="{FF2B5EF4-FFF2-40B4-BE49-F238E27FC236}">
                <a16:creationId xmlns:a16="http://schemas.microsoft.com/office/drawing/2014/main" id="{45D4C849-D6BD-F36A-7257-11F1B0CC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21AED-7C76-7904-7D45-82C0C8158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A71A22-644F-6348-83C1-A178C663908C}" type="slidenum">
              <a:rPr lang="en-US" smtClean="0"/>
              <a:t>‹#›</a:t>
            </a:fld>
            <a:endParaRPr lang="en-US"/>
          </a:p>
        </p:txBody>
      </p:sp>
    </p:spTree>
    <p:extLst>
      <p:ext uri="{BB962C8B-B14F-4D97-AF65-F5344CB8AC3E}">
        <p14:creationId xmlns:p14="http://schemas.microsoft.com/office/powerpoint/2010/main" val="3463057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005C-C326-6B7F-90F5-381EF62F9D88}"/>
              </a:ext>
            </a:extLst>
          </p:cNvPr>
          <p:cNvSpPr>
            <a:spLocks noGrp="1"/>
          </p:cNvSpPr>
          <p:nvPr>
            <p:ph type="ctrTitle"/>
          </p:nvPr>
        </p:nvSpPr>
        <p:spPr/>
        <p:txBody>
          <a:bodyPr>
            <a:noAutofit/>
          </a:bodyPr>
          <a:lstStyle/>
          <a:p>
            <a:r>
              <a:rPr lang="en-US" sz="4800" dirty="0"/>
              <a:t>21</a:t>
            </a:r>
            <a:r>
              <a:rPr lang="en-US" sz="4800" baseline="30000" dirty="0"/>
              <a:t>st</a:t>
            </a:r>
            <a:r>
              <a:rPr lang="en-US" sz="4800" dirty="0"/>
              <a:t> Century Membership Plan </a:t>
            </a:r>
            <a:br>
              <a:rPr lang="en-US" sz="4800" dirty="0"/>
            </a:br>
            <a:r>
              <a:rPr lang="en-US" sz="4800" dirty="0"/>
              <a:t>for </a:t>
            </a:r>
            <a:br>
              <a:rPr lang="en-US" sz="4800" dirty="0"/>
            </a:br>
            <a:r>
              <a:rPr lang="en-US" sz="4800" dirty="0"/>
              <a:t>Department of South Dakota</a:t>
            </a:r>
          </a:p>
        </p:txBody>
      </p:sp>
    </p:spTree>
    <p:extLst>
      <p:ext uri="{BB962C8B-B14F-4D97-AF65-F5344CB8AC3E}">
        <p14:creationId xmlns:p14="http://schemas.microsoft.com/office/powerpoint/2010/main" val="36898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84E4-E914-FBD5-836A-0AC4C781123B}"/>
              </a:ext>
            </a:extLst>
          </p:cNvPr>
          <p:cNvSpPr>
            <a:spLocks noGrp="1"/>
          </p:cNvSpPr>
          <p:nvPr>
            <p:ph type="title"/>
          </p:nvPr>
        </p:nvSpPr>
        <p:spPr/>
        <p:txBody>
          <a:bodyPr/>
          <a:lstStyle/>
          <a:p>
            <a:r>
              <a:rPr lang="en-US" dirty="0"/>
              <a:t>LOE 2: Community Engagement</a:t>
            </a:r>
          </a:p>
        </p:txBody>
      </p:sp>
      <p:sp>
        <p:nvSpPr>
          <p:cNvPr id="3" name="Content Placeholder 2">
            <a:extLst>
              <a:ext uri="{FF2B5EF4-FFF2-40B4-BE49-F238E27FC236}">
                <a16:creationId xmlns:a16="http://schemas.microsoft.com/office/drawing/2014/main" id="{89D05601-A58C-A21A-25C0-0EE843AE2041}"/>
              </a:ext>
            </a:extLst>
          </p:cNvPr>
          <p:cNvSpPr>
            <a:spLocks noGrp="1"/>
          </p:cNvSpPr>
          <p:nvPr>
            <p:ph idx="1"/>
          </p:nvPr>
        </p:nvSpPr>
        <p:spPr/>
        <p:txBody>
          <a:bodyPr/>
          <a:lstStyle/>
          <a:p>
            <a:r>
              <a:rPr lang="en-US" b="1" dirty="0"/>
              <a:t>Goal: </a:t>
            </a:r>
            <a:r>
              <a:rPr lang="en-US" dirty="0"/>
              <a:t>To inculcate a sense of individual obligation to the community, state, and nation.</a:t>
            </a:r>
          </a:p>
          <a:p>
            <a:pPr marL="914400" lvl="1" indent="-457200">
              <a:buFont typeface="+mj-lt"/>
              <a:buAutoNum type="alphaUcPeriod"/>
            </a:pPr>
            <a:r>
              <a:rPr lang="en-US" dirty="0"/>
              <a:t>Posts as community hubs for veterans &amp; families</a:t>
            </a:r>
          </a:p>
          <a:p>
            <a:pPr marL="914400" lvl="1" indent="-457200">
              <a:buFont typeface="+mj-lt"/>
              <a:buAutoNum type="alphaUcPeriod"/>
            </a:pPr>
            <a:r>
              <a:rPr lang="en-US" dirty="0"/>
              <a:t>Lead patriotic events (Memorial Day, Veterans Day, Flag retirement)</a:t>
            </a:r>
          </a:p>
          <a:p>
            <a:pPr marL="914400" lvl="1" indent="-457200">
              <a:buFont typeface="+mj-lt"/>
              <a:buAutoNum type="alphaUcPeriod"/>
            </a:pPr>
            <a:r>
              <a:rPr lang="en-US" dirty="0"/>
              <a:t>Host open houses, invite the public</a:t>
            </a:r>
          </a:p>
          <a:p>
            <a:pPr marL="914400" lvl="1" indent="-457200">
              <a:buFont typeface="+mj-lt"/>
              <a:buAutoNum type="alphaUcPeriod"/>
            </a:pPr>
            <a:r>
              <a:rPr lang="en-US" dirty="0"/>
              <a:t>Showcase Legion programs (Boys State, Baseball, Oratorical, etc.)</a:t>
            </a:r>
          </a:p>
          <a:p>
            <a:pPr marL="914400" lvl="1" indent="-457200">
              <a:buFont typeface="+mj-lt"/>
              <a:buAutoNum type="alphaUcPeriod"/>
            </a:pPr>
            <a:r>
              <a:rPr lang="en-US" dirty="0"/>
              <a:t>Partner with community groups &amp; churches</a:t>
            </a:r>
          </a:p>
          <a:p>
            <a:pPr marL="914400" lvl="1" indent="-457200">
              <a:buFont typeface="+mj-lt"/>
              <a:buAutoNum type="alphaUcPeriod"/>
            </a:pPr>
            <a:r>
              <a:rPr lang="en-US" dirty="0"/>
              <a:t>Work with youth groups</a:t>
            </a:r>
          </a:p>
          <a:p>
            <a:pPr marL="914400" lvl="1" indent="-457200">
              <a:buFont typeface="+mj-lt"/>
              <a:buAutoNum type="alphaUcPeriod"/>
            </a:pPr>
            <a:r>
              <a:rPr lang="en-US" dirty="0"/>
              <a:t>Share CPR &amp; Community Impact </a:t>
            </a:r>
          </a:p>
          <a:p>
            <a:pPr marL="914400" lvl="1" indent="-457200">
              <a:buFont typeface="+mj-lt"/>
              <a:buAutoNum type="alphaUcPeriod"/>
            </a:pPr>
            <a:r>
              <a:rPr lang="en-US" dirty="0"/>
              <a:t>Reports with leaders</a:t>
            </a:r>
          </a:p>
          <a:p>
            <a:pPr marL="0" indent="0">
              <a:buNone/>
            </a:pPr>
            <a:endParaRPr lang="en-US" dirty="0"/>
          </a:p>
        </p:txBody>
      </p:sp>
    </p:spTree>
    <p:extLst>
      <p:ext uri="{BB962C8B-B14F-4D97-AF65-F5344CB8AC3E}">
        <p14:creationId xmlns:p14="http://schemas.microsoft.com/office/powerpoint/2010/main" val="355081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3243-13E9-E44B-4FF0-97FF63E8C45E}"/>
              </a:ext>
            </a:extLst>
          </p:cNvPr>
          <p:cNvSpPr>
            <a:spLocks noGrp="1"/>
          </p:cNvSpPr>
          <p:nvPr>
            <p:ph type="title"/>
          </p:nvPr>
        </p:nvSpPr>
        <p:spPr/>
        <p:txBody>
          <a:bodyPr/>
          <a:lstStyle/>
          <a:p>
            <a:r>
              <a:rPr lang="en-US" dirty="0"/>
              <a:t>LOE 3: Communication</a:t>
            </a:r>
          </a:p>
        </p:txBody>
      </p:sp>
      <p:sp>
        <p:nvSpPr>
          <p:cNvPr id="3" name="Content Placeholder 2">
            <a:extLst>
              <a:ext uri="{FF2B5EF4-FFF2-40B4-BE49-F238E27FC236}">
                <a16:creationId xmlns:a16="http://schemas.microsoft.com/office/drawing/2014/main" id="{887B611F-2C5E-6FF4-F584-E4ABE8173104}"/>
              </a:ext>
            </a:extLst>
          </p:cNvPr>
          <p:cNvSpPr>
            <a:spLocks noGrp="1"/>
          </p:cNvSpPr>
          <p:nvPr>
            <p:ph idx="1"/>
          </p:nvPr>
        </p:nvSpPr>
        <p:spPr/>
        <p:txBody>
          <a:bodyPr/>
          <a:lstStyle/>
          <a:p>
            <a:r>
              <a:rPr lang="en-US" b="1" dirty="0"/>
              <a:t>Goal: </a:t>
            </a:r>
            <a:r>
              <a:rPr lang="en-US" dirty="0"/>
              <a:t>Disseminate accurate and essential information to all members and the public.</a:t>
            </a:r>
          </a:p>
          <a:p>
            <a:pPr marL="914400" lvl="1" indent="-457200">
              <a:buFont typeface="+mj-lt"/>
              <a:buAutoNum type="alphaUcPeriod"/>
            </a:pPr>
            <a:r>
              <a:rPr lang="en-US" dirty="0"/>
              <a:t>Develop media relations teams</a:t>
            </a:r>
          </a:p>
          <a:p>
            <a:pPr marL="914400" lvl="1" indent="-457200">
              <a:buFont typeface="+mj-lt"/>
              <a:buAutoNum type="alphaUcPeriod"/>
            </a:pPr>
            <a:r>
              <a:rPr lang="en-US" dirty="0"/>
              <a:t>Tell the Legion story locally &amp; to the military</a:t>
            </a:r>
          </a:p>
          <a:p>
            <a:pPr marL="914400" lvl="1" indent="-457200">
              <a:buFont typeface="+mj-lt"/>
              <a:buAutoNum type="alphaUcPeriod"/>
            </a:pPr>
            <a:r>
              <a:rPr lang="en-US" dirty="0"/>
              <a:t>Collect member contact info</a:t>
            </a:r>
          </a:p>
          <a:p>
            <a:pPr marL="914400" lvl="1" indent="-457200">
              <a:buFont typeface="+mj-lt"/>
              <a:buAutoNum type="alphaUcPeriod"/>
            </a:pPr>
            <a:r>
              <a:rPr lang="en-US" dirty="0"/>
              <a:t>Increase Public Service Announcements (PSA) in media &amp; expand social media presence</a:t>
            </a:r>
          </a:p>
          <a:p>
            <a:pPr marL="914400" lvl="1" indent="-457200">
              <a:buFont typeface="+mj-lt"/>
              <a:buAutoNum type="alphaUcPeriod"/>
            </a:pPr>
            <a:r>
              <a:rPr lang="en-US" dirty="0"/>
              <a:t>Provide talking points &amp; consistent messaging</a:t>
            </a:r>
          </a:p>
        </p:txBody>
      </p:sp>
    </p:spTree>
    <p:extLst>
      <p:ext uri="{BB962C8B-B14F-4D97-AF65-F5344CB8AC3E}">
        <p14:creationId xmlns:p14="http://schemas.microsoft.com/office/powerpoint/2010/main" val="16022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2D4E-104A-5364-507F-37A8431CC8F8}"/>
              </a:ext>
            </a:extLst>
          </p:cNvPr>
          <p:cNvSpPr>
            <a:spLocks noGrp="1"/>
          </p:cNvSpPr>
          <p:nvPr>
            <p:ph type="title"/>
          </p:nvPr>
        </p:nvSpPr>
        <p:spPr/>
        <p:txBody>
          <a:bodyPr/>
          <a:lstStyle/>
          <a:p>
            <a:r>
              <a:rPr lang="en-US" dirty="0"/>
              <a:t>LOE 4: Training, Education, &amp; Leadership</a:t>
            </a:r>
          </a:p>
        </p:txBody>
      </p:sp>
      <p:sp>
        <p:nvSpPr>
          <p:cNvPr id="3" name="Content Placeholder 2">
            <a:extLst>
              <a:ext uri="{FF2B5EF4-FFF2-40B4-BE49-F238E27FC236}">
                <a16:creationId xmlns:a16="http://schemas.microsoft.com/office/drawing/2014/main" id="{1E8272AF-920F-E4E5-7C47-AE4A7FD7AC58}"/>
              </a:ext>
            </a:extLst>
          </p:cNvPr>
          <p:cNvSpPr>
            <a:spLocks noGrp="1"/>
          </p:cNvSpPr>
          <p:nvPr>
            <p:ph idx="1"/>
          </p:nvPr>
        </p:nvSpPr>
        <p:spPr/>
        <p:txBody>
          <a:bodyPr>
            <a:normAutofit lnSpcReduction="10000"/>
          </a:bodyPr>
          <a:lstStyle/>
          <a:p>
            <a:r>
              <a:rPr lang="en-US" b="1" dirty="0"/>
              <a:t>Goal:  </a:t>
            </a:r>
            <a:r>
              <a:rPr lang="en-US" dirty="0"/>
              <a:t>Engage and empower future members, we must train and mentor new generations.  Strengthening knowledge of The American Legion and fostering leadership at all levels is essential to our organization’s future.</a:t>
            </a:r>
          </a:p>
          <a:p>
            <a:pPr marL="914400" lvl="1" indent="-457200">
              <a:buFont typeface="+mj-lt"/>
              <a:buAutoNum type="alphaUcPeriod"/>
            </a:pPr>
            <a:r>
              <a:rPr lang="en-US" dirty="0"/>
              <a:t>If we don’t train future leaders, there will be no Legion family</a:t>
            </a:r>
          </a:p>
          <a:p>
            <a:pPr marL="914400" lvl="1" indent="-457200">
              <a:buFont typeface="+mj-lt"/>
              <a:buAutoNum type="alphaUcPeriod"/>
            </a:pPr>
            <a:r>
              <a:rPr lang="en-US" dirty="0"/>
              <a:t>Online training modules (Basic Training course)</a:t>
            </a:r>
          </a:p>
          <a:p>
            <a:pPr marL="914400" lvl="1" indent="-457200">
              <a:buFont typeface="+mj-lt"/>
              <a:buAutoNum type="alphaUcPeriod"/>
            </a:pPr>
            <a:r>
              <a:rPr lang="en-US" dirty="0"/>
              <a:t>Partner with organizations for training sessions</a:t>
            </a:r>
          </a:p>
          <a:p>
            <a:pPr marL="914400" lvl="1" indent="-457200">
              <a:buFont typeface="+mj-lt"/>
              <a:buAutoNum type="alphaUcPeriod"/>
            </a:pPr>
            <a:r>
              <a:rPr lang="en-US" dirty="0"/>
              <a:t>Mentor program (welcome committees)</a:t>
            </a:r>
          </a:p>
          <a:p>
            <a:pPr marL="914400" lvl="1" indent="-457200">
              <a:buFont typeface="+mj-lt"/>
              <a:buAutoNum type="alphaUcPeriod"/>
            </a:pPr>
            <a:r>
              <a:rPr lang="en-US" dirty="0"/>
              <a:t>Include plan in all department addresses</a:t>
            </a:r>
          </a:p>
          <a:p>
            <a:pPr marL="914400" lvl="1" indent="-457200">
              <a:buFont typeface="+mj-lt"/>
              <a:buAutoNum type="alphaUcPeriod"/>
            </a:pPr>
            <a:r>
              <a:rPr lang="en-US" dirty="0"/>
              <a:t>“Train the Trainer” program</a:t>
            </a:r>
          </a:p>
          <a:p>
            <a:pPr marL="914400" lvl="1" indent="-457200">
              <a:buFont typeface="+mj-lt"/>
              <a:buAutoNum type="alphaUcPeriod"/>
            </a:pPr>
            <a:r>
              <a:rPr lang="en-US" dirty="0"/>
              <a:t>“Training Tuesday” events</a:t>
            </a:r>
          </a:p>
        </p:txBody>
      </p:sp>
    </p:spTree>
    <p:extLst>
      <p:ext uri="{BB962C8B-B14F-4D97-AF65-F5344CB8AC3E}">
        <p14:creationId xmlns:p14="http://schemas.microsoft.com/office/powerpoint/2010/main" val="355201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EFE1-59C5-EA66-BBD1-C1B81FD4EF79}"/>
              </a:ext>
            </a:extLst>
          </p:cNvPr>
          <p:cNvSpPr>
            <a:spLocks noGrp="1"/>
          </p:cNvSpPr>
          <p:nvPr>
            <p:ph type="title"/>
          </p:nvPr>
        </p:nvSpPr>
        <p:spPr/>
        <p:txBody>
          <a:bodyPr/>
          <a:lstStyle/>
          <a:p>
            <a:r>
              <a:rPr lang="en-US" dirty="0"/>
              <a:t>LOE 5: Be the One</a:t>
            </a:r>
          </a:p>
        </p:txBody>
      </p:sp>
      <p:sp>
        <p:nvSpPr>
          <p:cNvPr id="3" name="Content Placeholder 2">
            <a:extLst>
              <a:ext uri="{FF2B5EF4-FFF2-40B4-BE49-F238E27FC236}">
                <a16:creationId xmlns:a16="http://schemas.microsoft.com/office/drawing/2014/main" id="{32CC6878-A149-E37B-82AB-3083AFE844A0}"/>
              </a:ext>
            </a:extLst>
          </p:cNvPr>
          <p:cNvSpPr>
            <a:spLocks noGrp="1"/>
          </p:cNvSpPr>
          <p:nvPr>
            <p:ph idx="1"/>
          </p:nvPr>
        </p:nvSpPr>
        <p:spPr/>
        <p:txBody>
          <a:bodyPr/>
          <a:lstStyle/>
          <a:p>
            <a:r>
              <a:rPr lang="en-US" b="1" dirty="0"/>
              <a:t>Goal: </a:t>
            </a:r>
            <a:r>
              <a:rPr lang="en-US" dirty="0"/>
              <a:t>Reduce and prevent veteran &amp; family suicide.</a:t>
            </a:r>
          </a:p>
          <a:p>
            <a:pPr marL="914400" lvl="1" indent="-457200">
              <a:buFont typeface="+mj-lt"/>
              <a:buAutoNum type="alphaUcPeriod"/>
            </a:pPr>
            <a:r>
              <a:rPr lang="en-US" dirty="0"/>
              <a:t>Training (Columbia Protocol App, Lighthouse Project)</a:t>
            </a:r>
          </a:p>
          <a:p>
            <a:pPr marL="914400" lvl="1" indent="-457200">
              <a:buFont typeface="+mj-lt"/>
              <a:buAutoNum type="alphaUcPeriod"/>
            </a:pPr>
            <a:r>
              <a:rPr lang="en-US" dirty="0"/>
              <a:t>Develop 'Be The One' teams</a:t>
            </a:r>
          </a:p>
          <a:p>
            <a:pPr marL="914400" lvl="1" indent="-457200">
              <a:buFont typeface="+mj-lt"/>
              <a:buAutoNum type="alphaUcPeriod"/>
            </a:pPr>
            <a:r>
              <a:rPr lang="en-US" dirty="0"/>
              <a:t>Include in Service Officer Manual</a:t>
            </a:r>
          </a:p>
          <a:p>
            <a:pPr marL="914400" lvl="1" indent="-457200">
              <a:buFont typeface="+mj-lt"/>
              <a:buAutoNum type="alphaUcPeriod"/>
            </a:pPr>
            <a:r>
              <a:rPr lang="en-US" dirty="0"/>
              <a:t>Boost visibility (walks, social media, PSA) </a:t>
            </a:r>
          </a:p>
          <a:p>
            <a:pPr marL="914400" lvl="1" indent="-457200">
              <a:buFont typeface="+mj-lt"/>
              <a:buAutoNum type="alphaUcPeriod"/>
            </a:pPr>
            <a:r>
              <a:rPr lang="en-US" dirty="0"/>
              <a:t>Conduct Buddy Checks</a:t>
            </a:r>
          </a:p>
          <a:p>
            <a:pPr marL="914400" lvl="1" indent="-457200">
              <a:buFont typeface="+mj-lt"/>
              <a:buAutoNum type="alphaUcPeriod"/>
            </a:pPr>
            <a:r>
              <a:rPr lang="en-US" dirty="0"/>
              <a:t>Promote 988 press 1 crisis line</a:t>
            </a:r>
          </a:p>
          <a:p>
            <a:pPr marL="0" indent="0">
              <a:buNone/>
            </a:pPr>
            <a:endParaRPr lang="en-US" dirty="0"/>
          </a:p>
        </p:txBody>
      </p:sp>
    </p:spTree>
    <p:extLst>
      <p:ext uri="{BB962C8B-B14F-4D97-AF65-F5344CB8AC3E}">
        <p14:creationId xmlns:p14="http://schemas.microsoft.com/office/powerpoint/2010/main" val="388928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887A-12BF-6EE0-EDE5-BE9C5D2CF67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Getting Started</a:t>
            </a:r>
          </a:p>
        </p:txBody>
      </p:sp>
      <p:graphicFrame>
        <p:nvGraphicFramePr>
          <p:cNvPr id="12" name="Content Placeholder 2">
            <a:extLst>
              <a:ext uri="{FF2B5EF4-FFF2-40B4-BE49-F238E27FC236}">
                <a16:creationId xmlns:a16="http://schemas.microsoft.com/office/drawing/2014/main" id="{4EBB62DF-9AB2-BBDD-F24E-80AB11DB8E2E}"/>
              </a:ext>
            </a:extLst>
          </p:cNvPr>
          <p:cNvGraphicFramePr>
            <a:graphicFrameLocks noGrp="1"/>
          </p:cNvGraphicFramePr>
          <p:nvPr>
            <p:ph idx="1"/>
            <p:extLst>
              <p:ext uri="{D42A27DB-BD31-4B8C-83A1-F6EECF244321}">
                <p14:modId xmlns:p14="http://schemas.microsoft.com/office/powerpoint/2010/main" val="3634792011"/>
              </p:ext>
            </p:extLst>
          </p:nvPr>
        </p:nvGraphicFramePr>
        <p:xfrm>
          <a:off x="632085" y="1226594"/>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92F2FEE4-E442-69D0-705B-56FC8791D48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Getting Started</a:t>
            </a:r>
          </a:p>
        </p:txBody>
      </p:sp>
      <p:sp>
        <p:nvSpPr>
          <p:cNvPr id="3" name="TextBox 2">
            <a:extLst>
              <a:ext uri="{FF2B5EF4-FFF2-40B4-BE49-F238E27FC236}">
                <a16:creationId xmlns:a16="http://schemas.microsoft.com/office/drawing/2014/main" id="{DEEA9EF0-4257-F23E-C9C2-80103813F781}"/>
              </a:ext>
            </a:extLst>
          </p:cNvPr>
          <p:cNvSpPr txBox="1"/>
          <p:nvPr/>
        </p:nvSpPr>
        <p:spPr>
          <a:xfrm>
            <a:off x="1076033" y="5631406"/>
            <a:ext cx="5954130" cy="369332"/>
          </a:xfrm>
          <a:prstGeom prst="rect">
            <a:avLst/>
          </a:prstGeom>
          <a:noFill/>
          <a:ln w="28575">
            <a:solidFill>
              <a:srgbClr val="FF0000"/>
            </a:solidFill>
          </a:ln>
        </p:spPr>
        <p:txBody>
          <a:bodyPr wrap="none" rtlCol="0">
            <a:spAutoFit/>
          </a:bodyPr>
          <a:lstStyle/>
          <a:p>
            <a:r>
              <a:rPr lang="en-US" dirty="0"/>
              <a:t>Do not attempt to do all LOEs – just pick a few for starters</a:t>
            </a:r>
          </a:p>
        </p:txBody>
      </p:sp>
      <p:sp>
        <p:nvSpPr>
          <p:cNvPr id="5" name="Arrow: Down 4">
            <a:extLst>
              <a:ext uri="{FF2B5EF4-FFF2-40B4-BE49-F238E27FC236}">
                <a16:creationId xmlns:a16="http://schemas.microsoft.com/office/drawing/2014/main" id="{ACD572F5-5F38-15C8-D243-8174754AF4A3}"/>
              </a:ext>
            </a:extLst>
          </p:cNvPr>
          <p:cNvSpPr/>
          <p:nvPr/>
        </p:nvSpPr>
        <p:spPr>
          <a:xfrm>
            <a:off x="3666837" y="4944230"/>
            <a:ext cx="378691" cy="508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77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3FE0-125E-C677-64BE-533612DD0C8A}"/>
              </a:ext>
            </a:extLst>
          </p:cNvPr>
          <p:cNvSpPr>
            <a:spLocks noGrp="1"/>
          </p:cNvSpPr>
          <p:nvPr>
            <p:ph type="title"/>
          </p:nvPr>
        </p:nvSpPr>
        <p:spPr>
          <a:xfrm>
            <a:off x="1676400" y="2613025"/>
            <a:ext cx="10515600" cy="1325563"/>
          </a:xfrm>
        </p:spPr>
        <p:txBody>
          <a:bodyPr/>
          <a:lstStyle/>
          <a:p>
            <a:r>
              <a:rPr lang="en-US" dirty="0"/>
              <a:t>Questions, Comments, Concerns</a:t>
            </a:r>
          </a:p>
        </p:txBody>
      </p:sp>
    </p:spTree>
    <p:extLst>
      <p:ext uri="{BB962C8B-B14F-4D97-AF65-F5344CB8AC3E}">
        <p14:creationId xmlns:p14="http://schemas.microsoft.com/office/powerpoint/2010/main" val="122943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F87AAE-088C-30E3-3668-595CBA33A6A7}"/>
              </a:ext>
            </a:extLst>
          </p:cNvPr>
          <p:cNvGraphicFramePr>
            <a:graphicFrameLocks noGrp="1"/>
          </p:cNvGraphicFramePr>
          <p:nvPr>
            <p:extLst>
              <p:ext uri="{D42A27DB-BD31-4B8C-83A1-F6EECF244321}">
                <p14:modId xmlns:p14="http://schemas.microsoft.com/office/powerpoint/2010/main" val="2137099004"/>
              </p:ext>
            </p:extLst>
          </p:nvPr>
        </p:nvGraphicFramePr>
        <p:xfrm>
          <a:off x="110358" y="62756"/>
          <a:ext cx="11971284" cy="6732487"/>
        </p:xfrm>
        <a:graphic>
          <a:graphicData uri="http://schemas.openxmlformats.org/drawingml/2006/table">
            <a:tbl>
              <a:tblPr bandRow="1">
                <a:tableStyleId>{BC89EF96-8CEA-46FF-86C4-4CE0E7609802}</a:tableStyleId>
              </a:tblPr>
              <a:tblGrid>
                <a:gridCol w="1601922">
                  <a:extLst>
                    <a:ext uri="{9D8B030D-6E8A-4147-A177-3AD203B41FA5}">
                      <a16:colId xmlns:a16="http://schemas.microsoft.com/office/drawing/2014/main" val="3472326411"/>
                    </a:ext>
                  </a:extLst>
                </a:gridCol>
                <a:gridCol w="4863449">
                  <a:extLst>
                    <a:ext uri="{9D8B030D-6E8A-4147-A177-3AD203B41FA5}">
                      <a16:colId xmlns:a16="http://schemas.microsoft.com/office/drawing/2014/main" val="2503144687"/>
                    </a:ext>
                  </a:extLst>
                </a:gridCol>
                <a:gridCol w="5505913">
                  <a:extLst>
                    <a:ext uri="{9D8B030D-6E8A-4147-A177-3AD203B41FA5}">
                      <a16:colId xmlns:a16="http://schemas.microsoft.com/office/drawing/2014/main" val="433343166"/>
                    </a:ext>
                  </a:extLst>
                </a:gridCol>
              </a:tblGrid>
              <a:tr h="384990">
                <a:tc gridSpan="3">
                  <a:txBody>
                    <a:bodyPr/>
                    <a:lstStyle/>
                    <a:p>
                      <a:pPr algn="ctr">
                        <a:buNone/>
                      </a:pPr>
                      <a:r>
                        <a:rPr lang="en-US" sz="1600" b="1" dirty="0">
                          <a:solidFill>
                            <a:schemeClr val="tx1"/>
                          </a:solidFill>
                          <a:effectLst/>
                        </a:rPr>
                        <a:t>LOE 1A: Conduct post evaluations (revitalize, merge, or build new posts)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1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89560">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124983">
                <a:tc>
                  <a:txBody>
                    <a:bodyPr/>
                    <a:lstStyle/>
                    <a:p>
                      <a:pPr algn="ctr">
                        <a:buNone/>
                      </a:pPr>
                      <a:r>
                        <a:rPr lang="en-US" sz="1200" b="1" dirty="0">
                          <a:solidFill>
                            <a:srgbClr val="000000"/>
                          </a:solidFill>
                          <a:effectLst/>
                        </a:rPr>
                        <a:t>Member pulse survey</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an anonymous 10-question survey to gauge member satisfaction on value, meeting timing, family inclusion, and preferred activities.</a:t>
                      </a:r>
                      <a:endParaRPr lang="en-US" sz="1200" dirty="0">
                        <a:effectLst/>
                        <a:latin typeface="+mn-lt"/>
                      </a:endParaRPr>
                    </a:p>
                  </a:txBody>
                  <a:tcPr marL="13348" marR="13348" marT="13348" marB="13348"/>
                </a:tc>
                <a:tc>
                  <a:txBody>
                    <a:bodyPr/>
                    <a:lstStyle/>
                    <a:p>
                      <a:pPr marL="0" indent="0">
                        <a:buFontTx/>
                        <a:buNone/>
                      </a:pPr>
                      <a:r>
                        <a:rPr lang="en-US" sz="1200" b="1" dirty="0"/>
                        <a:t>Draft Questions:</a:t>
                      </a:r>
                      <a:r>
                        <a:rPr lang="en-US" sz="1200" dirty="0"/>
                        <a:t> Cover engagement, scheduling, family-friendly options, and activity interests. </a:t>
                      </a:r>
                    </a:p>
                    <a:p>
                      <a:pPr marL="0" indent="0">
                        <a:buFontTx/>
                        <a:buNone/>
                      </a:pPr>
                      <a:r>
                        <a:rPr lang="en-US" sz="1200" b="1" dirty="0"/>
                        <a:t>Choose Platform:</a:t>
                      </a:r>
                      <a:r>
                        <a:rPr lang="en-US" sz="1200" dirty="0"/>
                        <a:t> Use mobile-friendly tools like Google Forms or SurveyMonkey. </a:t>
                      </a:r>
                    </a:p>
                    <a:p>
                      <a:pPr marL="0" indent="0">
                        <a:buFontTx/>
                        <a:buNone/>
                      </a:pPr>
                      <a:r>
                        <a:rPr lang="en-US" sz="1200" b="1" dirty="0"/>
                        <a:t>Promote Participation:</a:t>
                      </a:r>
                      <a:r>
                        <a:rPr lang="en-US" sz="1200" dirty="0"/>
                        <a:t> Share via email, social media, and at meetings. </a:t>
                      </a:r>
                    </a:p>
                    <a:p>
                      <a:pPr marL="0" indent="0">
                        <a:buFontTx/>
                        <a:buNone/>
                      </a:pPr>
                      <a:r>
                        <a:rPr lang="en-US" sz="1200" b="1" dirty="0"/>
                        <a:t>Analyze Results:</a:t>
                      </a:r>
                      <a:r>
                        <a:rPr lang="en-US" sz="1200" dirty="0"/>
                        <a:t> Identify trends and actionable insights. </a:t>
                      </a:r>
                    </a:p>
                    <a:p>
                      <a:pPr marL="0" indent="0">
                        <a:buFontTx/>
                        <a:buNone/>
                      </a:pPr>
                      <a:r>
                        <a:rPr lang="en-US" sz="1200" b="1" dirty="0"/>
                        <a:t>Report Back:</a:t>
                      </a:r>
                      <a:r>
                        <a:rPr lang="en-US" sz="1200" dirty="0"/>
                        <a:t> Share findings and planned improvements with members.</a:t>
                      </a:r>
                      <a:endParaRPr lang="en-US" sz="1200" dirty="0">
                        <a:effectLst/>
                        <a:latin typeface="+mn-lt"/>
                      </a:endParaRPr>
                    </a:p>
                  </a:txBody>
                  <a:tcPr marL="13348" marR="13348" marT="13348" marB="13348"/>
                </a:tc>
                <a:extLst>
                  <a:ext uri="{0D108BD9-81ED-4DB2-BD59-A6C34878D82A}">
                    <a16:rowId xmlns:a16="http://schemas.microsoft.com/office/drawing/2014/main" val="2011257068"/>
                  </a:ext>
                </a:extLst>
              </a:tr>
              <a:tr h="941765">
                <a:tc>
                  <a:txBody>
                    <a:bodyPr/>
                    <a:lstStyle/>
                    <a:p>
                      <a:pPr algn="ctr">
                        <a:buNone/>
                      </a:pPr>
                      <a:r>
                        <a:rPr lang="en-US" sz="1200" b="1" dirty="0">
                          <a:solidFill>
                            <a:srgbClr val="000000"/>
                          </a:solidFill>
                          <a:effectLst/>
                        </a:rPr>
                        <a:t>Facility refresh</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Improve accessibility and comfort with ADA compliance, brighter lighting, clear signage, updated service flags, and comfortable seating.</a:t>
                      </a:r>
                      <a:endParaRPr lang="en-US" sz="1200" dirty="0">
                        <a:effectLst/>
                        <a:latin typeface="+mn-lt"/>
                      </a:endParaRPr>
                    </a:p>
                  </a:txBody>
                  <a:tcPr marL="13348" marR="13348" marT="13348" marB="13348"/>
                </a:tc>
                <a:tc>
                  <a:txBody>
                    <a:bodyPr/>
                    <a:lstStyle/>
                    <a:p>
                      <a:r>
                        <a:rPr lang="en-US" sz="1200" b="1" dirty="0"/>
                        <a:t>Conduct Walkthrough:</a:t>
                      </a:r>
                      <a:r>
                        <a:rPr lang="en-US" sz="1200" dirty="0"/>
                        <a:t> Identify gaps in accessibility and aesthetics. </a:t>
                      </a:r>
                    </a:p>
                    <a:p>
                      <a:r>
                        <a:rPr lang="en-US" sz="1200" b="1" dirty="0"/>
                        <a:t>Prioritize Upgrades:</a:t>
                      </a:r>
                      <a:r>
                        <a:rPr lang="en-US" sz="1200" dirty="0"/>
                        <a:t> Start with ADA access and lighting improvements. </a:t>
                      </a:r>
                    </a:p>
                    <a:p>
                      <a:r>
                        <a:rPr lang="en-US" sz="1200" b="1" dirty="0"/>
                        <a:t>Update Décor:</a:t>
                      </a:r>
                      <a:r>
                        <a:rPr lang="en-US" sz="1200" dirty="0"/>
                        <a:t> Replace worn flags and add clear directional signage. </a:t>
                      </a:r>
                    </a:p>
                    <a:p>
                      <a:r>
                        <a:rPr lang="en-US" sz="1200" b="1" dirty="0"/>
                        <a:t>Enhance Comfort:</a:t>
                      </a:r>
                      <a:r>
                        <a:rPr lang="en-US" sz="1200" dirty="0"/>
                        <a:t> Invest in ergonomic seating for events. </a:t>
                      </a:r>
                    </a:p>
                    <a:p>
                      <a:r>
                        <a:rPr lang="en-US" sz="1200" b="1" dirty="0"/>
                        <a:t>Celebrate Changes:</a:t>
                      </a:r>
                      <a:r>
                        <a:rPr lang="en-US" sz="1200" dirty="0"/>
                        <a:t> Share before-and-after photos on social media.</a:t>
                      </a:r>
                    </a:p>
                  </a:txBody>
                  <a:tcPr marL="13348" marR="13348" marT="13348" marB="13348"/>
                </a:tc>
                <a:extLst>
                  <a:ext uri="{0D108BD9-81ED-4DB2-BD59-A6C34878D82A}">
                    <a16:rowId xmlns:a16="http://schemas.microsoft.com/office/drawing/2014/main" val="2562126507"/>
                  </a:ext>
                </a:extLst>
              </a:tr>
              <a:tr h="941765">
                <a:tc>
                  <a:txBody>
                    <a:bodyPr/>
                    <a:lstStyle/>
                    <a:p>
                      <a:pPr algn="ctr">
                        <a:buNone/>
                      </a:pPr>
                      <a:r>
                        <a:rPr lang="en-US" sz="1200" b="1" dirty="0">
                          <a:solidFill>
                            <a:srgbClr val="000000"/>
                          </a:solidFill>
                          <a:effectLst/>
                        </a:rPr>
                        <a:t>Community mapping</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Identify veteran clusters, Guard/Reserve drill schedules, and veteran-friendly employers to plan targeted outreach.</a:t>
                      </a:r>
                      <a:endParaRPr lang="en-US" sz="1200" dirty="0">
                        <a:effectLst/>
                        <a:latin typeface="+mn-lt"/>
                      </a:endParaRPr>
                    </a:p>
                  </a:txBody>
                  <a:tcPr marL="13348" marR="13348" marT="13348" marB="13348"/>
                </a:tc>
                <a:tc>
                  <a:txBody>
                    <a:bodyPr/>
                    <a:lstStyle/>
                    <a:p>
                      <a:r>
                        <a:rPr lang="en-US" sz="1200" b="1" dirty="0"/>
                        <a:t>Gather Data:</a:t>
                      </a:r>
                      <a:r>
                        <a:rPr lang="en-US" sz="1200" dirty="0"/>
                        <a:t> Use local directories, social media groups, and employer networks. </a:t>
                      </a:r>
                    </a:p>
                    <a:p>
                      <a:r>
                        <a:rPr lang="en-US" sz="1200" b="1" dirty="0"/>
                        <a:t>Map Clusters:</a:t>
                      </a:r>
                      <a:r>
                        <a:rPr lang="en-US" sz="1200" dirty="0"/>
                        <a:t> Visualize locations for strategic engagement. </a:t>
                      </a:r>
                    </a:p>
                    <a:p>
                      <a:r>
                        <a:rPr lang="en-US" sz="1200" b="1" dirty="0"/>
                        <a:t>Align Outreach:</a:t>
                      </a:r>
                      <a:r>
                        <a:rPr lang="en-US" sz="1200" dirty="0"/>
                        <a:t> Schedule events near drill sites and veteran-friendly businesses. </a:t>
                      </a:r>
                    </a:p>
                    <a:p>
                      <a:r>
                        <a:rPr lang="en-US" sz="1200" b="1" dirty="0"/>
                        <a:t>Build Partnerships:</a:t>
                      </a:r>
                      <a:r>
                        <a:rPr lang="en-US" sz="1200" dirty="0"/>
                        <a:t> Connect with employers for joint initiatives. </a:t>
                      </a:r>
                    </a:p>
                    <a:p>
                      <a:r>
                        <a:rPr lang="en-US" sz="1200" b="1" dirty="0"/>
                        <a:t>Review Quarterly:</a:t>
                      </a:r>
                      <a:r>
                        <a:rPr lang="en-US" sz="1200" dirty="0"/>
                        <a:t> Update mapping as demographics shift.</a:t>
                      </a:r>
                    </a:p>
                  </a:txBody>
                  <a:tcPr marL="13348" marR="13348" marT="13348" marB="13348"/>
                </a:tc>
                <a:extLst>
                  <a:ext uri="{0D108BD9-81ED-4DB2-BD59-A6C34878D82A}">
                    <a16:rowId xmlns:a16="http://schemas.microsoft.com/office/drawing/2014/main" val="3588315187"/>
                  </a:ext>
                </a:extLst>
              </a:tr>
              <a:tr h="984352">
                <a:tc>
                  <a:txBody>
                    <a:bodyPr/>
                    <a:lstStyle/>
                    <a:p>
                      <a:pPr algn="ctr">
                        <a:buNone/>
                      </a:pPr>
                      <a:r>
                        <a:rPr lang="en-US" sz="1200" b="1" dirty="0">
                          <a:solidFill>
                            <a:srgbClr val="000000"/>
                          </a:solidFill>
                          <a:effectLst/>
                        </a:rPr>
                        <a:t>Revitalize/Merge/Build pathways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Execute a 90-day revitalization sprint for struggling Posts, respectful merges preserving legacy displays, and seed new Posts with coffee socials near bases or colleges.</a:t>
                      </a:r>
                      <a:endParaRPr lang="en-US" sz="1200" dirty="0">
                        <a:effectLst/>
                        <a:latin typeface="+mn-lt"/>
                      </a:endParaRPr>
                    </a:p>
                  </a:txBody>
                  <a:tcPr marL="13348" marR="13348" marT="13348" marB="13348"/>
                </a:tc>
                <a:tc>
                  <a:txBody>
                    <a:bodyPr/>
                    <a:lstStyle/>
                    <a:p>
                      <a:r>
                        <a:rPr lang="en-US" sz="1200" b="1" dirty="0"/>
                        <a:t>Assess Post Health:</a:t>
                      </a:r>
                      <a:r>
                        <a:rPr lang="en-US" sz="1200" dirty="0"/>
                        <a:t> Use membership and activity metrics to identify needs. </a:t>
                      </a:r>
                    </a:p>
                    <a:p>
                      <a:r>
                        <a:rPr lang="en-US" sz="1200" b="1" dirty="0"/>
                        <a:t>Plan Revitalization:</a:t>
                      </a:r>
                      <a:r>
                        <a:rPr lang="en-US" sz="1200" dirty="0"/>
                        <a:t> Set clear goals for engagement and visibility within 90 days. </a:t>
                      </a:r>
                    </a:p>
                    <a:p>
                      <a:r>
                        <a:rPr lang="en-US" sz="1200" b="1" dirty="0"/>
                        <a:t>Handle Merges Respectfully:</a:t>
                      </a:r>
                      <a:r>
                        <a:rPr lang="en-US" sz="1200" dirty="0"/>
                        <a:t> Preserve historical displays and traditions. </a:t>
                      </a:r>
                    </a:p>
                    <a:p>
                      <a:r>
                        <a:rPr lang="en-US" sz="1200" b="1" dirty="0"/>
                        <a:t>Launch New Posts:</a:t>
                      </a:r>
                      <a:r>
                        <a:rPr lang="en-US" sz="1200" dirty="0"/>
                        <a:t> Start with informal coffee socials to build interest. </a:t>
                      </a:r>
                    </a:p>
                    <a:p>
                      <a:r>
                        <a:rPr lang="en-US" sz="1200" b="1" dirty="0"/>
                        <a:t>Track Progress:</a:t>
                      </a:r>
                      <a:r>
                        <a:rPr lang="en-US" sz="1200" dirty="0"/>
                        <a:t> Monitor growth and adjust strategies as needed.</a:t>
                      </a:r>
                    </a:p>
                  </a:txBody>
                  <a:tcPr marL="13348" marR="13348" marT="13348" marB="13348"/>
                </a:tc>
                <a:extLst>
                  <a:ext uri="{0D108BD9-81ED-4DB2-BD59-A6C34878D82A}">
                    <a16:rowId xmlns:a16="http://schemas.microsoft.com/office/drawing/2014/main" val="761575518"/>
                  </a:ext>
                </a:extLst>
              </a:tr>
              <a:tr h="1115748">
                <a:tc>
                  <a:txBody>
                    <a:bodyPr/>
                    <a:lstStyle/>
                    <a:p>
                      <a:pPr algn="ctr">
                        <a:buNone/>
                      </a:pPr>
                      <a:r>
                        <a:rPr lang="en-US" sz="1200" b="1" dirty="0">
                          <a:solidFill>
                            <a:srgbClr val="000000"/>
                          </a:solidFill>
                          <a:effectLst/>
                        </a:rPr>
                        <a:t>Monthly scorecard</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Track renewals, HQ transfers, event attendance, and outreach touches; present updates at monthly meetings.</a:t>
                      </a:r>
                      <a:endParaRPr lang="en-US" sz="1200" dirty="0">
                        <a:effectLst/>
                        <a:latin typeface="+mn-lt"/>
                      </a:endParaRPr>
                    </a:p>
                  </a:txBody>
                  <a:tcPr marL="13348" marR="13348" marT="13348" marB="13348"/>
                </a:tc>
                <a:tc>
                  <a:txBody>
                    <a:bodyPr/>
                    <a:lstStyle/>
                    <a:p>
                      <a:r>
                        <a:rPr lang="en-US" sz="1200" b="1" dirty="0"/>
                        <a:t>Define Metrics:</a:t>
                      </a:r>
                      <a:r>
                        <a:rPr lang="en-US" sz="1200" dirty="0"/>
                        <a:t> Membership renewals, transfers, event participation, outreach calls. </a:t>
                      </a:r>
                    </a:p>
                    <a:p>
                      <a:r>
                        <a:rPr lang="en-US" sz="1200" b="1" dirty="0"/>
                        <a:t>Create Dashboard:</a:t>
                      </a:r>
                      <a:r>
                        <a:rPr lang="en-US" sz="1200" dirty="0"/>
                        <a:t> Use simple charts for clarity. </a:t>
                      </a:r>
                    </a:p>
                    <a:p>
                      <a:r>
                        <a:rPr lang="en-US" sz="1200" b="1" dirty="0"/>
                        <a:t>Update Monthly:</a:t>
                      </a:r>
                      <a:r>
                        <a:rPr lang="en-US" sz="1200" dirty="0"/>
                        <a:t> Gather data from all coordinators before meetings. </a:t>
                      </a:r>
                    </a:p>
                    <a:p>
                      <a:r>
                        <a:rPr lang="en-US" sz="1200" b="1" dirty="0"/>
                        <a:t>Share Brief:</a:t>
                      </a:r>
                      <a:r>
                        <a:rPr lang="en-US" sz="1200" dirty="0"/>
                        <a:t> Present a 10-minute summary during meetings. </a:t>
                      </a:r>
                    </a:p>
                    <a:p>
                      <a:r>
                        <a:rPr lang="en-US" sz="1200" b="1" dirty="0"/>
                        <a:t>Archive Reports:</a:t>
                      </a:r>
                      <a:r>
                        <a:rPr lang="en-US" sz="1200" dirty="0"/>
                        <a:t> Keep records for trend analysis.</a:t>
                      </a:r>
                    </a:p>
                  </a:txBody>
                  <a:tcPr marL="13348" marR="13348" marT="13348" marB="13348"/>
                </a:tc>
                <a:extLst>
                  <a:ext uri="{0D108BD9-81ED-4DB2-BD59-A6C34878D82A}">
                    <a16:rowId xmlns:a16="http://schemas.microsoft.com/office/drawing/2014/main" val="3600459371"/>
                  </a:ext>
                </a:extLst>
              </a:tr>
              <a:tr h="934207">
                <a:tc>
                  <a:txBody>
                    <a:bodyPr/>
                    <a:lstStyle/>
                    <a:p>
                      <a:pPr algn="ctr">
                        <a:buNone/>
                      </a:pPr>
                      <a:r>
                        <a:rPr lang="en-US" sz="1200" b="1" dirty="0">
                          <a:solidFill>
                            <a:srgbClr val="000000"/>
                          </a:solidFill>
                          <a:effectLst/>
                        </a:rPr>
                        <a:t>AAR discipline</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a 30-minute After Action Review (AAR) after each event to capture lessons learned and assign next actions.</a:t>
                      </a:r>
                      <a:endParaRPr lang="en-US" sz="1200" dirty="0">
                        <a:effectLst/>
                        <a:latin typeface="+mn-lt"/>
                      </a:endParaRPr>
                    </a:p>
                  </a:txBody>
                  <a:tcPr marL="13348" marR="13348" marT="13348" marB="13348"/>
                </a:tc>
                <a:tc>
                  <a:txBody>
                    <a:bodyPr/>
                    <a:lstStyle/>
                    <a:p>
                      <a:r>
                        <a:rPr lang="en-US" sz="1200" b="1" dirty="0"/>
                        <a:t>Schedule Immediately Post-Event:</a:t>
                      </a:r>
                      <a:r>
                        <a:rPr lang="en-US" sz="1200" dirty="0"/>
                        <a:t> Hold AAR while details are fresh. </a:t>
                      </a:r>
                    </a:p>
                    <a:p>
                      <a:r>
                        <a:rPr lang="en-US" sz="1200" b="1" dirty="0"/>
                        <a:t>Use Structured Template:</a:t>
                      </a:r>
                      <a:r>
                        <a:rPr lang="en-US" sz="1200" dirty="0"/>
                        <a:t> Cover what worked, what didn’t, and next steps. </a:t>
                      </a:r>
                    </a:p>
                    <a:p>
                      <a:r>
                        <a:rPr lang="en-US" sz="1200" b="1" dirty="0"/>
                        <a:t>Assign Action Items:</a:t>
                      </a:r>
                      <a:r>
                        <a:rPr lang="en-US" sz="1200" dirty="0"/>
                        <a:t> Ensure accountability for improvements. </a:t>
                      </a:r>
                    </a:p>
                    <a:p>
                      <a:r>
                        <a:rPr lang="en-US" sz="1200" b="1" dirty="0"/>
                        <a:t>Document Findings:</a:t>
                      </a:r>
                      <a:r>
                        <a:rPr lang="en-US" sz="1200" dirty="0"/>
                        <a:t> Store in a shared folder for reference. </a:t>
                      </a:r>
                    </a:p>
                    <a:p>
                      <a:r>
                        <a:rPr lang="en-US" sz="1200" b="1" dirty="0"/>
                        <a:t>Review Patterns Quarterly:</a:t>
                      </a:r>
                      <a:r>
                        <a:rPr lang="en-US" sz="1200" dirty="0"/>
                        <a:t> Identify recurring issues and successes.</a:t>
                      </a:r>
                    </a:p>
                  </a:txBody>
                  <a:tcPr marL="13348" marR="13348" marT="13348" marB="13348"/>
                </a:tc>
                <a:extLst>
                  <a:ext uri="{0D108BD9-81ED-4DB2-BD59-A6C34878D82A}">
                    <a16:rowId xmlns:a16="http://schemas.microsoft.com/office/drawing/2014/main" val="1242353545"/>
                  </a:ext>
                </a:extLst>
              </a:tr>
            </a:tbl>
          </a:graphicData>
        </a:graphic>
      </p:graphicFrame>
    </p:spTree>
    <p:extLst>
      <p:ext uri="{BB962C8B-B14F-4D97-AF65-F5344CB8AC3E}">
        <p14:creationId xmlns:p14="http://schemas.microsoft.com/office/powerpoint/2010/main" val="166143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07074D-563A-E374-2BF7-3D1E31D9B37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16F434-CF16-E4A2-6184-71313B2E69B4}"/>
              </a:ext>
            </a:extLst>
          </p:cNvPr>
          <p:cNvGraphicFramePr>
            <a:graphicFrameLocks noGrp="1"/>
          </p:cNvGraphicFramePr>
          <p:nvPr>
            <p:extLst>
              <p:ext uri="{D42A27DB-BD31-4B8C-83A1-F6EECF244321}">
                <p14:modId xmlns:p14="http://schemas.microsoft.com/office/powerpoint/2010/main" val="4202253743"/>
              </p:ext>
            </p:extLst>
          </p:nvPr>
        </p:nvGraphicFramePr>
        <p:xfrm>
          <a:off x="110358" y="0"/>
          <a:ext cx="11971285" cy="6628947"/>
        </p:xfrm>
        <a:graphic>
          <a:graphicData uri="http://schemas.openxmlformats.org/drawingml/2006/table">
            <a:tbl>
              <a:tblPr bandRow="1">
                <a:tableStyleId>{BC89EF96-8CEA-46FF-86C4-4CE0E7609802}</a:tableStyleId>
              </a:tblPr>
              <a:tblGrid>
                <a:gridCol w="1634141">
                  <a:extLst>
                    <a:ext uri="{9D8B030D-6E8A-4147-A177-3AD203B41FA5}">
                      <a16:colId xmlns:a16="http://schemas.microsoft.com/office/drawing/2014/main" val="3472326411"/>
                    </a:ext>
                  </a:extLst>
                </a:gridCol>
                <a:gridCol w="4719911">
                  <a:extLst>
                    <a:ext uri="{9D8B030D-6E8A-4147-A177-3AD203B41FA5}">
                      <a16:colId xmlns:a16="http://schemas.microsoft.com/office/drawing/2014/main" val="2503144687"/>
                    </a:ext>
                  </a:extLst>
                </a:gridCol>
                <a:gridCol w="5617233">
                  <a:extLst>
                    <a:ext uri="{9D8B030D-6E8A-4147-A177-3AD203B41FA5}">
                      <a16:colId xmlns:a16="http://schemas.microsoft.com/office/drawing/2014/main" val="2666367463"/>
                    </a:ext>
                  </a:extLst>
                </a:gridCol>
              </a:tblGrid>
              <a:tr h="571812">
                <a:tc gridSpan="3">
                  <a:txBody>
                    <a:bodyPr/>
                    <a:lstStyle/>
                    <a:p>
                      <a:pPr algn="ctr">
                        <a:buNone/>
                      </a:pPr>
                      <a:r>
                        <a:rPr lang="en-US" sz="1600" b="1" dirty="0">
                          <a:solidFill>
                            <a:schemeClr val="tx1"/>
                          </a:solidFill>
                          <a:effectLst/>
                          <a:latin typeface="+mn-lt"/>
                        </a:rPr>
                        <a:t>LOE 1B: Engage Communities with Legion Programs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16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99018">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989775">
                <a:tc>
                  <a:txBody>
                    <a:bodyPr/>
                    <a:lstStyle/>
                    <a:p>
                      <a:pPr algn="ctr">
                        <a:buNone/>
                      </a:pPr>
                      <a:r>
                        <a:rPr lang="en-US" sz="1200" b="1" dirty="0"/>
                        <a:t>Schools roadshow</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Set up booths for Boys/Girls State, Oratorical Contest, and Baseball at parent nights and pep rallies. </a:t>
                      </a:r>
                    </a:p>
                    <a:p>
                      <a:pPr marL="171450" indent="-171450">
                        <a:buFont typeface="Arial" panose="020B0604020202020204" pitchFamily="34" charset="0"/>
                        <a:buChar char="•"/>
                      </a:pPr>
                      <a:r>
                        <a:rPr lang="en-US" sz="1200" dirty="0"/>
                        <a:t>Use QR codes to capture leads for follow-up.</a:t>
                      </a:r>
                      <a:endParaRPr lang="en-US" sz="1200" dirty="0">
                        <a:effectLst/>
                        <a:latin typeface="+mn-lt"/>
                      </a:endParaRPr>
                    </a:p>
                  </a:txBody>
                  <a:tcPr marL="13348" marR="13348" marT="13348" marB="13348"/>
                </a:tc>
                <a:tc>
                  <a:txBody>
                    <a:bodyPr/>
                    <a:lstStyle/>
                    <a:p>
                      <a:r>
                        <a:rPr lang="en-US" sz="1200" b="1" dirty="0"/>
                        <a:t>Coordinate with Schools:</a:t>
                      </a:r>
                      <a:r>
                        <a:rPr lang="en-US" sz="1200" dirty="0"/>
                        <a:t> Secure space at parent nights and pep rallies. </a:t>
                      </a:r>
                    </a:p>
                    <a:p>
                      <a:r>
                        <a:rPr lang="en-US" sz="1200" b="1" dirty="0"/>
                        <a:t>Prepare Booth Materials:</a:t>
                      </a:r>
                      <a:r>
                        <a:rPr lang="en-US" sz="1200" dirty="0"/>
                        <a:t> Include banners, brochures, and QR sign-up forms. </a:t>
                      </a:r>
                    </a:p>
                    <a:p>
                      <a:r>
                        <a:rPr lang="en-US" sz="1200" b="1" dirty="0"/>
                        <a:t>Train Volunteers:</a:t>
                      </a:r>
                      <a:r>
                        <a:rPr lang="en-US" sz="1200" dirty="0"/>
                        <a:t> Provide talking points for each program. </a:t>
                      </a:r>
                    </a:p>
                    <a:p>
                      <a:r>
                        <a:rPr lang="en-US" sz="1200" b="1" dirty="0"/>
                        <a:t>Capture Leads:</a:t>
                      </a:r>
                      <a:r>
                        <a:rPr lang="en-US" sz="1200" dirty="0"/>
                        <a:t> Use mobile-friendly forms linked to QR codes. </a:t>
                      </a:r>
                    </a:p>
                    <a:p>
                      <a:r>
                        <a:rPr lang="en-US" sz="1200" b="1" dirty="0"/>
                        <a:t>Follow Up Promptly:</a:t>
                      </a:r>
                      <a:r>
                        <a:rPr lang="en-US" sz="1200" dirty="0"/>
                        <a:t> Contact interested families within 48 hours.</a:t>
                      </a:r>
                      <a:endParaRPr lang="en-US" sz="1200" dirty="0">
                        <a:effectLst/>
                        <a:latin typeface="+mn-lt"/>
                      </a:endParaRPr>
                    </a:p>
                  </a:txBody>
                  <a:tcPr marL="13348" marR="13348" marT="13348" marB="13348"/>
                </a:tc>
                <a:extLst>
                  <a:ext uri="{0D108BD9-81ED-4DB2-BD59-A6C34878D82A}">
                    <a16:rowId xmlns:a16="http://schemas.microsoft.com/office/drawing/2014/main" val="2011257068"/>
                  </a:ext>
                </a:extLst>
              </a:tr>
              <a:tr h="972527">
                <a:tc>
                  <a:txBody>
                    <a:bodyPr/>
                    <a:lstStyle/>
                    <a:p>
                      <a:pPr algn="ctr">
                        <a:buNone/>
                      </a:pPr>
                      <a:r>
                        <a:rPr lang="en-US" sz="1200" b="1" dirty="0"/>
                        <a:t>Alumni ambassadors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Invite alumni from Legion youth programs to speak at events. </a:t>
                      </a:r>
                    </a:p>
                    <a:p>
                      <a:pPr marL="171450" indent="-171450">
                        <a:buFont typeface="Arial" panose="020B0604020202020204" pitchFamily="34" charset="0"/>
                        <a:buChar char="•"/>
                      </a:pPr>
                      <a:r>
                        <a:rPr lang="en-US" sz="1200" dirty="0"/>
                        <a:t>Record testimonials for social media and press coverage.</a:t>
                      </a:r>
                      <a:endParaRPr lang="en-US" sz="1200" dirty="0">
                        <a:effectLst/>
                        <a:latin typeface="+mn-lt"/>
                      </a:endParaRPr>
                    </a:p>
                  </a:txBody>
                  <a:tcPr marL="13348" marR="13348" marT="13348" marB="13348"/>
                </a:tc>
                <a:tc>
                  <a:txBody>
                    <a:bodyPr/>
                    <a:lstStyle/>
                    <a:p>
                      <a:r>
                        <a:rPr lang="en-US" sz="1200" b="1" dirty="0"/>
                        <a:t>Identify Alumni:</a:t>
                      </a:r>
                      <a:r>
                        <a:rPr lang="en-US" sz="1200" dirty="0"/>
                        <a:t> Use past program records and social networks.</a:t>
                      </a:r>
                    </a:p>
                    <a:p>
                      <a:r>
                        <a:rPr lang="en-US" sz="1200" b="1" dirty="0"/>
                        <a:t>Schedule Speaking Slots:</a:t>
                      </a:r>
                      <a:r>
                        <a:rPr lang="en-US" sz="1200" dirty="0"/>
                        <a:t> Include alumni in school and Post events.</a:t>
                      </a:r>
                    </a:p>
                    <a:p>
                      <a:r>
                        <a:rPr lang="en-US" sz="1200" b="1" dirty="0"/>
                        <a:t>Record Testimonials:</a:t>
                      </a:r>
                      <a:r>
                        <a:rPr lang="en-US" sz="1200" dirty="0"/>
                        <a:t> Capture short videos or written stories.</a:t>
                      </a:r>
                    </a:p>
                    <a:p>
                      <a:r>
                        <a:rPr lang="en-US" sz="1200" b="1" dirty="0"/>
                        <a:t>Promote Widely:</a:t>
                      </a:r>
                      <a:r>
                        <a:rPr lang="en-US" sz="1200" dirty="0"/>
                        <a:t> Share on social media, newsletters, and local media.</a:t>
                      </a:r>
                    </a:p>
                    <a:p>
                      <a:r>
                        <a:rPr lang="en-US" sz="1200" b="1" dirty="0"/>
                        <a:t>Build Alumni Network:</a:t>
                      </a:r>
                      <a:r>
                        <a:rPr lang="en-US" sz="1200" dirty="0"/>
                        <a:t> Keep contact info for future engagement.</a:t>
                      </a:r>
                    </a:p>
                  </a:txBody>
                  <a:tcPr marL="13348" marR="13348" marT="13348" marB="13348"/>
                </a:tc>
                <a:extLst>
                  <a:ext uri="{0D108BD9-81ED-4DB2-BD59-A6C34878D82A}">
                    <a16:rowId xmlns:a16="http://schemas.microsoft.com/office/drawing/2014/main" val="2562126507"/>
                  </a:ext>
                </a:extLst>
              </a:tr>
              <a:tr h="972527">
                <a:tc>
                  <a:txBody>
                    <a:bodyPr/>
                    <a:lstStyle/>
                    <a:p>
                      <a:pPr algn="ctr">
                        <a:buNone/>
                      </a:pPr>
                      <a:r>
                        <a:rPr lang="en-US" sz="1200" b="1" dirty="0"/>
                        <a:t>Scholarship &amp; medal ceremonies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public award ceremonies at the Post with families present. </a:t>
                      </a:r>
                    </a:p>
                    <a:p>
                      <a:pPr marL="171450" indent="-171450">
                        <a:buFont typeface="Arial" panose="020B0604020202020204" pitchFamily="34" charset="0"/>
                        <a:buChar char="•"/>
                      </a:pPr>
                      <a:r>
                        <a:rPr lang="en-US" sz="1200" dirty="0"/>
                        <a:t>Invite eligible relatives to join the Legion. </a:t>
                      </a:r>
                      <a:endParaRPr lang="en-US" sz="1200" dirty="0">
                        <a:effectLst/>
                        <a:latin typeface="+mn-lt"/>
                      </a:endParaRPr>
                    </a:p>
                  </a:txBody>
                  <a:tcPr marL="13348" marR="13348" marT="13348" marB="13348"/>
                </a:tc>
                <a:tc>
                  <a:txBody>
                    <a:bodyPr/>
                    <a:lstStyle/>
                    <a:p>
                      <a:r>
                        <a:rPr lang="en-US" sz="1200" b="1" dirty="0"/>
                        <a:t>Plan Ceremony Details:</a:t>
                      </a:r>
                      <a:r>
                        <a:rPr lang="en-US" sz="1200" dirty="0"/>
                        <a:t> Set date, agenda, and recognition format. </a:t>
                      </a:r>
                    </a:p>
                    <a:p>
                      <a:r>
                        <a:rPr lang="en-US" sz="1200" b="1" dirty="0"/>
                        <a:t>Invite Families:</a:t>
                      </a:r>
                      <a:r>
                        <a:rPr lang="en-US" sz="1200" dirty="0"/>
                        <a:t> Send formal invitations and promote on social media. </a:t>
                      </a:r>
                    </a:p>
                    <a:p>
                      <a:r>
                        <a:rPr lang="en-US" sz="1200" b="1" dirty="0"/>
                        <a:t>Highlight Membership Opportunities:</a:t>
                      </a:r>
                      <a:r>
                        <a:rPr lang="en-US" sz="1200" dirty="0"/>
                        <a:t> Provide join stations at the event. </a:t>
                      </a:r>
                    </a:p>
                    <a:p>
                      <a:r>
                        <a:rPr lang="en-US" sz="1200" b="1" dirty="0"/>
                        <a:t>Capture Photos:</a:t>
                      </a:r>
                      <a:r>
                        <a:rPr lang="en-US" sz="1200" dirty="0"/>
                        <a:t> Share in newsletters and press releases. </a:t>
                      </a:r>
                    </a:p>
                    <a:p>
                      <a:r>
                        <a:rPr lang="en-US" sz="1200" b="1" dirty="0"/>
                        <a:t>Track Conversions:</a:t>
                      </a:r>
                      <a:r>
                        <a:rPr lang="en-US" sz="1200" dirty="0"/>
                        <a:t> Monitor new memberships from event outreach.</a:t>
                      </a:r>
                      <a:endParaRPr lang="en-US" sz="1200" dirty="0">
                        <a:effectLst/>
                        <a:latin typeface="+mn-lt"/>
                      </a:endParaRPr>
                    </a:p>
                  </a:txBody>
                  <a:tcPr marL="13348" marR="13348" marT="13348" marB="13348"/>
                </a:tc>
                <a:extLst>
                  <a:ext uri="{0D108BD9-81ED-4DB2-BD59-A6C34878D82A}">
                    <a16:rowId xmlns:a16="http://schemas.microsoft.com/office/drawing/2014/main" val="3588315187"/>
                  </a:ext>
                </a:extLst>
              </a:tr>
              <a:tr h="880633">
                <a:tc>
                  <a:txBody>
                    <a:bodyPr/>
                    <a:lstStyle/>
                    <a:p>
                      <a:pPr algn="ctr">
                        <a:buNone/>
                      </a:pPr>
                      <a:r>
                        <a:rPr lang="en-US" sz="1200" b="1" dirty="0"/>
                        <a:t>Scouting &amp; CAP integration</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Offer flag etiquette classes, merit badge nights, and joint service projects. </a:t>
                      </a:r>
                    </a:p>
                    <a:p>
                      <a:pPr marL="171450" indent="-171450">
                        <a:buFont typeface="Arial" panose="020B0604020202020204" pitchFamily="34" charset="0"/>
                        <a:buChar char="•"/>
                      </a:pPr>
                      <a:r>
                        <a:rPr lang="en-US" sz="1200" dirty="0"/>
                        <a:t>Provide certificates and patches for participation.</a:t>
                      </a:r>
                      <a:endParaRPr lang="en-US" sz="1200" dirty="0">
                        <a:effectLst/>
                        <a:latin typeface="+mn-lt"/>
                      </a:endParaRPr>
                    </a:p>
                  </a:txBody>
                  <a:tcPr marL="13348" marR="13348" marT="13348" marB="13348"/>
                </a:tc>
                <a:tc>
                  <a:txBody>
                    <a:bodyPr/>
                    <a:lstStyle/>
                    <a:p>
                      <a:r>
                        <a:rPr lang="en-US" sz="1200" b="1" dirty="0"/>
                        <a:t>Coordinate with Leaders:</a:t>
                      </a:r>
                      <a:r>
                        <a:rPr lang="en-US" sz="1200" dirty="0"/>
                        <a:t> Contact local Scout troops and CAP units. </a:t>
                      </a:r>
                    </a:p>
                    <a:p>
                      <a:r>
                        <a:rPr lang="en-US" sz="1200" b="1" dirty="0"/>
                        <a:t>Plan Activities:</a:t>
                      </a:r>
                      <a:r>
                        <a:rPr lang="en-US" sz="1200" dirty="0"/>
                        <a:t> Schedule classes and service projects. </a:t>
                      </a:r>
                    </a:p>
                    <a:p>
                      <a:r>
                        <a:rPr lang="en-US" sz="1200" b="1" dirty="0"/>
                        <a:t>Prepare Materials:</a:t>
                      </a:r>
                      <a:r>
                        <a:rPr lang="en-US" sz="1200" dirty="0"/>
                        <a:t> Flags, badges, and certificates. </a:t>
                      </a:r>
                    </a:p>
                    <a:p>
                      <a:r>
                        <a:rPr lang="en-US" sz="1200" b="1" dirty="0"/>
                        <a:t>Promote Engagement:</a:t>
                      </a:r>
                      <a:r>
                        <a:rPr lang="en-US" sz="1200" dirty="0"/>
                        <a:t> Share photos and stories online. </a:t>
                      </a:r>
                    </a:p>
                    <a:p>
                      <a:r>
                        <a:rPr lang="en-US" sz="1200" b="1" dirty="0"/>
                        <a:t>Evaluate Impact:</a:t>
                      </a:r>
                      <a:r>
                        <a:rPr lang="en-US" sz="1200" dirty="0"/>
                        <a:t> Track participation and feedback.</a:t>
                      </a:r>
                    </a:p>
                  </a:txBody>
                  <a:tcPr marL="13348" marR="13348" marT="13348" marB="13348"/>
                </a:tc>
                <a:extLst>
                  <a:ext uri="{0D108BD9-81ED-4DB2-BD59-A6C34878D82A}">
                    <a16:rowId xmlns:a16="http://schemas.microsoft.com/office/drawing/2014/main" val="761575518"/>
                  </a:ext>
                </a:extLst>
              </a:tr>
              <a:tr h="783324">
                <a:tc>
                  <a:txBody>
                    <a:bodyPr/>
                    <a:lstStyle/>
                    <a:p>
                      <a:pPr algn="ctr">
                        <a:buNone/>
                      </a:pPr>
                      <a:r>
                        <a:rPr lang="en-US" sz="1200" b="1" dirty="0"/>
                        <a:t>Junior Shooting Sports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4-week safety clinics, postal matches, and family demo days. </a:t>
                      </a:r>
                    </a:p>
                    <a:p>
                      <a:pPr marL="171450" indent="-171450">
                        <a:buFont typeface="Arial" panose="020B0604020202020204" pitchFamily="34" charset="0"/>
                        <a:buChar char="•"/>
                      </a:pPr>
                      <a:r>
                        <a:rPr lang="en-US" sz="1200" dirty="0"/>
                        <a:t>Emphasize discipline and scholarship opportunities.</a:t>
                      </a:r>
                      <a:endParaRPr lang="en-US" sz="1200" dirty="0">
                        <a:effectLst/>
                        <a:latin typeface="+mn-lt"/>
                      </a:endParaRPr>
                    </a:p>
                  </a:txBody>
                  <a:tcPr marL="13348" marR="13348" marT="13348" marB="13348"/>
                </a:tc>
                <a:tc>
                  <a:txBody>
                    <a:bodyPr/>
                    <a:lstStyle/>
                    <a:p>
                      <a:r>
                        <a:rPr lang="en-US" sz="1200" b="1" dirty="0"/>
                        <a:t>Secure Range Access:</a:t>
                      </a:r>
                      <a:r>
                        <a:rPr lang="en-US" sz="1200" dirty="0"/>
                        <a:t> Ensure safety compliance and insurance. </a:t>
                      </a:r>
                    </a:p>
                    <a:p>
                      <a:r>
                        <a:rPr lang="en-US" sz="1200" b="1" dirty="0"/>
                        <a:t>Develop Curriculum:</a:t>
                      </a:r>
                      <a:r>
                        <a:rPr lang="en-US" sz="1200" dirty="0"/>
                        <a:t> Cover safety, technique, and competition basics. </a:t>
                      </a:r>
                    </a:p>
                    <a:p>
                      <a:r>
                        <a:rPr lang="en-US" sz="1200" b="1" dirty="0"/>
                        <a:t>Promote Scholarships:</a:t>
                      </a:r>
                      <a:r>
                        <a:rPr lang="en-US" sz="1200" dirty="0"/>
                        <a:t> Highlight opportunities during clinics. </a:t>
                      </a:r>
                    </a:p>
                    <a:p>
                      <a:r>
                        <a:rPr lang="en-US" sz="1200" b="1" dirty="0"/>
                        <a:t>Engage Families:</a:t>
                      </a:r>
                      <a:r>
                        <a:rPr lang="en-US" sz="1200" dirty="0"/>
                        <a:t> Invite parents to demo days for buy-in. </a:t>
                      </a:r>
                    </a:p>
                    <a:p>
                      <a:r>
                        <a:rPr lang="en-US" sz="1200" b="1" dirty="0"/>
                        <a:t>Track Progress:</a:t>
                      </a:r>
                      <a:r>
                        <a:rPr lang="en-US" sz="1200" dirty="0"/>
                        <a:t> Monitor participation and skill development.</a:t>
                      </a:r>
                      <a:endParaRPr lang="en-US" sz="1200" dirty="0">
                        <a:effectLst/>
                        <a:latin typeface="+mn-lt"/>
                      </a:endParaRPr>
                    </a:p>
                  </a:txBody>
                  <a:tcPr marL="13348" marR="13348" marT="13348" marB="13348"/>
                </a:tc>
                <a:extLst>
                  <a:ext uri="{0D108BD9-81ED-4DB2-BD59-A6C34878D82A}">
                    <a16:rowId xmlns:a16="http://schemas.microsoft.com/office/drawing/2014/main" val="3600459371"/>
                  </a:ext>
                </a:extLst>
              </a:tr>
              <a:tr h="886403">
                <a:tc>
                  <a:txBody>
                    <a:bodyPr/>
                    <a:lstStyle/>
                    <a:p>
                      <a:pPr algn="ctr">
                        <a:buNone/>
                      </a:pPr>
                      <a:r>
                        <a:rPr lang="en-US" sz="1200" b="1" dirty="0"/>
                        <a:t>Media highlights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Pitch youth program success stories to local outlets. </a:t>
                      </a:r>
                    </a:p>
                    <a:p>
                      <a:pPr marL="171450" indent="-171450">
                        <a:buFont typeface="Arial" panose="020B0604020202020204" pitchFamily="34" charset="0"/>
                        <a:buChar char="•"/>
                      </a:pPr>
                      <a:r>
                        <a:rPr lang="en-US" sz="1200" dirty="0"/>
                        <a:t>Launch a “Where Are They Now?” series featuring alumni achievements.</a:t>
                      </a:r>
                      <a:endParaRPr lang="en-US" sz="1200" dirty="0">
                        <a:effectLst/>
                        <a:latin typeface="+mn-lt"/>
                      </a:endParaRPr>
                    </a:p>
                  </a:txBody>
                  <a:tcPr marL="13348" marR="13348" marT="13348" marB="13348"/>
                </a:tc>
                <a:tc>
                  <a:txBody>
                    <a:bodyPr/>
                    <a:lstStyle/>
                    <a:p>
                      <a:r>
                        <a:rPr lang="en-US" sz="1200" b="1" dirty="0"/>
                        <a:t>Collect Stories:</a:t>
                      </a:r>
                      <a:r>
                        <a:rPr lang="en-US" sz="1200" dirty="0"/>
                        <a:t> Gather details from alumni and program leads. </a:t>
                      </a:r>
                    </a:p>
                    <a:p>
                      <a:r>
                        <a:rPr lang="en-US" sz="1200" b="1" dirty="0"/>
                        <a:t>Create Media Kits:</a:t>
                      </a:r>
                      <a:r>
                        <a:rPr lang="en-US" sz="1200" dirty="0"/>
                        <a:t> Include photos, bios, and program impact stats. </a:t>
                      </a:r>
                    </a:p>
                    <a:p>
                      <a:r>
                        <a:rPr lang="en-US" sz="1200" b="1" dirty="0"/>
                        <a:t>Pitch to Outlets:</a:t>
                      </a:r>
                      <a:r>
                        <a:rPr lang="en-US" sz="1200" dirty="0"/>
                        <a:t> Send press releases to local newspapers and school media. </a:t>
                      </a:r>
                      <a:r>
                        <a:rPr lang="en-US" sz="1200" b="1" dirty="0"/>
                        <a:t>Publish Series:</a:t>
                      </a:r>
                      <a:r>
                        <a:rPr lang="en-US" sz="1200" dirty="0"/>
                        <a:t> Share on social platforms and newsletters. </a:t>
                      </a:r>
                    </a:p>
                    <a:p>
                      <a:r>
                        <a:rPr lang="en-US" sz="1200" b="1" dirty="0"/>
                        <a:t>Measure Reach:</a:t>
                      </a:r>
                      <a:r>
                        <a:rPr lang="en-US" sz="1200" dirty="0"/>
                        <a:t> Track coverage and engagement metrics.</a:t>
                      </a:r>
                      <a:endParaRPr lang="en-US" sz="1200" dirty="0">
                        <a:effectLst/>
                        <a:latin typeface="+mn-lt"/>
                      </a:endParaRPr>
                    </a:p>
                  </a:txBody>
                  <a:tcPr marL="13348" marR="13348" marT="13348" marB="13348"/>
                </a:tc>
                <a:extLst>
                  <a:ext uri="{0D108BD9-81ED-4DB2-BD59-A6C34878D82A}">
                    <a16:rowId xmlns:a16="http://schemas.microsoft.com/office/drawing/2014/main" val="1242353545"/>
                  </a:ext>
                </a:extLst>
              </a:tr>
            </a:tbl>
          </a:graphicData>
        </a:graphic>
      </p:graphicFrame>
    </p:spTree>
    <p:extLst>
      <p:ext uri="{BB962C8B-B14F-4D97-AF65-F5344CB8AC3E}">
        <p14:creationId xmlns:p14="http://schemas.microsoft.com/office/powerpoint/2010/main" val="27348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B62F6C-CB11-F385-6EB7-C7378E61041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46268F-42B7-AB68-281F-6E3AD7999AD9}"/>
              </a:ext>
            </a:extLst>
          </p:cNvPr>
          <p:cNvGraphicFramePr>
            <a:graphicFrameLocks noGrp="1"/>
          </p:cNvGraphicFramePr>
          <p:nvPr>
            <p:extLst>
              <p:ext uri="{D42A27DB-BD31-4B8C-83A1-F6EECF244321}">
                <p14:modId xmlns:p14="http://schemas.microsoft.com/office/powerpoint/2010/main" val="888995313"/>
              </p:ext>
            </p:extLst>
          </p:nvPr>
        </p:nvGraphicFramePr>
        <p:xfrm>
          <a:off x="110358" y="295564"/>
          <a:ext cx="11971284" cy="6080440"/>
        </p:xfrm>
        <a:graphic>
          <a:graphicData uri="http://schemas.openxmlformats.org/drawingml/2006/table">
            <a:tbl>
              <a:tblPr bandRow="1">
                <a:tableStyleId>{BC89EF96-8CEA-46FF-86C4-4CE0E7609802}</a:tableStyleId>
              </a:tblPr>
              <a:tblGrid>
                <a:gridCol w="1689730">
                  <a:extLst>
                    <a:ext uri="{9D8B030D-6E8A-4147-A177-3AD203B41FA5}">
                      <a16:colId xmlns:a16="http://schemas.microsoft.com/office/drawing/2014/main" val="3472326411"/>
                    </a:ext>
                  </a:extLst>
                </a:gridCol>
                <a:gridCol w="4950569">
                  <a:extLst>
                    <a:ext uri="{9D8B030D-6E8A-4147-A177-3AD203B41FA5}">
                      <a16:colId xmlns:a16="http://schemas.microsoft.com/office/drawing/2014/main" val="2503144687"/>
                    </a:ext>
                  </a:extLst>
                </a:gridCol>
                <a:gridCol w="5330985">
                  <a:extLst>
                    <a:ext uri="{9D8B030D-6E8A-4147-A177-3AD203B41FA5}">
                      <a16:colId xmlns:a16="http://schemas.microsoft.com/office/drawing/2014/main" val="666969936"/>
                    </a:ext>
                  </a:extLst>
                </a:gridCol>
              </a:tblGrid>
              <a:tr h="571812">
                <a:tc gridSpan="3">
                  <a:txBody>
                    <a:bodyPr/>
                    <a:lstStyle/>
                    <a:p>
                      <a:pPr algn="ctr">
                        <a:buNone/>
                      </a:pPr>
                      <a:r>
                        <a:rPr lang="en-US" sz="1600" b="1" dirty="0">
                          <a:solidFill>
                            <a:schemeClr val="tx1"/>
                          </a:solidFill>
                          <a:effectLst/>
                          <a:latin typeface="+mn-lt"/>
                        </a:rPr>
                        <a:t>LOE 1C: Ensure all members and guests feel welcome</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1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99018">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161730">
                <a:tc>
                  <a:txBody>
                    <a:bodyPr/>
                    <a:lstStyle/>
                    <a:p>
                      <a:pPr algn="ctr">
                        <a:buNone/>
                      </a:pPr>
                      <a:r>
                        <a:rPr lang="en-US" sz="1200" b="1" dirty="0"/>
                        <a:t>Greeter rotation</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Assign trained greeters at every event to welcome newcomers, introduce them to 2–3 members and a mentor, and log contact details for follow-up.</a:t>
                      </a:r>
                      <a:endParaRPr lang="en-US" sz="1200" dirty="0">
                        <a:effectLst/>
                        <a:latin typeface="+mn-lt"/>
                      </a:endParaRPr>
                    </a:p>
                  </a:txBody>
                  <a:tcPr marL="13348" marR="13348" marT="13348" marB="13348"/>
                </a:tc>
                <a:tc>
                  <a:txBody>
                    <a:bodyPr/>
                    <a:lstStyle/>
                    <a:p>
                      <a:r>
                        <a:rPr lang="en-US" sz="1200" b="1" dirty="0"/>
                        <a:t>Create Greeter Schedule:</a:t>
                      </a:r>
                      <a:r>
                        <a:rPr lang="en-US" sz="1200" dirty="0"/>
                        <a:t> Rotate volunteers for coverage at all events. </a:t>
                      </a:r>
                    </a:p>
                    <a:p>
                      <a:r>
                        <a:rPr lang="en-US" sz="1200" b="1" dirty="0"/>
                        <a:t>Train Greeters:</a:t>
                      </a:r>
                      <a:r>
                        <a:rPr lang="en-US" sz="1200" dirty="0"/>
                        <a:t> Provide scripts and tips for warm introductions. </a:t>
                      </a:r>
                    </a:p>
                    <a:p>
                      <a:r>
                        <a:rPr lang="en-US" sz="1200" b="1" dirty="0"/>
                        <a:t>Facilitate Connections:</a:t>
                      </a:r>
                      <a:r>
                        <a:rPr lang="en-US" sz="1200" dirty="0"/>
                        <a:t> Ensure each newcomer meets at least two members and one mentor. </a:t>
                      </a:r>
                    </a:p>
                    <a:p>
                      <a:r>
                        <a:rPr lang="en-US" sz="1200" b="1" dirty="0"/>
                        <a:t>Log Contacts:</a:t>
                      </a:r>
                      <a:r>
                        <a:rPr lang="en-US" sz="1200" dirty="0"/>
                        <a:t> Use a simple form or QR code for tracking. </a:t>
                      </a:r>
                    </a:p>
                    <a:p>
                      <a:r>
                        <a:rPr lang="en-US" sz="1200" b="1" dirty="0"/>
                        <a:t>Follow Up:</a:t>
                      </a:r>
                      <a:r>
                        <a:rPr lang="en-US" sz="1200" dirty="0"/>
                        <a:t> Share contact info with membership coordinator for next steps.</a:t>
                      </a:r>
                      <a:endParaRPr lang="en-US" sz="1200" dirty="0">
                        <a:effectLst/>
                        <a:latin typeface="+mn-lt"/>
                      </a:endParaRPr>
                    </a:p>
                  </a:txBody>
                  <a:tcPr marL="13348" marR="13348" marT="13348" marB="13348"/>
                </a:tc>
                <a:extLst>
                  <a:ext uri="{0D108BD9-81ED-4DB2-BD59-A6C34878D82A}">
                    <a16:rowId xmlns:a16="http://schemas.microsoft.com/office/drawing/2014/main" val="2011257068"/>
                  </a:ext>
                </a:extLst>
              </a:tr>
              <a:tr h="972527">
                <a:tc>
                  <a:txBody>
                    <a:bodyPr/>
                    <a:lstStyle/>
                    <a:p>
                      <a:pPr algn="ctr">
                        <a:buNone/>
                      </a:pPr>
                      <a:r>
                        <a:rPr lang="en-US" sz="1200" b="1" dirty="0"/>
                        <a:t>First 90 days plan</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Provide new members with an orientation packet, assign one small volunteer task, invite them to one social event, and complete one buddy check.</a:t>
                      </a:r>
                      <a:endParaRPr lang="en-US" sz="1200" dirty="0">
                        <a:effectLst/>
                        <a:latin typeface="+mn-lt"/>
                      </a:endParaRPr>
                    </a:p>
                  </a:txBody>
                  <a:tcPr marL="13348" marR="13348" marT="13348" marB="13348"/>
                </a:tc>
                <a:tc>
                  <a:txBody>
                    <a:bodyPr/>
                    <a:lstStyle/>
                    <a:p>
                      <a:pPr marL="0" indent="0">
                        <a:buFontTx/>
                        <a:buNone/>
                      </a:pPr>
                      <a:r>
                        <a:rPr lang="en-US" sz="1200" b="1" dirty="0"/>
                        <a:t>Prepare Orientation Packet:</a:t>
                      </a:r>
                      <a:r>
                        <a:rPr lang="en-US" sz="1200" dirty="0"/>
                        <a:t> Include Post history, programs, and contact info. </a:t>
                      </a:r>
                    </a:p>
                    <a:p>
                      <a:pPr marL="0" indent="0">
                        <a:buFontTx/>
                        <a:buNone/>
                      </a:pPr>
                      <a:r>
                        <a:rPr lang="en-US" sz="1200" b="1" dirty="0"/>
                        <a:t>Assign Volunteer Task:</a:t>
                      </a:r>
                      <a:r>
                        <a:rPr lang="en-US" sz="1200" dirty="0"/>
                        <a:t> Keep it simple (e.g., help at an event table). </a:t>
                      </a:r>
                    </a:p>
                    <a:p>
                      <a:pPr marL="0" indent="0">
                        <a:buFontTx/>
                        <a:buNone/>
                      </a:pPr>
                      <a:r>
                        <a:rPr lang="en-US" sz="1200" b="1" dirty="0"/>
                        <a:t>Invite to Social Event:</a:t>
                      </a:r>
                      <a:r>
                        <a:rPr lang="en-US" sz="1200" dirty="0"/>
                        <a:t> Ensure personal outreach for inclusion. </a:t>
                      </a:r>
                    </a:p>
                    <a:p>
                      <a:pPr marL="0" indent="0">
                        <a:buFontTx/>
                        <a:buNone/>
                      </a:pPr>
                      <a:r>
                        <a:rPr lang="en-US" sz="1200" b="1" dirty="0"/>
                        <a:t>Conduct Buddy Check:</a:t>
                      </a:r>
                      <a:r>
                        <a:rPr lang="en-US" sz="1200" dirty="0"/>
                        <a:t> Call or meet within the first month. </a:t>
                      </a:r>
                    </a:p>
                    <a:p>
                      <a:pPr marL="0" indent="0">
                        <a:buFontTx/>
                        <a:buNone/>
                      </a:pPr>
                      <a:r>
                        <a:rPr lang="en-US" sz="1200" b="1" dirty="0"/>
                        <a:t>Track Completion:</a:t>
                      </a:r>
                      <a:r>
                        <a:rPr lang="en-US" sz="1200" dirty="0"/>
                        <a:t> Use a checklist for accountability.</a:t>
                      </a:r>
                      <a:endParaRPr lang="en-US" sz="1200" dirty="0">
                        <a:effectLst/>
                        <a:latin typeface="+mn-lt"/>
                      </a:endParaRPr>
                    </a:p>
                  </a:txBody>
                  <a:tcPr marL="13348" marR="13348" marT="13348" marB="13348"/>
                </a:tc>
                <a:extLst>
                  <a:ext uri="{0D108BD9-81ED-4DB2-BD59-A6C34878D82A}">
                    <a16:rowId xmlns:a16="http://schemas.microsoft.com/office/drawing/2014/main" val="2562126507"/>
                  </a:ext>
                </a:extLst>
              </a:tr>
              <a:tr h="972527">
                <a:tc>
                  <a:txBody>
                    <a:bodyPr/>
                    <a:lstStyle/>
                    <a:p>
                      <a:pPr algn="ctr">
                        <a:buNone/>
                      </a:pPr>
                      <a:r>
                        <a:rPr lang="en-US" sz="1200" b="1" dirty="0"/>
                        <a:t>Buddy seating</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Set up a “Welcome Table” with mentors at events. </a:t>
                      </a:r>
                    </a:p>
                    <a:p>
                      <a:pPr marL="171450" indent="-171450">
                        <a:buFont typeface="Arial" panose="020B0604020202020204" pitchFamily="34" charset="0"/>
                        <a:buChar char="•"/>
                      </a:pPr>
                      <a:r>
                        <a:rPr lang="en-US" sz="1200" dirty="0"/>
                        <a:t>Avoid jargon and explain traditions in plain language.</a:t>
                      </a:r>
                      <a:endParaRPr lang="en-US" sz="1200" dirty="0">
                        <a:effectLst/>
                        <a:latin typeface="+mn-lt"/>
                      </a:endParaRPr>
                    </a:p>
                  </a:txBody>
                  <a:tcPr marL="13348" marR="13348" marT="13348" marB="13348"/>
                </a:tc>
                <a:tc>
                  <a:txBody>
                    <a:bodyPr/>
                    <a:lstStyle/>
                    <a:p>
                      <a:pPr marL="0" indent="0">
                        <a:buFontTx/>
                        <a:buNone/>
                      </a:pPr>
                      <a:r>
                        <a:rPr lang="en-US" sz="1200" b="1" dirty="0"/>
                        <a:t>Designate Table:</a:t>
                      </a:r>
                      <a:r>
                        <a:rPr lang="en-US" sz="1200" dirty="0"/>
                        <a:t> Clearly mark as “Welcome” for visibility. </a:t>
                      </a:r>
                    </a:p>
                    <a:p>
                      <a:pPr marL="0" indent="0">
                        <a:buFontTx/>
                        <a:buNone/>
                      </a:pPr>
                      <a:r>
                        <a:rPr lang="en-US" sz="1200" b="1" dirty="0"/>
                        <a:t>Assign Mentors:</a:t>
                      </a:r>
                      <a:r>
                        <a:rPr lang="en-US" sz="1200" dirty="0"/>
                        <a:t> Ensure friendly, knowledgeable members are present. </a:t>
                      </a:r>
                    </a:p>
                    <a:p>
                      <a:pPr marL="0" indent="0">
                        <a:buFontTx/>
                        <a:buNone/>
                      </a:pPr>
                      <a:r>
                        <a:rPr lang="en-US" sz="1200" b="1" dirty="0"/>
                        <a:t>Prepare Talking Points:</a:t>
                      </a:r>
                      <a:r>
                        <a:rPr lang="en-US" sz="1200" dirty="0"/>
                        <a:t> Explain customs and traditions simply. </a:t>
                      </a:r>
                    </a:p>
                    <a:p>
                      <a:pPr marL="0" indent="0">
                        <a:buFontTx/>
                        <a:buNone/>
                      </a:pPr>
                      <a:r>
                        <a:rPr lang="en-US" sz="1200" b="1" dirty="0"/>
                        <a:t>Offer Materials:</a:t>
                      </a:r>
                      <a:r>
                        <a:rPr lang="en-US" sz="1200" dirty="0"/>
                        <a:t> Provide a short guide for newcomers. </a:t>
                      </a:r>
                    </a:p>
                    <a:p>
                      <a:pPr marL="0" indent="0">
                        <a:buFontTx/>
                        <a:buNone/>
                      </a:pPr>
                      <a:r>
                        <a:rPr lang="en-US" sz="1200" b="1" dirty="0"/>
                        <a:t>Gather Feedback:</a:t>
                      </a:r>
                      <a:r>
                        <a:rPr lang="en-US" sz="1200" dirty="0"/>
                        <a:t> Ask new members about their experience.</a:t>
                      </a:r>
                      <a:endParaRPr lang="en-US" sz="1200" dirty="0">
                        <a:effectLst/>
                        <a:latin typeface="+mn-lt"/>
                      </a:endParaRPr>
                    </a:p>
                  </a:txBody>
                  <a:tcPr marL="13348" marR="13348" marT="13348" marB="13348"/>
                </a:tc>
                <a:extLst>
                  <a:ext uri="{0D108BD9-81ED-4DB2-BD59-A6C34878D82A}">
                    <a16:rowId xmlns:a16="http://schemas.microsoft.com/office/drawing/2014/main" val="3588315187"/>
                  </a:ext>
                </a:extLst>
              </a:tr>
              <a:tr h="1161730">
                <a:tc>
                  <a:txBody>
                    <a:bodyPr/>
                    <a:lstStyle/>
                    <a:p>
                      <a:pPr algn="ctr">
                        <a:buNone/>
                      </a:pPr>
                      <a:r>
                        <a:rPr lang="en-US" sz="1200" b="1" dirty="0"/>
                        <a:t>Family-first nights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family-inclusive events with pizza, games, and a kid’s corner to make the </a:t>
                      </a:r>
                    </a:p>
                    <a:p>
                      <a:pPr marL="171450" indent="-171450">
                        <a:buFont typeface="Arial" panose="020B0604020202020204" pitchFamily="34" charset="0"/>
                        <a:buChar char="•"/>
                      </a:pPr>
                      <a:r>
                        <a:rPr lang="en-US" sz="1200" dirty="0"/>
                        <a:t>Post visibly welcoming to families.</a:t>
                      </a:r>
                      <a:endParaRPr lang="en-US" sz="1200" dirty="0">
                        <a:effectLst/>
                        <a:latin typeface="+mn-lt"/>
                      </a:endParaRPr>
                    </a:p>
                  </a:txBody>
                  <a:tcPr marL="13348" marR="13348" marT="13348" marB="13348"/>
                </a:tc>
                <a:tc>
                  <a:txBody>
                    <a:bodyPr/>
                    <a:lstStyle/>
                    <a:p>
                      <a:pPr marL="0" indent="0">
                        <a:buFontTx/>
                        <a:buNone/>
                      </a:pPr>
                      <a:r>
                        <a:rPr lang="en-US" sz="1200" b="1" dirty="0"/>
                        <a:t>Schedule Monthly or Quarterly:</a:t>
                      </a:r>
                      <a:r>
                        <a:rPr lang="en-US" sz="1200" dirty="0"/>
                        <a:t> Promote widely to members and community. </a:t>
                      </a:r>
                    </a:p>
                    <a:p>
                      <a:pPr marL="0" indent="0">
                        <a:buFontTx/>
                        <a:buNone/>
                      </a:pPr>
                      <a:r>
                        <a:rPr lang="en-US" sz="1200" b="1" dirty="0"/>
                        <a:t>Plan Activities:</a:t>
                      </a:r>
                      <a:r>
                        <a:rPr lang="en-US" sz="1200" dirty="0"/>
                        <a:t> Include games for kids and casual seating for adults. </a:t>
                      </a:r>
                    </a:p>
                    <a:p>
                      <a:pPr marL="0" indent="0">
                        <a:buFontTx/>
                        <a:buNone/>
                      </a:pPr>
                      <a:r>
                        <a:rPr lang="en-US" sz="1200" b="1" dirty="0"/>
                        <a:t>Provide Food:</a:t>
                      </a:r>
                      <a:r>
                        <a:rPr lang="en-US" sz="1200" dirty="0"/>
                        <a:t> Pizza or simple snacks for easy hosting. </a:t>
                      </a:r>
                    </a:p>
                    <a:p>
                      <a:pPr marL="0" indent="0">
                        <a:buFontTx/>
                        <a:buNone/>
                      </a:pPr>
                      <a:r>
                        <a:rPr lang="en-US" sz="1200" b="1" dirty="0"/>
                        <a:t>Highlight Inclusivity:</a:t>
                      </a:r>
                      <a:r>
                        <a:rPr lang="en-US" sz="1200" dirty="0"/>
                        <a:t> Share photos on social media to reinforce family-friendly culture. </a:t>
                      </a:r>
                    </a:p>
                    <a:p>
                      <a:pPr marL="0" indent="0">
                        <a:buFontTx/>
                        <a:buNone/>
                      </a:pPr>
                      <a:r>
                        <a:rPr lang="en-US" sz="1200" b="1" dirty="0"/>
                        <a:t>Track Attendance:</a:t>
                      </a:r>
                      <a:r>
                        <a:rPr lang="en-US" sz="1200" dirty="0"/>
                        <a:t> Monitor family participation for growth.</a:t>
                      </a:r>
                      <a:endParaRPr lang="en-US" sz="1200" dirty="0">
                        <a:effectLst/>
                        <a:latin typeface="+mn-lt"/>
                      </a:endParaRPr>
                    </a:p>
                  </a:txBody>
                  <a:tcPr marL="13348" marR="13348" marT="13348" marB="13348"/>
                </a:tc>
                <a:extLst>
                  <a:ext uri="{0D108BD9-81ED-4DB2-BD59-A6C34878D82A}">
                    <a16:rowId xmlns:a16="http://schemas.microsoft.com/office/drawing/2014/main" val="761575518"/>
                  </a:ext>
                </a:extLst>
              </a:tr>
              <a:tr h="808232">
                <a:tc>
                  <a:txBody>
                    <a:bodyPr/>
                    <a:lstStyle/>
                    <a:p>
                      <a:pPr algn="ctr">
                        <a:buNone/>
                      </a:pPr>
                      <a:r>
                        <a:rPr lang="en-US" sz="1200" b="1" dirty="0"/>
                        <a:t>Accessibility &amp; care</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Offer ride shares, livestreams or recordings of events, large-print materials, and follow-up care calls for members needing extra support.</a:t>
                      </a:r>
                      <a:endParaRPr lang="en-US" sz="1200" dirty="0">
                        <a:effectLst/>
                        <a:latin typeface="+mn-lt"/>
                      </a:endParaRPr>
                    </a:p>
                  </a:txBody>
                  <a:tcPr marL="13348" marR="13348" marT="13348" marB="13348"/>
                </a:tc>
                <a:tc>
                  <a:txBody>
                    <a:bodyPr/>
                    <a:lstStyle/>
                    <a:p>
                      <a:pPr marL="0" indent="0">
                        <a:buFontTx/>
                        <a:buNone/>
                      </a:pPr>
                      <a:r>
                        <a:rPr lang="en-US" sz="1200" b="1" dirty="0"/>
                        <a:t>Organize Ride Share Network:</a:t>
                      </a:r>
                      <a:r>
                        <a:rPr lang="en-US" sz="1200" dirty="0"/>
                        <a:t> Pair drivers with members needing transport. </a:t>
                      </a:r>
                    </a:p>
                    <a:p>
                      <a:pPr marL="0" indent="0">
                        <a:buFontTx/>
                        <a:buNone/>
                      </a:pPr>
                      <a:r>
                        <a:rPr lang="en-US" sz="1200" b="1" dirty="0"/>
                        <a:t>Set Up Livestreams:</a:t>
                      </a:r>
                      <a:r>
                        <a:rPr lang="en-US" sz="1200" dirty="0"/>
                        <a:t> Use simple platforms like Facebook Live or Zoom. </a:t>
                      </a:r>
                    </a:p>
                    <a:p>
                      <a:pPr marL="0" indent="0">
                        <a:buFontTx/>
                        <a:buNone/>
                      </a:pPr>
                      <a:r>
                        <a:rPr lang="en-US" sz="1200" b="1" dirty="0"/>
                        <a:t>Prepare Large-Print Materials:</a:t>
                      </a:r>
                      <a:r>
                        <a:rPr lang="en-US" sz="1200" dirty="0"/>
                        <a:t> Ensure readability for all members. </a:t>
                      </a:r>
                    </a:p>
                    <a:p>
                      <a:pPr marL="0" indent="0">
                        <a:buFontTx/>
                        <a:buNone/>
                      </a:pPr>
                      <a:r>
                        <a:rPr lang="en-US" sz="1200" b="1" dirty="0"/>
                        <a:t>Schedule Care Calls:</a:t>
                      </a:r>
                      <a:r>
                        <a:rPr lang="en-US" sz="1200" dirty="0"/>
                        <a:t> Check in after events to maintain connection. </a:t>
                      </a:r>
                    </a:p>
                    <a:p>
                      <a:pPr marL="0" indent="0">
                        <a:buFontTx/>
                        <a:buNone/>
                      </a:pPr>
                      <a:r>
                        <a:rPr lang="en-US" sz="1200" b="1" dirty="0"/>
                        <a:t>Document Support:</a:t>
                      </a:r>
                      <a:r>
                        <a:rPr lang="en-US" sz="1200" dirty="0"/>
                        <a:t> Track accessibility efforts for improvement.</a:t>
                      </a:r>
                      <a:endParaRPr lang="en-US" sz="1200" dirty="0">
                        <a:effectLst/>
                        <a:latin typeface="+mn-lt"/>
                      </a:endParaRPr>
                    </a:p>
                  </a:txBody>
                  <a:tcPr marL="13348" marR="13348" marT="13348" marB="13348"/>
                </a:tc>
                <a:extLst>
                  <a:ext uri="{0D108BD9-81ED-4DB2-BD59-A6C34878D82A}">
                    <a16:rowId xmlns:a16="http://schemas.microsoft.com/office/drawing/2014/main" val="1242353545"/>
                  </a:ext>
                </a:extLst>
              </a:tr>
            </a:tbl>
          </a:graphicData>
        </a:graphic>
      </p:graphicFrame>
    </p:spTree>
    <p:extLst>
      <p:ext uri="{BB962C8B-B14F-4D97-AF65-F5344CB8AC3E}">
        <p14:creationId xmlns:p14="http://schemas.microsoft.com/office/powerpoint/2010/main" val="301197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3B47-C96B-3253-264E-E8FA8D72B37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0BACA6-6045-A3AD-1362-A61A3580E5EA}"/>
              </a:ext>
            </a:extLst>
          </p:cNvPr>
          <p:cNvGraphicFramePr>
            <a:graphicFrameLocks noGrp="1"/>
          </p:cNvGraphicFramePr>
          <p:nvPr>
            <p:extLst>
              <p:ext uri="{D42A27DB-BD31-4B8C-83A1-F6EECF244321}">
                <p14:modId xmlns:p14="http://schemas.microsoft.com/office/powerpoint/2010/main" val="1652619697"/>
              </p:ext>
            </p:extLst>
          </p:nvPr>
        </p:nvGraphicFramePr>
        <p:xfrm>
          <a:off x="110358" y="0"/>
          <a:ext cx="11971283" cy="5011394"/>
        </p:xfrm>
        <a:graphic>
          <a:graphicData uri="http://schemas.openxmlformats.org/drawingml/2006/table">
            <a:tbl>
              <a:tblPr bandRow="1">
                <a:tableStyleId>{BC89EF96-8CEA-46FF-86C4-4CE0E7609802}</a:tableStyleId>
              </a:tblPr>
              <a:tblGrid>
                <a:gridCol w="1497378">
                  <a:extLst>
                    <a:ext uri="{9D8B030D-6E8A-4147-A177-3AD203B41FA5}">
                      <a16:colId xmlns:a16="http://schemas.microsoft.com/office/drawing/2014/main" val="3472326411"/>
                    </a:ext>
                  </a:extLst>
                </a:gridCol>
                <a:gridCol w="4960041">
                  <a:extLst>
                    <a:ext uri="{9D8B030D-6E8A-4147-A177-3AD203B41FA5}">
                      <a16:colId xmlns:a16="http://schemas.microsoft.com/office/drawing/2014/main" val="2503144687"/>
                    </a:ext>
                  </a:extLst>
                </a:gridCol>
                <a:gridCol w="5513864">
                  <a:extLst>
                    <a:ext uri="{9D8B030D-6E8A-4147-A177-3AD203B41FA5}">
                      <a16:colId xmlns:a16="http://schemas.microsoft.com/office/drawing/2014/main" val="1116194996"/>
                    </a:ext>
                  </a:extLst>
                </a:gridCol>
              </a:tblGrid>
              <a:tr h="511867">
                <a:tc gridSpan="3">
                  <a:txBody>
                    <a:bodyPr/>
                    <a:lstStyle/>
                    <a:p>
                      <a:pPr algn="ctr">
                        <a:buNone/>
                      </a:pPr>
                      <a:r>
                        <a:rPr lang="en-US" sz="1600" b="1" dirty="0">
                          <a:solidFill>
                            <a:schemeClr val="tx1"/>
                          </a:solidFill>
                          <a:effectLst/>
                          <a:latin typeface="+mn-lt"/>
                        </a:rPr>
                        <a:t>LOE 1D: Use membership tools effectively</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1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err="1"/>
                        <a:t>MyLegion</a:t>
                      </a:r>
                      <a:r>
                        <a:rPr lang="en-US" sz="1200" b="1" dirty="0"/>
                        <a:t> dashboards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Use </a:t>
                      </a:r>
                      <a:r>
                        <a:rPr lang="en-US" sz="1200" dirty="0" err="1"/>
                        <a:t>MyLegion</a:t>
                      </a:r>
                      <a:r>
                        <a:rPr lang="en-US" sz="1200" dirty="0"/>
                        <a:t> dashboards to monitor monthly lapsing lists, renewal rates by cohort, and HQ transfers. </a:t>
                      </a:r>
                    </a:p>
                    <a:p>
                      <a:pPr marL="171450" indent="-171450">
                        <a:buFont typeface="Arial" panose="020B0604020202020204" pitchFamily="34" charset="0"/>
                        <a:buChar char="•"/>
                      </a:pPr>
                      <a:r>
                        <a:rPr lang="en-US" sz="1200" dirty="0"/>
                        <a:t>Assign outreach owners for accountability.</a:t>
                      </a:r>
                      <a:endParaRPr lang="en-US" sz="1200" dirty="0">
                        <a:effectLst/>
                        <a:latin typeface="+mn-lt"/>
                      </a:endParaRPr>
                    </a:p>
                  </a:txBody>
                  <a:tcPr marL="13348" marR="13348" marT="13348" marB="13348"/>
                </a:tc>
                <a:tc>
                  <a:txBody>
                    <a:bodyPr/>
                    <a:lstStyle/>
                    <a:p>
                      <a:pPr marL="0" indent="0">
                        <a:buFontTx/>
                        <a:buNone/>
                      </a:pPr>
                      <a:r>
                        <a:rPr lang="en-US" sz="1200" b="1" dirty="0"/>
                        <a:t>Access Dashboard Monthly:</a:t>
                      </a:r>
                      <a:r>
                        <a:rPr lang="en-US" sz="1200" dirty="0"/>
                        <a:t> Review lapsing members and renewal trends. </a:t>
                      </a:r>
                    </a:p>
                    <a:p>
                      <a:pPr marL="0" indent="0">
                        <a:buFontTx/>
                        <a:buNone/>
                      </a:pPr>
                      <a:r>
                        <a:rPr lang="en-US" sz="1200" b="1" dirty="0"/>
                        <a:t>Segment Data:</a:t>
                      </a:r>
                      <a:r>
                        <a:rPr lang="en-US" sz="1200" dirty="0"/>
                        <a:t> Group by cohorts (new, 1-year, multi-year) for targeted outreach. </a:t>
                      </a:r>
                    </a:p>
                    <a:p>
                      <a:pPr marL="0" indent="0">
                        <a:buFontTx/>
                        <a:buNone/>
                      </a:pPr>
                      <a:r>
                        <a:rPr lang="en-US" sz="1200" b="1" dirty="0"/>
                        <a:t>Assign Owners:</a:t>
                      </a:r>
                      <a:r>
                        <a:rPr lang="en-US" sz="1200" dirty="0"/>
                        <a:t> Designate volunteers or officers for each segment. </a:t>
                      </a:r>
                    </a:p>
                    <a:p>
                      <a:pPr marL="0" indent="0">
                        <a:buFontTx/>
                        <a:buNone/>
                      </a:pPr>
                      <a:r>
                        <a:rPr lang="en-US" sz="1200" b="1" dirty="0"/>
                        <a:t>Track Progress:</a:t>
                      </a:r>
                      <a:r>
                        <a:rPr lang="en-US" sz="1200" dirty="0"/>
                        <a:t> Log outreach attempts and outcomes in a shared sheet. </a:t>
                      </a:r>
                    </a:p>
                    <a:p>
                      <a:pPr marL="0" indent="0">
                        <a:buFontTx/>
                        <a:buNone/>
                      </a:pPr>
                      <a:r>
                        <a:rPr lang="en-US" sz="1200" b="1" dirty="0"/>
                        <a:t>Report at Meetings:</a:t>
                      </a:r>
                      <a:r>
                        <a:rPr lang="en-US" sz="1200" dirty="0"/>
                        <a:t> Include dashboard highlights in monthly briefings.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Legion Plus everywhere</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Ensure Legion Plus sign-up options are available at every event via tablets and QR codes on posters and programs. </a:t>
                      </a:r>
                    </a:p>
                    <a:p>
                      <a:pPr marL="171450" indent="-171450">
                        <a:buFont typeface="Arial" panose="020B0604020202020204" pitchFamily="34" charset="0"/>
                        <a:buChar char="•"/>
                      </a:pPr>
                      <a:r>
                        <a:rPr lang="en-US" sz="1200" dirty="0"/>
                        <a:t>Test links regularly for functionality.</a:t>
                      </a:r>
                      <a:endParaRPr lang="en-US" sz="1200" dirty="0">
                        <a:effectLst/>
                        <a:latin typeface="+mn-lt"/>
                      </a:endParaRPr>
                    </a:p>
                  </a:txBody>
                  <a:tcPr marL="13348" marR="13348" marT="13348" marB="13348"/>
                </a:tc>
                <a:tc>
                  <a:txBody>
                    <a:bodyPr/>
                    <a:lstStyle/>
                    <a:p>
                      <a:pPr marL="0" indent="0">
                        <a:buFontTx/>
                        <a:buNone/>
                      </a:pPr>
                      <a:r>
                        <a:rPr lang="en-US" sz="1200" b="1" dirty="0"/>
                        <a:t>Set Up Tablets:</a:t>
                      </a:r>
                      <a:r>
                        <a:rPr lang="en-US" sz="1200" dirty="0"/>
                        <a:t> Pre-load Legion Plus sign-up page for quick access. </a:t>
                      </a:r>
                    </a:p>
                    <a:p>
                      <a:pPr marL="0" indent="0">
                        <a:buFontTx/>
                        <a:buNone/>
                      </a:pPr>
                      <a:r>
                        <a:rPr lang="en-US" sz="1200" b="1" dirty="0"/>
                        <a:t>Generate QR Codes:</a:t>
                      </a:r>
                      <a:r>
                        <a:rPr lang="en-US" sz="1200" dirty="0"/>
                        <a:t> Place on posters, programs, and table signage. </a:t>
                      </a:r>
                    </a:p>
                    <a:p>
                      <a:pPr marL="0" indent="0">
                        <a:buFontTx/>
                        <a:buNone/>
                      </a:pPr>
                      <a:r>
                        <a:rPr lang="en-US" sz="1200" b="1" dirty="0"/>
                        <a:t>Test Links Before Events:</a:t>
                      </a:r>
                      <a:r>
                        <a:rPr lang="en-US" sz="1200" dirty="0"/>
                        <a:t> Confirm functionality on multiple devices. </a:t>
                      </a:r>
                    </a:p>
                    <a:p>
                      <a:pPr marL="0" indent="0">
                        <a:buFontTx/>
                        <a:buNone/>
                      </a:pPr>
                      <a:r>
                        <a:rPr lang="en-US" sz="1200" b="1" dirty="0"/>
                        <a:t>Train Volunteers:</a:t>
                      </a:r>
                      <a:r>
                        <a:rPr lang="en-US" sz="1200" dirty="0"/>
                        <a:t> Show them how to assist with sign-ups. </a:t>
                      </a:r>
                    </a:p>
                    <a:p>
                      <a:pPr marL="0" indent="0">
                        <a:buFontTx/>
                        <a:buNone/>
                      </a:pPr>
                      <a:r>
                        <a:rPr lang="en-US" sz="1200" b="1" dirty="0"/>
                        <a:t>Track Conversions:</a:t>
                      </a:r>
                      <a:r>
                        <a:rPr lang="en-US" sz="1200" dirty="0"/>
                        <a:t> Record sign-ups and follow up promptly.</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HQ transfer conversion</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Send commander-signed letters to HQ transfers highlighting two local benefits. </a:t>
                      </a:r>
                    </a:p>
                    <a:p>
                      <a:pPr marL="171450" indent="-171450">
                        <a:buFont typeface="Arial" panose="020B0604020202020204" pitchFamily="34" charset="0"/>
                        <a:buChar char="•"/>
                      </a:pPr>
                      <a:r>
                        <a:rPr lang="en-US" sz="1200" dirty="0"/>
                        <a:t>Follow up with a welcome call within 7 days and invite them to orientation.</a:t>
                      </a:r>
                      <a:endParaRPr lang="en-US" sz="1200" dirty="0">
                        <a:effectLst/>
                        <a:latin typeface="+mn-lt"/>
                      </a:endParaRPr>
                    </a:p>
                  </a:txBody>
                  <a:tcPr marL="13348" marR="13348" marT="13348" marB="13348"/>
                </a:tc>
                <a:tc>
                  <a:txBody>
                    <a:bodyPr/>
                    <a:lstStyle/>
                    <a:p>
                      <a:pPr marL="0" indent="0">
                        <a:buFontTx/>
                        <a:buNone/>
                      </a:pPr>
                      <a:r>
                        <a:rPr lang="en-US" sz="1200" b="1" dirty="0"/>
                        <a:t>Identify HQ Transfers:</a:t>
                      </a:r>
                      <a:r>
                        <a:rPr lang="en-US" sz="1200" dirty="0"/>
                        <a:t> Pull list from </a:t>
                      </a:r>
                      <a:r>
                        <a:rPr lang="en-US" sz="1200" dirty="0" err="1"/>
                        <a:t>MyLegion</a:t>
                      </a:r>
                      <a:r>
                        <a:rPr lang="en-US" sz="1200" dirty="0"/>
                        <a:t> dashboard monthly. </a:t>
                      </a:r>
                    </a:p>
                    <a:p>
                      <a:pPr marL="0" indent="0">
                        <a:buFontTx/>
                        <a:buNone/>
                      </a:pPr>
                      <a:r>
                        <a:rPr lang="en-US" sz="1200" b="1" dirty="0"/>
                        <a:t>Prepare Letters:</a:t>
                      </a:r>
                      <a:r>
                        <a:rPr lang="en-US" sz="1200" dirty="0"/>
                        <a:t> Include commander signature and two local perks (e.g., events, discounts). </a:t>
                      </a:r>
                    </a:p>
                    <a:p>
                      <a:pPr marL="0" indent="0">
                        <a:buFontTx/>
                        <a:buNone/>
                      </a:pPr>
                      <a:r>
                        <a:rPr lang="en-US" sz="1200" b="1" dirty="0"/>
                        <a:t>Mail Promptly:</a:t>
                      </a:r>
                      <a:r>
                        <a:rPr lang="en-US" sz="1200" dirty="0"/>
                        <a:t> Send within 72 hours of transfer. </a:t>
                      </a:r>
                    </a:p>
                    <a:p>
                      <a:pPr marL="0" indent="0">
                        <a:buFontTx/>
                        <a:buNone/>
                      </a:pPr>
                      <a:r>
                        <a:rPr lang="en-US" sz="1200" b="1" dirty="0"/>
                        <a:t>Make Welcome Call:</a:t>
                      </a:r>
                      <a:r>
                        <a:rPr lang="en-US" sz="1200" dirty="0"/>
                        <a:t> Contact within 7 days to reinforce connection. </a:t>
                      </a:r>
                    </a:p>
                    <a:p>
                      <a:pPr marL="0" indent="0">
                        <a:buFontTx/>
                        <a:buNone/>
                      </a:pPr>
                      <a:r>
                        <a:rPr lang="en-US" sz="1200" b="1" dirty="0"/>
                        <a:t>Invite to Orientation:</a:t>
                      </a:r>
                      <a:r>
                        <a:rPr lang="en-US" sz="1200" dirty="0"/>
                        <a:t> Provide date and details during the call.</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Data hygiene</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quarterly contact verification and tag member interests (baseball, shooting sports, honor guard, Riders) to personalize invitations.</a:t>
                      </a:r>
                      <a:endParaRPr lang="en-US" sz="1200" dirty="0">
                        <a:effectLst/>
                        <a:latin typeface="+mn-lt"/>
                      </a:endParaRPr>
                    </a:p>
                  </a:txBody>
                  <a:tcPr marL="13348" marR="13348" marT="13348" marB="13348"/>
                </a:tc>
                <a:tc>
                  <a:txBody>
                    <a:bodyPr/>
                    <a:lstStyle/>
                    <a:p>
                      <a:pPr marL="0" indent="0">
                        <a:buFontTx/>
                        <a:buNone/>
                      </a:pPr>
                      <a:r>
                        <a:rPr lang="en-US" sz="1200" b="1" dirty="0"/>
                        <a:t>Schedule Quarterly Drives:</a:t>
                      </a:r>
                      <a:r>
                        <a:rPr lang="en-US" sz="1200" dirty="0"/>
                        <a:t> Use phone, email, and QR forms for updates. </a:t>
                      </a:r>
                    </a:p>
                    <a:p>
                      <a:pPr marL="0" indent="0">
                        <a:buFontTx/>
                        <a:buNone/>
                      </a:pPr>
                      <a:r>
                        <a:rPr lang="en-US" sz="1200" b="1" dirty="0"/>
                        <a:t>Verify Contact Info:</a:t>
                      </a:r>
                      <a:r>
                        <a:rPr lang="en-US" sz="1200" dirty="0"/>
                        <a:t> Confirm phone, email, and mailing address accuracy. </a:t>
                      </a:r>
                    </a:p>
                    <a:p>
                      <a:pPr marL="0" indent="0">
                        <a:buFontTx/>
                        <a:buNone/>
                      </a:pPr>
                      <a:r>
                        <a:rPr lang="en-US" sz="1200" b="1" dirty="0"/>
                        <a:t>Tag Interests:</a:t>
                      </a:r>
                      <a:r>
                        <a:rPr lang="en-US" sz="1200" dirty="0"/>
                        <a:t> Add activity preferences to member profiles for targeted outreach. </a:t>
                      </a:r>
                    </a:p>
                    <a:p>
                      <a:pPr marL="0" indent="0">
                        <a:buFontTx/>
                        <a:buNone/>
                      </a:pPr>
                      <a:r>
                        <a:rPr lang="en-US" sz="1200" b="1" dirty="0"/>
                        <a:t>Update Database:</a:t>
                      </a:r>
                      <a:r>
                        <a:rPr lang="en-US" sz="1200" dirty="0"/>
                        <a:t> Ensure all changes are logged in </a:t>
                      </a:r>
                      <a:r>
                        <a:rPr lang="en-US" sz="1200" dirty="0" err="1"/>
                        <a:t>MyLegion</a:t>
                      </a:r>
                      <a:r>
                        <a:rPr lang="en-US" sz="1200" dirty="0"/>
                        <a:t> or CRM. </a:t>
                      </a:r>
                    </a:p>
                    <a:p>
                      <a:pPr marL="0" indent="0">
                        <a:buFontTx/>
                        <a:buNone/>
                      </a:pPr>
                      <a:r>
                        <a:rPr lang="en-US" sz="1200" b="1" dirty="0"/>
                        <a:t>Leverage Segmentation:</a:t>
                      </a:r>
                      <a:r>
                        <a:rPr lang="en-US" sz="1200" dirty="0"/>
                        <a:t> Send tailored invites based on interests for higher engagement.</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33054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8C7F37-D982-1BDF-8625-B4F61B1D337F}"/>
              </a:ext>
            </a:extLst>
          </p:cNvPr>
          <p:cNvSpPr txBox="1"/>
          <p:nvPr/>
        </p:nvSpPr>
        <p:spPr>
          <a:xfrm>
            <a:off x="1009645" y="4415477"/>
            <a:ext cx="15906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a:t>LOE 1</a:t>
            </a:r>
          </a:p>
          <a:p>
            <a:pPr algn="ctr"/>
            <a:r>
              <a:rPr lang="en-US" dirty="0"/>
              <a:t>1A</a:t>
            </a:r>
          </a:p>
          <a:p>
            <a:pPr algn="ctr"/>
            <a:r>
              <a:rPr lang="en-US" dirty="0"/>
              <a:t>1B</a:t>
            </a:r>
          </a:p>
          <a:p>
            <a:pPr algn="ctr"/>
            <a:r>
              <a:rPr lang="en-US" dirty="0"/>
              <a:t>1C</a:t>
            </a:r>
          </a:p>
          <a:p>
            <a:pPr algn="ctr"/>
            <a:r>
              <a:rPr lang="en-US" dirty="0"/>
              <a:t>1D</a:t>
            </a:r>
          </a:p>
        </p:txBody>
      </p:sp>
      <p:sp>
        <p:nvSpPr>
          <p:cNvPr id="2" name="Title 1">
            <a:extLst>
              <a:ext uri="{FF2B5EF4-FFF2-40B4-BE49-F238E27FC236}">
                <a16:creationId xmlns:a16="http://schemas.microsoft.com/office/drawing/2014/main" id="{03C19440-DE5B-E55E-CD92-D7AFF03BBECC}"/>
              </a:ext>
            </a:extLst>
          </p:cNvPr>
          <p:cNvSpPr>
            <a:spLocks noGrp="1"/>
          </p:cNvSpPr>
          <p:nvPr>
            <p:ph type="title"/>
          </p:nvPr>
        </p:nvSpPr>
        <p:spPr>
          <a:xfrm>
            <a:off x="3663653" y="291776"/>
            <a:ext cx="5198925" cy="660400"/>
          </a:xfrm>
        </p:spPr>
        <p:txBody>
          <a:bodyPr>
            <a:normAutofit fontScale="90000"/>
          </a:bodyPr>
          <a:lstStyle/>
          <a:p>
            <a:pPr algn="ctr"/>
            <a:r>
              <a:rPr lang="en-US" dirty="0"/>
              <a:t>Mission Statement</a:t>
            </a:r>
          </a:p>
        </p:txBody>
      </p:sp>
      <p:sp>
        <p:nvSpPr>
          <p:cNvPr id="3" name="Content Placeholder 2">
            <a:extLst>
              <a:ext uri="{FF2B5EF4-FFF2-40B4-BE49-F238E27FC236}">
                <a16:creationId xmlns:a16="http://schemas.microsoft.com/office/drawing/2014/main" id="{40870B4C-FC70-9179-E5AC-046CAF606F4E}"/>
              </a:ext>
            </a:extLst>
          </p:cNvPr>
          <p:cNvSpPr>
            <a:spLocks noGrp="1"/>
          </p:cNvSpPr>
          <p:nvPr>
            <p:ph idx="1"/>
          </p:nvPr>
        </p:nvSpPr>
        <p:spPr>
          <a:xfrm>
            <a:off x="2462126" y="1617039"/>
            <a:ext cx="8154764" cy="65726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marL="0" indent="0" algn="ctr">
              <a:buNone/>
            </a:pPr>
            <a:r>
              <a:rPr lang="en-US" dirty="0"/>
              <a:t>8 Membership Retention &amp; Recruiting Objectives</a:t>
            </a:r>
          </a:p>
        </p:txBody>
      </p:sp>
      <p:sp>
        <p:nvSpPr>
          <p:cNvPr id="5" name="TextBox 4">
            <a:extLst>
              <a:ext uri="{FF2B5EF4-FFF2-40B4-BE49-F238E27FC236}">
                <a16:creationId xmlns:a16="http://schemas.microsoft.com/office/drawing/2014/main" id="{3DA1B22B-B961-7C46-B1D5-00EBDAC6BA0A}"/>
              </a:ext>
            </a:extLst>
          </p:cNvPr>
          <p:cNvSpPr txBox="1"/>
          <p:nvPr/>
        </p:nvSpPr>
        <p:spPr>
          <a:xfrm>
            <a:off x="4061335" y="3105252"/>
            <a:ext cx="4401354" cy="584775"/>
          </a:xfrm>
          <a:prstGeom prst="rect">
            <a:avLst/>
          </a:prstGeom>
          <a:noFill/>
        </p:spPr>
        <p:txBody>
          <a:bodyPr wrap="square">
            <a:spAutoFit/>
          </a:bodyPr>
          <a:lstStyle/>
          <a:p>
            <a:r>
              <a:rPr lang="en-US" sz="3200" dirty="0"/>
              <a:t>5 Lines of Effort (LOEs)</a:t>
            </a:r>
          </a:p>
        </p:txBody>
      </p:sp>
      <p:sp>
        <p:nvSpPr>
          <p:cNvPr id="7" name="TextBox 6">
            <a:extLst>
              <a:ext uri="{FF2B5EF4-FFF2-40B4-BE49-F238E27FC236}">
                <a16:creationId xmlns:a16="http://schemas.microsoft.com/office/drawing/2014/main" id="{D9342D92-A538-FBAB-24B1-B93E3F52F5DD}"/>
              </a:ext>
            </a:extLst>
          </p:cNvPr>
          <p:cNvSpPr txBox="1"/>
          <p:nvPr/>
        </p:nvSpPr>
        <p:spPr>
          <a:xfrm>
            <a:off x="3008730" y="4406575"/>
            <a:ext cx="15906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a:t>LOE 2</a:t>
            </a:r>
          </a:p>
          <a:p>
            <a:pPr algn="ctr"/>
            <a:r>
              <a:rPr lang="en-US" dirty="0"/>
              <a:t>2A     2E</a:t>
            </a:r>
          </a:p>
          <a:p>
            <a:pPr algn="ctr"/>
            <a:r>
              <a:rPr lang="en-US" dirty="0"/>
              <a:t>2B     2F</a:t>
            </a:r>
          </a:p>
          <a:p>
            <a:pPr algn="ctr"/>
            <a:r>
              <a:rPr lang="en-US" dirty="0"/>
              <a:t>2C    2G</a:t>
            </a:r>
          </a:p>
          <a:p>
            <a:pPr algn="ctr"/>
            <a:r>
              <a:rPr lang="en-US" dirty="0"/>
              <a:t>2D     2H</a:t>
            </a:r>
          </a:p>
        </p:txBody>
      </p:sp>
      <p:sp>
        <p:nvSpPr>
          <p:cNvPr id="8" name="TextBox 7">
            <a:extLst>
              <a:ext uri="{FF2B5EF4-FFF2-40B4-BE49-F238E27FC236}">
                <a16:creationId xmlns:a16="http://schemas.microsoft.com/office/drawing/2014/main" id="{D2372551-45F3-9674-6428-302A18745891}"/>
              </a:ext>
            </a:extLst>
          </p:cNvPr>
          <p:cNvSpPr txBox="1"/>
          <p:nvPr/>
        </p:nvSpPr>
        <p:spPr>
          <a:xfrm>
            <a:off x="5219694" y="4428496"/>
            <a:ext cx="15906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a:t>LOE 3</a:t>
            </a:r>
          </a:p>
          <a:p>
            <a:pPr algn="ctr"/>
            <a:r>
              <a:rPr lang="en-US" dirty="0"/>
              <a:t>3A     3E</a:t>
            </a:r>
          </a:p>
          <a:p>
            <a:r>
              <a:rPr lang="en-US" dirty="0"/>
              <a:t>       3B              </a:t>
            </a:r>
          </a:p>
          <a:p>
            <a:r>
              <a:rPr lang="en-US" dirty="0"/>
              <a:t>       3C</a:t>
            </a:r>
          </a:p>
          <a:p>
            <a:r>
              <a:rPr lang="en-US" dirty="0"/>
              <a:t>       3D</a:t>
            </a:r>
          </a:p>
        </p:txBody>
      </p:sp>
      <p:sp>
        <p:nvSpPr>
          <p:cNvPr id="9" name="TextBox 8">
            <a:extLst>
              <a:ext uri="{FF2B5EF4-FFF2-40B4-BE49-F238E27FC236}">
                <a16:creationId xmlns:a16="http://schemas.microsoft.com/office/drawing/2014/main" id="{43947023-1533-D53F-0A29-723935C68791}"/>
              </a:ext>
            </a:extLst>
          </p:cNvPr>
          <p:cNvSpPr txBox="1"/>
          <p:nvPr/>
        </p:nvSpPr>
        <p:spPr>
          <a:xfrm>
            <a:off x="7435540" y="4428496"/>
            <a:ext cx="15906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a:t>LOE 4</a:t>
            </a:r>
          </a:p>
          <a:p>
            <a:pPr algn="ctr"/>
            <a:r>
              <a:rPr lang="en-US" dirty="0"/>
              <a:t>4A     4E</a:t>
            </a:r>
          </a:p>
          <a:p>
            <a:pPr algn="ctr"/>
            <a:r>
              <a:rPr lang="en-US" dirty="0"/>
              <a:t>4B     4F</a:t>
            </a:r>
          </a:p>
          <a:p>
            <a:pPr algn="ctr"/>
            <a:r>
              <a:rPr lang="en-US" dirty="0"/>
              <a:t>4C    4G</a:t>
            </a:r>
          </a:p>
          <a:p>
            <a:r>
              <a:rPr lang="en-US" dirty="0"/>
              <a:t>       4D</a:t>
            </a:r>
          </a:p>
        </p:txBody>
      </p:sp>
      <p:sp>
        <p:nvSpPr>
          <p:cNvPr id="10" name="TextBox 9">
            <a:extLst>
              <a:ext uri="{FF2B5EF4-FFF2-40B4-BE49-F238E27FC236}">
                <a16:creationId xmlns:a16="http://schemas.microsoft.com/office/drawing/2014/main" id="{DDCC3297-025F-01FF-1F43-02CC19E63979}"/>
              </a:ext>
            </a:extLst>
          </p:cNvPr>
          <p:cNvSpPr txBox="1"/>
          <p:nvPr/>
        </p:nvSpPr>
        <p:spPr>
          <a:xfrm>
            <a:off x="9821552" y="4428496"/>
            <a:ext cx="15906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a:t>LOE 5</a:t>
            </a:r>
          </a:p>
          <a:p>
            <a:pPr algn="ctr"/>
            <a:r>
              <a:rPr lang="en-US" dirty="0"/>
              <a:t>5A     5E</a:t>
            </a:r>
          </a:p>
          <a:p>
            <a:pPr algn="ctr"/>
            <a:r>
              <a:rPr lang="en-US" dirty="0"/>
              <a:t>5B     5F</a:t>
            </a:r>
          </a:p>
          <a:p>
            <a:r>
              <a:rPr lang="en-US" dirty="0"/>
              <a:t>       5C</a:t>
            </a:r>
          </a:p>
          <a:p>
            <a:r>
              <a:rPr lang="en-US" dirty="0"/>
              <a:t>       5D</a:t>
            </a:r>
          </a:p>
        </p:txBody>
      </p:sp>
      <p:sp>
        <p:nvSpPr>
          <p:cNvPr id="13" name="Down Arrow 12">
            <a:extLst>
              <a:ext uri="{FF2B5EF4-FFF2-40B4-BE49-F238E27FC236}">
                <a16:creationId xmlns:a16="http://schemas.microsoft.com/office/drawing/2014/main" id="{67C0D163-BC98-B136-8D62-791F588E67CC}"/>
              </a:ext>
            </a:extLst>
          </p:cNvPr>
          <p:cNvSpPr/>
          <p:nvPr/>
        </p:nvSpPr>
        <p:spPr>
          <a:xfrm>
            <a:off x="5935246" y="932596"/>
            <a:ext cx="257073" cy="6574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C18E0181-388D-D9EE-591A-D34BA042EB32}"/>
              </a:ext>
            </a:extLst>
          </p:cNvPr>
          <p:cNvSpPr/>
          <p:nvPr/>
        </p:nvSpPr>
        <p:spPr>
          <a:xfrm>
            <a:off x="5935246" y="2347653"/>
            <a:ext cx="280828" cy="684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AABDED8F-E3CB-3ECD-9B94-5C399C938122}"/>
              </a:ext>
            </a:extLst>
          </p:cNvPr>
          <p:cNvSpPr/>
          <p:nvPr/>
        </p:nvSpPr>
        <p:spPr>
          <a:xfrm>
            <a:off x="3663653" y="3802227"/>
            <a:ext cx="280827" cy="57054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80BC9D74-3D35-2EC4-D984-20E76BA760B3}"/>
              </a:ext>
            </a:extLst>
          </p:cNvPr>
          <p:cNvSpPr/>
          <p:nvPr/>
        </p:nvSpPr>
        <p:spPr>
          <a:xfrm>
            <a:off x="5840771" y="3822775"/>
            <a:ext cx="280827" cy="57054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380165B0-8922-D792-902E-FCFBC0D3E195}"/>
              </a:ext>
            </a:extLst>
          </p:cNvPr>
          <p:cNvSpPr/>
          <p:nvPr/>
        </p:nvSpPr>
        <p:spPr>
          <a:xfrm>
            <a:off x="8049409" y="3823910"/>
            <a:ext cx="280827" cy="57054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23" name="Elbow Connector 22">
            <a:extLst>
              <a:ext uri="{FF2B5EF4-FFF2-40B4-BE49-F238E27FC236}">
                <a16:creationId xmlns:a16="http://schemas.microsoft.com/office/drawing/2014/main" id="{81DDFCEF-017A-F6D1-0C18-18B80CD8BCD8}"/>
              </a:ext>
            </a:extLst>
          </p:cNvPr>
          <p:cNvCxnSpPr>
            <a:cxnSpLocks/>
            <a:stCxn id="5" idx="1"/>
            <a:endCxn id="6" idx="0"/>
          </p:cNvCxnSpPr>
          <p:nvPr/>
        </p:nvCxnSpPr>
        <p:spPr>
          <a:xfrm rot="10800000" flipV="1">
            <a:off x="1804983" y="3397639"/>
            <a:ext cx="2256352" cy="1017837"/>
          </a:xfrm>
          <a:prstGeom prst="bentConnector2">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6" name="Elbow Connector 25">
            <a:extLst>
              <a:ext uri="{FF2B5EF4-FFF2-40B4-BE49-F238E27FC236}">
                <a16:creationId xmlns:a16="http://schemas.microsoft.com/office/drawing/2014/main" id="{C24DBA43-56E9-4D47-5278-95348BF8857A}"/>
              </a:ext>
            </a:extLst>
          </p:cNvPr>
          <p:cNvCxnSpPr>
            <a:stCxn id="5" idx="3"/>
            <a:endCxn id="10" idx="0"/>
          </p:cNvCxnSpPr>
          <p:nvPr/>
        </p:nvCxnSpPr>
        <p:spPr>
          <a:xfrm>
            <a:off x="8462689" y="3397640"/>
            <a:ext cx="2154201" cy="1030856"/>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126C414-7795-F8A4-4105-B653D8E0E444}"/>
              </a:ext>
            </a:extLst>
          </p:cNvPr>
          <p:cNvSpPr txBox="1"/>
          <p:nvPr/>
        </p:nvSpPr>
        <p:spPr>
          <a:xfrm>
            <a:off x="173148" y="433771"/>
            <a:ext cx="1685398" cy="369332"/>
          </a:xfrm>
          <a:prstGeom prst="rect">
            <a:avLst/>
          </a:prstGeom>
          <a:noFill/>
        </p:spPr>
        <p:txBody>
          <a:bodyPr wrap="none" rtlCol="0">
            <a:spAutoFit/>
          </a:bodyPr>
          <a:lstStyle/>
          <a:p>
            <a:r>
              <a:rPr lang="en-US" b="1" dirty="0">
                <a:solidFill>
                  <a:srgbClr val="FF0000"/>
                </a:solidFill>
              </a:rPr>
              <a:t>National Level</a:t>
            </a:r>
          </a:p>
        </p:txBody>
      </p:sp>
      <p:sp>
        <p:nvSpPr>
          <p:cNvPr id="17" name="TextBox 16">
            <a:extLst>
              <a:ext uri="{FF2B5EF4-FFF2-40B4-BE49-F238E27FC236}">
                <a16:creationId xmlns:a16="http://schemas.microsoft.com/office/drawing/2014/main" id="{AC22A354-EE2D-030F-4459-F4CABE57E855}"/>
              </a:ext>
            </a:extLst>
          </p:cNvPr>
          <p:cNvSpPr txBox="1"/>
          <p:nvPr/>
        </p:nvSpPr>
        <p:spPr>
          <a:xfrm>
            <a:off x="-2699" y="1761006"/>
            <a:ext cx="2055563" cy="369332"/>
          </a:xfrm>
          <a:prstGeom prst="rect">
            <a:avLst/>
          </a:prstGeom>
          <a:noFill/>
        </p:spPr>
        <p:txBody>
          <a:bodyPr wrap="none" rtlCol="0">
            <a:spAutoFit/>
          </a:bodyPr>
          <a:lstStyle/>
          <a:p>
            <a:r>
              <a:rPr lang="en-US" b="1" dirty="0">
                <a:solidFill>
                  <a:srgbClr val="FF0000"/>
                </a:solidFill>
              </a:rPr>
              <a:t>Department Level</a:t>
            </a:r>
          </a:p>
        </p:txBody>
      </p:sp>
      <p:sp>
        <p:nvSpPr>
          <p:cNvPr id="18" name="TextBox 17">
            <a:extLst>
              <a:ext uri="{FF2B5EF4-FFF2-40B4-BE49-F238E27FC236}">
                <a16:creationId xmlns:a16="http://schemas.microsoft.com/office/drawing/2014/main" id="{A732B857-6927-98C9-921F-AFAA071471EF}"/>
              </a:ext>
            </a:extLst>
          </p:cNvPr>
          <p:cNvSpPr txBox="1"/>
          <p:nvPr/>
        </p:nvSpPr>
        <p:spPr>
          <a:xfrm>
            <a:off x="399590" y="3212973"/>
            <a:ext cx="1250983" cy="369332"/>
          </a:xfrm>
          <a:prstGeom prst="rect">
            <a:avLst/>
          </a:prstGeom>
          <a:noFill/>
        </p:spPr>
        <p:txBody>
          <a:bodyPr wrap="none" rtlCol="0">
            <a:spAutoFit/>
          </a:bodyPr>
          <a:lstStyle/>
          <a:p>
            <a:r>
              <a:rPr lang="en-US" b="1" dirty="0">
                <a:solidFill>
                  <a:srgbClr val="FF0000"/>
                </a:solidFill>
              </a:rPr>
              <a:t>Post Level</a:t>
            </a:r>
          </a:p>
        </p:txBody>
      </p:sp>
      <p:cxnSp>
        <p:nvCxnSpPr>
          <p:cNvPr id="22" name="Straight Arrow Connector 21">
            <a:extLst>
              <a:ext uri="{FF2B5EF4-FFF2-40B4-BE49-F238E27FC236}">
                <a16:creationId xmlns:a16="http://schemas.microsoft.com/office/drawing/2014/main" id="{E0A96FFF-52A3-4CF5-11EA-36813E2200C3}"/>
              </a:ext>
            </a:extLst>
          </p:cNvPr>
          <p:cNvCxnSpPr>
            <a:cxnSpLocks/>
            <a:stCxn id="15" idx="2"/>
            <a:endCxn id="17" idx="0"/>
          </p:cNvCxnSpPr>
          <p:nvPr/>
        </p:nvCxnSpPr>
        <p:spPr>
          <a:xfrm>
            <a:off x="1015847" y="803103"/>
            <a:ext cx="9236" cy="957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BE5FBAF-DF72-6C08-818E-12BC627160C0}"/>
              </a:ext>
            </a:extLst>
          </p:cNvPr>
          <p:cNvCxnSpPr>
            <a:cxnSpLocks/>
            <a:stCxn id="17" idx="2"/>
            <a:endCxn id="18" idx="0"/>
          </p:cNvCxnSpPr>
          <p:nvPr/>
        </p:nvCxnSpPr>
        <p:spPr>
          <a:xfrm flipH="1">
            <a:off x="1025082" y="2130338"/>
            <a:ext cx="1" cy="1082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4639061-5476-E5A1-A013-65238C8C4D03}"/>
              </a:ext>
            </a:extLst>
          </p:cNvPr>
          <p:cNvSpPr txBox="1"/>
          <p:nvPr/>
        </p:nvSpPr>
        <p:spPr>
          <a:xfrm>
            <a:off x="7990519" y="2589726"/>
            <a:ext cx="1686359" cy="369332"/>
          </a:xfrm>
          <a:prstGeom prst="rect">
            <a:avLst/>
          </a:prstGeom>
          <a:noFill/>
          <a:ln w="25400">
            <a:solidFill>
              <a:schemeClr val="accent1"/>
            </a:solidFill>
          </a:ln>
        </p:spPr>
        <p:txBody>
          <a:bodyPr wrap="none" rtlCol="0">
            <a:spAutoFit/>
          </a:bodyPr>
          <a:lstStyle/>
          <a:p>
            <a:r>
              <a:rPr lang="en-US" b="1" dirty="0">
                <a:solidFill>
                  <a:srgbClr val="FF0000"/>
                </a:solidFill>
              </a:rPr>
              <a:t>FOCUS AREAS</a:t>
            </a:r>
          </a:p>
        </p:txBody>
      </p:sp>
      <p:cxnSp>
        <p:nvCxnSpPr>
          <p:cNvPr id="36" name="Straight Arrow Connector 35">
            <a:extLst>
              <a:ext uri="{FF2B5EF4-FFF2-40B4-BE49-F238E27FC236}">
                <a16:creationId xmlns:a16="http://schemas.microsoft.com/office/drawing/2014/main" id="{CC868FE4-61A7-8843-6084-04108FF364AA}"/>
              </a:ext>
            </a:extLst>
          </p:cNvPr>
          <p:cNvCxnSpPr>
            <a:stCxn id="34" idx="1"/>
          </p:cNvCxnSpPr>
          <p:nvPr/>
        </p:nvCxnSpPr>
        <p:spPr>
          <a:xfrm flipH="1">
            <a:off x="7344383" y="2774392"/>
            <a:ext cx="646136" cy="33086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91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6125B6-30CA-27B1-7BA6-B816E93E4E8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C7DA7D-B38D-EE49-F6FC-4F7CD309A121}"/>
              </a:ext>
            </a:extLst>
          </p:cNvPr>
          <p:cNvGraphicFramePr>
            <a:graphicFrameLocks noGrp="1"/>
          </p:cNvGraphicFramePr>
          <p:nvPr>
            <p:extLst>
              <p:ext uri="{D42A27DB-BD31-4B8C-83A1-F6EECF244321}">
                <p14:modId xmlns:p14="http://schemas.microsoft.com/office/powerpoint/2010/main" val="3793990151"/>
              </p:ext>
            </p:extLst>
          </p:nvPr>
        </p:nvGraphicFramePr>
        <p:xfrm>
          <a:off x="110358" y="0"/>
          <a:ext cx="12005442" cy="6691522"/>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2A: Posts as community hubs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Monthly feeds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regular community meals like pancake breakfasts, chili suppers, and fish fries. Offer veteran discounts and designate family seating sections for inclusivity.</a:t>
                      </a:r>
                    </a:p>
                  </a:txBody>
                  <a:tcPr marL="13348" marR="13348" marT="13348" marB="13348"/>
                </a:tc>
                <a:tc>
                  <a:txBody>
                    <a:bodyPr/>
                    <a:lstStyle/>
                    <a:p>
                      <a:pPr marL="0" lvl="0" indent="0">
                        <a:buFontTx/>
                        <a:buNone/>
                      </a:pPr>
                      <a:r>
                        <a:rPr lang="en-US" sz="1200" b="1" dirty="0"/>
                        <a:t>Create Annual Calendar:</a:t>
                      </a:r>
                      <a:r>
                        <a:rPr lang="en-US" sz="1200" dirty="0"/>
                        <a:t> Schedule monthly meal events in advance. </a:t>
                      </a:r>
                    </a:p>
                    <a:p>
                      <a:pPr marL="0" lvl="0" indent="0">
                        <a:buFontTx/>
                        <a:buNone/>
                      </a:pPr>
                      <a:r>
                        <a:rPr lang="en-US" sz="1200" b="1" dirty="0"/>
                        <a:t>Plan Menus &amp; Pricing:</a:t>
                      </a:r>
                      <a:r>
                        <a:rPr lang="en-US" sz="1200" dirty="0"/>
                        <a:t> Include veteran discounts and family-friendly options. </a:t>
                      </a:r>
                    </a:p>
                    <a:p>
                      <a:pPr marL="0" lvl="0" indent="0">
                        <a:buFontTx/>
                        <a:buNone/>
                      </a:pPr>
                      <a:r>
                        <a:rPr lang="en-US" sz="1200" b="1" dirty="0"/>
                        <a:t>Promote Widely:</a:t>
                      </a:r>
                      <a:r>
                        <a:rPr lang="en-US" sz="1200" dirty="0"/>
                        <a:t> Use social media, flyers, and community calendars. </a:t>
                      </a:r>
                    </a:p>
                    <a:p>
                      <a:pPr marL="0" lvl="0" indent="0">
                        <a:buFontTx/>
                        <a:buNone/>
                      </a:pPr>
                      <a:r>
                        <a:rPr lang="en-US" sz="1200" b="1" dirty="0"/>
                        <a:t>Set Up Family Sections:</a:t>
                      </a:r>
                      <a:r>
                        <a:rPr lang="en-US" sz="1200" dirty="0"/>
                        <a:t> Ensure seating arrangements encourage connection. </a:t>
                      </a:r>
                    </a:p>
                    <a:p>
                      <a:pPr marL="0" lvl="0" indent="0">
                        <a:buFontTx/>
                        <a:buNone/>
                      </a:pPr>
                      <a:r>
                        <a:rPr lang="en-US" sz="1200" b="1" dirty="0"/>
                        <a:t>Track Attendance:</a:t>
                      </a:r>
                      <a:r>
                        <a:rPr lang="en-US" sz="1200" dirty="0"/>
                        <a:t> Monitor participation and adjust menus based on feedback.</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Holiday gatherings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Organize Thanksgiving and Christmas meals for isolated veterans and families. </a:t>
                      </a:r>
                    </a:p>
                    <a:p>
                      <a:pPr marL="171450" indent="-171450">
                        <a:buFont typeface="Arial" panose="020B0604020202020204" pitchFamily="34" charset="0"/>
                        <a:buChar char="•"/>
                      </a:pPr>
                      <a:r>
                        <a:rPr lang="en-US" sz="1200" dirty="0"/>
                        <a:t>Coordinate volunteer drivers for transportation.</a:t>
                      </a:r>
                    </a:p>
                  </a:txBody>
                  <a:tcPr marL="13348" marR="13348" marT="13348" marB="13348"/>
                </a:tc>
                <a:tc>
                  <a:txBody>
                    <a:bodyPr/>
                    <a:lstStyle/>
                    <a:p>
                      <a:pPr marL="0" lvl="0" indent="0">
                        <a:buFontTx/>
                        <a:buNone/>
                      </a:pPr>
                      <a:r>
                        <a:rPr lang="en-US" sz="1200" b="1" dirty="0"/>
                        <a:t>Identify Participants:</a:t>
                      </a:r>
                      <a:r>
                        <a:rPr lang="en-US" sz="1200" dirty="0"/>
                        <a:t> Use buddy checks and outreach lists to find those in need. </a:t>
                      </a:r>
                    </a:p>
                    <a:p>
                      <a:pPr marL="0" lvl="0" indent="0">
                        <a:buFontTx/>
                        <a:buNone/>
                      </a:pPr>
                      <a:r>
                        <a:rPr lang="en-US" sz="1200" b="1" dirty="0"/>
                        <a:t>Recruit Volunteers:</a:t>
                      </a:r>
                      <a:r>
                        <a:rPr lang="en-US" sz="1200" dirty="0"/>
                        <a:t> Assign roles for cooking, serving, and driving. </a:t>
                      </a:r>
                    </a:p>
                    <a:p>
                      <a:pPr marL="0" lvl="0" indent="0">
                        <a:buFontTx/>
                        <a:buNone/>
                      </a:pPr>
                      <a:r>
                        <a:rPr lang="en-US" sz="1200" b="1" dirty="0"/>
                        <a:t>Plan Logistics:</a:t>
                      </a:r>
                      <a:r>
                        <a:rPr lang="en-US" sz="1200" dirty="0"/>
                        <a:t> Secure food donations and confirm ride schedules. </a:t>
                      </a:r>
                    </a:p>
                    <a:p>
                      <a:pPr marL="0" lvl="0" indent="0">
                        <a:buFontTx/>
                        <a:buNone/>
                      </a:pPr>
                      <a:r>
                        <a:rPr lang="en-US" sz="1200" b="1" dirty="0"/>
                        <a:t>Create Warm Atmosphere:</a:t>
                      </a:r>
                      <a:r>
                        <a:rPr lang="en-US" sz="1200" dirty="0"/>
                        <a:t> Include decorations and small gifts for attendees. </a:t>
                      </a:r>
                    </a:p>
                    <a:p>
                      <a:pPr marL="0" lvl="0" indent="0">
                        <a:buFontTx/>
                        <a:buNone/>
                      </a:pPr>
                      <a:r>
                        <a:rPr lang="en-US" sz="1200" b="1" dirty="0"/>
                        <a:t>Follow Up:</a:t>
                      </a:r>
                      <a:r>
                        <a:rPr lang="en-US" sz="1200" dirty="0"/>
                        <a:t> Call participants after the event to maintain connection.</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Veteran resource fairs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fairs featuring VA representatives, county services, employers, and nonprofits. </a:t>
                      </a:r>
                    </a:p>
                    <a:p>
                      <a:pPr marL="171450" indent="-171450">
                        <a:buFont typeface="Arial" panose="020B0604020202020204" pitchFamily="34" charset="0"/>
                        <a:buChar char="•"/>
                      </a:pPr>
                      <a:r>
                        <a:rPr lang="en-US" sz="1200" dirty="0"/>
                        <a:t>Provide private tables for claims assistance.</a:t>
                      </a:r>
                    </a:p>
                  </a:txBody>
                  <a:tcPr marL="13348" marR="13348" marT="13348" marB="13348"/>
                </a:tc>
                <a:tc>
                  <a:txBody>
                    <a:bodyPr/>
                    <a:lstStyle/>
                    <a:p>
                      <a:pPr marL="0" lvl="0" indent="0">
                        <a:buFontTx/>
                        <a:buNone/>
                      </a:pPr>
                      <a:r>
                        <a:rPr lang="en-US" sz="1200" b="1" dirty="0"/>
                        <a:t>Secure Venue &amp; Date:</a:t>
                      </a:r>
                      <a:r>
                        <a:rPr lang="en-US" sz="1200" dirty="0"/>
                        <a:t> Book hall space and confirm availability. </a:t>
                      </a:r>
                    </a:p>
                    <a:p>
                      <a:pPr marL="0" lvl="0" indent="0">
                        <a:buFontTx/>
                        <a:buNone/>
                      </a:pPr>
                      <a:r>
                        <a:rPr lang="en-US" sz="1200" b="1" dirty="0"/>
                        <a:t>Invite Partners:</a:t>
                      </a:r>
                      <a:r>
                        <a:rPr lang="en-US" sz="1200" dirty="0"/>
                        <a:t> Contact VA, local agencies, and veteran-friendly employers. </a:t>
                      </a:r>
                    </a:p>
                    <a:p>
                      <a:pPr marL="0" lvl="0" indent="0">
                        <a:buFontTx/>
                        <a:buNone/>
                      </a:pPr>
                      <a:r>
                        <a:rPr lang="en-US" sz="1200" b="1" dirty="0"/>
                        <a:t>Plan Layout:</a:t>
                      </a:r>
                      <a:r>
                        <a:rPr lang="en-US" sz="1200" dirty="0"/>
                        <a:t> Include private areas for sensitive conversations. </a:t>
                      </a:r>
                    </a:p>
                    <a:p>
                      <a:pPr marL="0" lvl="0" indent="0">
                        <a:buFontTx/>
                        <a:buNone/>
                      </a:pPr>
                      <a:r>
                        <a:rPr lang="en-US" sz="1200" b="1" dirty="0"/>
                        <a:t>Promote Event:</a:t>
                      </a:r>
                      <a:r>
                        <a:rPr lang="en-US" sz="1200" dirty="0"/>
                        <a:t> Use flyers, social media, and partner networks. </a:t>
                      </a:r>
                    </a:p>
                    <a:p>
                      <a:pPr marL="0" lvl="0" indent="0">
                        <a:buFontTx/>
                        <a:buNone/>
                      </a:pPr>
                      <a:r>
                        <a:rPr lang="en-US" sz="1200" b="1" dirty="0"/>
                        <a:t>Track Outcomes:</a:t>
                      </a:r>
                      <a:r>
                        <a:rPr lang="en-US" sz="1200" dirty="0"/>
                        <a:t> Log attendance and services provided for reporting.</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Family &amp; wellness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Offer family-friendly activities like crafts and flag coloring.</a:t>
                      </a:r>
                    </a:p>
                    <a:p>
                      <a:pPr marL="171450" indent="-171450">
                        <a:buFont typeface="Arial" panose="020B0604020202020204" pitchFamily="34" charset="0"/>
                        <a:buChar char="•"/>
                      </a:pPr>
                      <a:r>
                        <a:rPr lang="en-US" sz="1200" dirty="0"/>
                        <a:t>Add wellness programs such as ruck/run clubs, yoga sessions, and nutrition workshops.</a:t>
                      </a:r>
                    </a:p>
                    <a:p>
                      <a:pPr marL="171450" indent="-171450">
                        <a:buFont typeface="Arial" panose="020B0604020202020204" pitchFamily="34" charset="0"/>
                        <a:buChar char="•"/>
                      </a:pPr>
                      <a:endParaRPr lang="en-US" sz="1200" dirty="0"/>
                    </a:p>
                  </a:txBody>
                  <a:tcPr marL="13348" marR="13348" marT="13348" marB="13348"/>
                </a:tc>
                <a:tc>
                  <a:txBody>
                    <a:bodyPr/>
                    <a:lstStyle/>
                    <a:p>
                      <a:pPr marL="0" lvl="0" indent="0">
                        <a:buFontTx/>
                        <a:buNone/>
                      </a:pPr>
                      <a:r>
                        <a:rPr lang="en-US" sz="1200" b="1" dirty="0"/>
                        <a:t>Schedule Activities:</a:t>
                      </a:r>
                      <a:r>
                        <a:rPr lang="en-US" sz="1200" dirty="0"/>
                        <a:t> Rotate between family and wellness themes monthly. </a:t>
                      </a:r>
                    </a:p>
                    <a:p>
                      <a:pPr marL="0" lvl="0" indent="0">
                        <a:buFontTx/>
                        <a:buNone/>
                      </a:pPr>
                      <a:r>
                        <a:rPr lang="en-US" sz="1200" b="1" dirty="0"/>
                        <a:t>Recruit Instructors:</a:t>
                      </a:r>
                      <a:r>
                        <a:rPr lang="en-US" sz="1200" dirty="0"/>
                        <a:t> Partner with local fitness and wellness professionals. </a:t>
                      </a:r>
                    </a:p>
                    <a:p>
                      <a:pPr marL="0" lvl="0" indent="0">
                        <a:buFontTx/>
                        <a:buNone/>
                      </a:pPr>
                      <a:r>
                        <a:rPr lang="en-US" sz="1200" b="1" dirty="0"/>
                        <a:t>Prepare Materials:</a:t>
                      </a:r>
                      <a:r>
                        <a:rPr lang="en-US" sz="1200" dirty="0"/>
                        <a:t> Stock craft supplies and fitness gear. </a:t>
                      </a:r>
                    </a:p>
                    <a:p>
                      <a:pPr marL="0" lvl="0" indent="0">
                        <a:buFontTx/>
                        <a:buNone/>
                      </a:pPr>
                      <a:r>
                        <a:rPr lang="en-US" sz="1200" b="1" dirty="0"/>
                        <a:t>Promote Inclusivity:</a:t>
                      </a:r>
                      <a:r>
                        <a:rPr lang="en-US" sz="1200" dirty="0"/>
                        <a:t> Highlight family and health benefits in marketing. </a:t>
                      </a:r>
                    </a:p>
                    <a:p>
                      <a:pPr marL="0" lvl="0" indent="0">
                        <a:buFontTx/>
                        <a:buNone/>
                      </a:pPr>
                      <a:r>
                        <a:rPr lang="en-US" sz="1200" b="1" dirty="0"/>
                        <a:t>Measure Engagement:</a:t>
                      </a:r>
                      <a:r>
                        <a:rPr lang="en-US" sz="1200" dirty="0"/>
                        <a:t> Track participation and collect feedback.</a:t>
                      </a:r>
                    </a:p>
                  </a:txBody>
                  <a:tcPr marL="13348" marR="13348" marT="13348" marB="13348"/>
                </a:tc>
                <a:extLst>
                  <a:ext uri="{0D108BD9-81ED-4DB2-BD59-A6C34878D82A}">
                    <a16:rowId xmlns:a16="http://schemas.microsoft.com/office/drawing/2014/main" val="761575518"/>
                  </a:ext>
                </a:extLst>
              </a:tr>
              <a:tr h="1039943">
                <a:tc>
                  <a:txBody>
                    <a:bodyPr/>
                    <a:lstStyle/>
                    <a:p>
                      <a:pPr algn="ctr">
                        <a:buNone/>
                      </a:pPr>
                      <a:r>
                        <a:rPr lang="en-US" sz="1200" b="1" dirty="0"/>
                        <a:t>Hall utilization</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Maximize hall use by hosting civic meetings, veteran ERGs, and hobby clubs. </a:t>
                      </a:r>
                    </a:p>
                    <a:p>
                      <a:pPr marL="171450" indent="-171450">
                        <a:buFont typeface="Arial" panose="020B0604020202020204" pitchFamily="34" charset="0"/>
                        <a:buChar char="•"/>
                      </a:pPr>
                      <a:r>
                        <a:rPr lang="en-US" sz="1200" dirty="0"/>
                        <a:t>Align each booking with a short “mission moment” to share Legion values.</a:t>
                      </a:r>
                    </a:p>
                  </a:txBody>
                  <a:tcPr marL="13348" marR="13348" marT="13348" marB="13348"/>
                </a:tc>
                <a:tc>
                  <a:txBody>
                    <a:bodyPr/>
                    <a:lstStyle/>
                    <a:p>
                      <a:pPr marL="0" lvl="0" indent="0">
                        <a:buFontTx/>
                        <a:buNone/>
                      </a:pPr>
                      <a:r>
                        <a:rPr lang="en-US" sz="1200" b="1" dirty="0"/>
                        <a:t>Create Booking Policy:</a:t>
                      </a:r>
                      <a:r>
                        <a:rPr lang="en-US" sz="1200" dirty="0"/>
                        <a:t> Prioritize community and veteran-related groups. </a:t>
                      </a:r>
                    </a:p>
                    <a:p>
                      <a:pPr marL="0" lvl="0" indent="0">
                        <a:buFontTx/>
                        <a:buNone/>
                      </a:pPr>
                      <a:r>
                        <a:rPr lang="en-US" sz="1200" b="1" dirty="0"/>
                        <a:t>Develop Mission Moment Script:</a:t>
                      </a:r>
                      <a:r>
                        <a:rPr lang="en-US" sz="1200" dirty="0"/>
                        <a:t> Keep it under 2 minutes and impactful. </a:t>
                      </a:r>
                    </a:p>
                    <a:p>
                      <a:pPr marL="0" lvl="0" indent="0">
                        <a:buFontTx/>
                        <a:buNone/>
                      </a:pPr>
                      <a:r>
                        <a:rPr lang="en-US" sz="1200" b="1" dirty="0"/>
                        <a:t>Promote Availability:</a:t>
                      </a:r>
                      <a:r>
                        <a:rPr lang="en-US" sz="1200" dirty="0"/>
                        <a:t> Share hall rental info with local organizations. </a:t>
                      </a:r>
                    </a:p>
                    <a:p>
                      <a:pPr marL="0" lvl="0" indent="0">
                        <a:buFontTx/>
                        <a:buNone/>
                      </a:pPr>
                      <a:r>
                        <a:rPr lang="en-US" sz="1200" b="1" dirty="0"/>
                        <a:t>Track Usage:</a:t>
                      </a:r>
                      <a:r>
                        <a:rPr lang="en-US" sz="1200" dirty="0"/>
                        <a:t> Maintain a calendar and evaluate ROI. </a:t>
                      </a:r>
                    </a:p>
                    <a:p>
                      <a:pPr marL="0" lvl="0" indent="0">
                        <a:buFontTx/>
                        <a:buNone/>
                      </a:pPr>
                      <a:r>
                        <a:rPr lang="en-US" sz="1200" b="1" dirty="0"/>
                        <a:t>Gather Feedback:</a:t>
                      </a:r>
                      <a:r>
                        <a:rPr lang="en-US" sz="1200" dirty="0"/>
                        <a:t> Ensure guests feel welcomed and informed.</a:t>
                      </a:r>
                    </a:p>
                  </a:txBody>
                  <a:tcPr marL="13348" marR="13348" marT="13348" marB="13348"/>
                </a:tc>
                <a:extLst>
                  <a:ext uri="{0D108BD9-81ED-4DB2-BD59-A6C34878D82A}">
                    <a16:rowId xmlns:a16="http://schemas.microsoft.com/office/drawing/2014/main" val="2451364522"/>
                  </a:ext>
                </a:extLst>
              </a:tr>
              <a:tr h="1068921">
                <a:tc>
                  <a:txBody>
                    <a:bodyPr/>
                    <a:lstStyle/>
                    <a:p>
                      <a:pPr algn="ctr">
                        <a:buNone/>
                      </a:pPr>
                      <a:r>
                        <a:rPr lang="en-US" sz="1200" b="1" dirty="0"/>
                        <a:t>Service branch birthday parties</a:t>
                      </a:r>
                      <a:endParaRPr lang="en-US" sz="1200"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Celebrate service branch birthdays with cake-cutting, youngest/oldest honors, and a brief history segment.</a:t>
                      </a:r>
                    </a:p>
                  </a:txBody>
                  <a:tcPr marL="13348" marR="13348" marT="13348" marB="13348"/>
                </a:tc>
                <a:tc>
                  <a:txBody>
                    <a:bodyPr/>
                    <a:lstStyle/>
                    <a:p>
                      <a:pPr marL="0" lvl="0" indent="0">
                        <a:buFontTx/>
                        <a:buNone/>
                      </a:pPr>
                      <a:r>
                        <a:rPr lang="en-US" sz="1200" b="1" dirty="0"/>
                        <a:t>Create Heritage Calendar:</a:t>
                      </a:r>
                      <a:r>
                        <a:rPr lang="en-US" sz="1200" dirty="0"/>
                        <a:t> Mark all branch birthdays for planning. </a:t>
                      </a:r>
                    </a:p>
                    <a:p>
                      <a:pPr marL="0" lvl="0" indent="0">
                        <a:buFontTx/>
                        <a:buNone/>
                      </a:pPr>
                      <a:r>
                        <a:rPr lang="en-US" sz="1200" b="1" dirty="0"/>
                        <a:t>Plan Ceremonies:</a:t>
                      </a:r>
                      <a:r>
                        <a:rPr lang="en-US" sz="1200" dirty="0"/>
                        <a:t> Include traditions like cake-cutting and honors. </a:t>
                      </a:r>
                    </a:p>
                    <a:p>
                      <a:pPr marL="0" lvl="0" indent="0">
                        <a:buFontTx/>
                        <a:buNone/>
                      </a:pPr>
                      <a:r>
                        <a:rPr lang="en-US" sz="1200" b="1" dirty="0"/>
                        <a:t>Prepare History Brief:</a:t>
                      </a:r>
                      <a:r>
                        <a:rPr lang="en-US" sz="1200" dirty="0"/>
                        <a:t> Share a short, dignified overview of the branch. </a:t>
                      </a:r>
                    </a:p>
                    <a:p>
                      <a:pPr marL="0" lvl="0" indent="0">
                        <a:buFontTx/>
                        <a:buNone/>
                      </a:pPr>
                      <a:r>
                        <a:rPr lang="en-US" sz="1200" b="1" dirty="0"/>
                        <a:t>Invite Families &amp; Partners:</a:t>
                      </a:r>
                      <a:r>
                        <a:rPr lang="en-US" sz="1200" dirty="0"/>
                        <a:t> Make it a community celebration. </a:t>
                      </a:r>
                    </a:p>
                    <a:p>
                      <a:pPr marL="0" lvl="0" indent="0">
                        <a:buFontTx/>
                        <a:buNone/>
                      </a:pPr>
                      <a:r>
                        <a:rPr lang="en-US" sz="1200" b="1" dirty="0"/>
                        <a:t>Capture Media:</a:t>
                      </a:r>
                      <a:r>
                        <a:rPr lang="en-US" sz="1200" dirty="0"/>
                        <a:t> Share photos and stories on social platforms.</a:t>
                      </a:r>
                    </a:p>
                  </a:txBody>
                  <a:tcPr marL="13348" marR="13348" marT="13348" marB="13348"/>
                </a:tc>
                <a:extLst>
                  <a:ext uri="{0D108BD9-81ED-4DB2-BD59-A6C34878D82A}">
                    <a16:rowId xmlns:a16="http://schemas.microsoft.com/office/drawing/2014/main" val="2317276578"/>
                  </a:ext>
                </a:extLst>
              </a:tr>
            </a:tbl>
          </a:graphicData>
        </a:graphic>
      </p:graphicFrame>
    </p:spTree>
    <p:extLst>
      <p:ext uri="{BB962C8B-B14F-4D97-AF65-F5344CB8AC3E}">
        <p14:creationId xmlns:p14="http://schemas.microsoft.com/office/powerpoint/2010/main" val="193111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BDC681-0854-89DA-C559-7FD22EA058E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BD3626-C8C5-0FE0-B34C-F9E4DEDD1FF7}"/>
              </a:ext>
            </a:extLst>
          </p:cNvPr>
          <p:cNvGraphicFramePr>
            <a:graphicFrameLocks noGrp="1"/>
          </p:cNvGraphicFramePr>
          <p:nvPr>
            <p:extLst>
              <p:ext uri="{D42A27DB-BD31-4B8C-83A1-F6EECF244321}">
                <p14:modId xmlns:p14="http://schemas.microsoft.com/office/powerpoint/2010/main" val="1767974379"/>
              </p:ext>
            </p:extLst>
          </p:nvPr>
        </p:nvGraphicFramePr>
        <p:xfrm>
          <a:off x="110358" y="0"/>
          <a:ext cx="12005442" cy="6830610"/>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2B: Lead Patriotic events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Memorial Day Anchor</a:t>
                      </a:r>
                    </a:p>
                  </a:txBody>
                  <a:tcPr marL="13348" marR="13348" marT="13348" marB="13348" anchor="ctr"/>
                </a:tc>
                <a:tc>
                  <a:txBody>
                    <a:bodyPr/>
                    <a:lstStyle/>
                    <a:p>
                      <a:pPr marL="171450" indent="-171450">
                        <a:buFont typeface="Arial" panose="020B0604020202020204" pitchFamily="34" charset="0"/>
                        <a:buChar char="•"/>
                      </a:pPr>
                      <a:r>
                        <a:rPr lang="en-US" sz="1200" dirty="0"/>
                        <a:t>Organize cemetery flag placements, wreath-laying ceremonies, Gold Star tributes, and bugler performances. Include youth readings and ensure all protocols are respectful and dignified.</a:t>
                      </a:r>
                    </a:p>
                  </a:txBody>
                  <a:tcPr marL="13348" marR="13348" marT="13348" marB="13348"/>
                </a:tc>
                <a:tc>
                  <a:txBody>
                    <a:bodyPr/>
                    <a:lstStyle/>
                    <a:p>
                      <a:r>
                        <a:rPr lang="en-US" sz="1200" b="1" dirty="0"/>
                        <a:t>Plan Logistics Early:</a:t>
                      </a:r>
                      <a:r>
                        <a:rPr lang="en-US" sz="1200" dirty="0"/>
                        <a:t> Secure cemetery permissions and order flags/wreaths.</a:t>
                      </a:r>
                    </a:p>
                    <a:p>
                      <a:r>
                        <a:rPr lang="en-US" sz="1200" b="1" dirty="0"/>
                        <a:t>Recruit Volunteers:</a:t>
                      </a:r>
                      <a:r>
                        <a:rPr lang="en-US" sz="1200" dirty="0"/>
                        <a:t> Include Scouts, CAP, and youth groups for readings.</a:t>
                      </a:r>
                    </a:p>
                    <a:p>
                      <a:r>
                        <a:rPr lang="en-US" sz="1200" b="1" dirty="0"/>
                        <a:t>Coordinate Bugler:</a:t>
                      </a:r>
                      <a:r>
                        <a:rPr lang="en-US" sz="1200" dirty="0"/>
                        <a:t> Confirm availability for Taps performance.</a:t>
                      </a:r>
                    </a:p>
                    <a:p>
                      <a:r>
                        <a:rPr lang="en-US" sz="1200" b="1" dirty="0"/>
                        <a:t>Prepare Protocol Guide:</a:t>
                      </a:r>
                      <a:r>
                        <a:rPr lang="en-US" sz="1200" dirty="0"/>
                        <a:t> Ensure proper flag etiquette and ceremonial order.</a:t>
                      </a:r>
                    </a:p>
                    <a:p>
                      <a:r>
                        <a:rPr lang="en-US" sz="1200" b="1" dirty="0"/>
                        <a:t>Capture Media:</a:t>
                      </a:r>
                      <a:r>
                        <a:rPr lang="en-US" sz="1200" dirty="0"/>
                        <a:t> Share respectful photos and stories post-event.</a:t>
                      </a:r>
                    </a:p>
                    <a:p>
                      <a:pPr marL="285750" lvl="0" indent="-285750">
                        <a:buFont typeface="Arial" panose="020B0604020202020204" pitchFamily="34" charset="0"/>
                        <a:buChar char="•"/>
                      </a:pPr>
                      <a:endParaRPr lang="en-US" sz="1200" dirty="0"/>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Veterans Day Anchor</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a commemorative service featuring a POW/MIA table and service songs medley. Partner with schools for assemblies and businesses for veteran recognition.</a:t>
                      </a:r>
                    </a:p>
                  </a:txBody>
                  <a:tcPr marL="13348" marR="13348" marT="13348" marB="13348"/>
                </a:tc>
                <a:tc>
                  <a:txBody>
                    <a:bodyPr/>
                    <a:lstStyle/>
                    <a:p>
                      <a:r>
                        <a:rPr lang="en-US" sz="1200" b="1" dirty="0"/>
                        <a:t>Schedule Service:</a:t>
                      </a:r>
                      <a:r>
                        <a:rPr lang="en-US" sz="1200" dirty="0"/>
                        <a:t> Confirm venue and timing well in advance. </a:t>
                      </a:r>
                    </a:p>
                    <a:p>
                      <a:r>
                        <a:rPr lang="en-US" sz="1200" b="1" dirty="0"/>
                        <a:t>Prepare POW/MIA Table:</a:t>
                      </a:r>
                      <a:r>
                        <a:rPr lang="en-US" sz="1200" dirty="0"/>
                        <a:t> Follow official setup guidelines. </a:t>
                      </a:r>
                    </a:p>
                    <a:p>
                      <a:r>
                        <a:rPr lang="en-US" sz="1200" b="1" dirty="0"/>
                        <a:t>Arrange Music:</a:t>
                      </a:r>
                      <a:r>
                        <a:rPr lang="en-US" sz="1200" dirty="0"/>
                        <a:t> Include service branch songs and patriotic selections. </a:t>
                      </a:r>
                    </a:p>
                    <a:p>
                      <a:r>
                        <a:rPr lang="en-US" sz="1200" b="1" dirty="0"/>
                        <a:t>Engage Schools &amp; Businesses:</a:t>
                      </a:r>
                      <a:r>
                        <a:rPr lang="en-US" sz="1200" dirty="0"/>
                        <a:t> Offer recognition kits and speaking opportunities. </a:t>
                      </a:r>
                    </a:p>
                    <a:p>
                      <a:r>
                        <a:rPr lang="en-US" sz="1200" b="1" dirty="0"/>
                        <a:t>Promote Widely:</a:t>
                      </a:r>
                      <a:r>
                        <a:rPr lang="en-US" sz="1200" dirty="0"/>
                        <a:t> Use press releases and social media for visibility.</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Independence Day Anchor</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Organize a parade color guard and Riders contingent. Include a public reading of the Declaration of Independence and a recognition stage for veterans.</a:t>
                      </a:r>
                    </a:p>
                  </a:txBody>
                  <a:tcPr marL="13348" marR="13348" marT="13348" marB="13348"/>
                </a:tc>
                <a:tc>
                  <a:txBody>
                    <a:bodyPr/>
                    <a:lstStyle/>
                    <a:p>
                      <a:pPr marL="0" lvl="0" indent="0">
                        <a:buFontTx/>
                        <a:buNone/>
                      </a:pPr>
                      <a:r>
                        <a:rPr lang="en-US" sz="1200" b="1" dirty="0"/>
                        <a:t>Register Parade Units:</a:t>
                      </a:r>
                      <a:r>
                        <a:rPr lang="en-US" sz="1200" dirty="0"/>
                        <a:t> Secure Legion color guard and Riders participation. </a:t>
                      </a:r>
                    </a:p>
                    <a:p>
                      <a:pPr marL="0" lvl="0" indent="0">
                        <a:buFontTx/>
                        <a:buNone/>
                      </a:pPr>
                      <a:r>
                        <a:rPr lang="en-US" sz="1200" b="1" dirty="0"/>
                        <a:t>Plan Reading Ceremony:</a:t>
                      </a:r>
                      <a:r>
                        <a:rPr lang="en-US" sz="1200" dirty="0"/>
                        <a:t> Select readers and prepare scripts. </a:t>
                      </a:r>
                    </a:p>
                    <a:p>
                      <a:pPr marL="0" lvl="0" indent="0">
                        <a:buFontTx/>
                        <a:buNone/>
                      </a:pPr>
                      <a:r>
                        <a:rPr lang="en-US" sz="1200" b="1" dirty="0"/>
                        <a:t>Set Up Recognition Stage:</a:t>
                      </a:r>
                      <a:r>
                        <a:rPr lang="en-US" sz="1200" dirty="0"/>
                        <a:t> Honor veterans publicly during festivities. </a:t>
                      </a:r>
                    </a:p>
                    <a:p>
                      <a:pPr marL="0" lvl="0" indent="0">
                        <a:buFontTx/>
                        <a:buNone/>
                      </a:pPr>
                      <a:r>
                        <a:rPr lang="en-US" sz="1200" b="1" dirty="0"/>
                        <a:t>Coordinate Safety:</a:t>
                      </a:r>
                      <a:r>
                        <a:rPr lang="en-US" sz="1200" dirty="0"/>
                        <a:t> Ensure compliance with parade regulations. </a:t>
                      </a:r>
                    </a:p>
                    <a:p>
                      <a:pPr marL="0" lvl="0" indent="0">
                        <a:buFontTx/>
                        <a:buNone/>
                      </a:pPr>
                      <a:r>
                        <a:rPr lang="en-US" sz="1200" b="1" dirty="0"/>
                        <a:t>Document Event:</a:t>
                      </a:r>
                      <a:r>
                        <a:rPr lang="en-US" sz="1200" dirty="0"/>
                        <a:t> Share highlights on social and local media.</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Semi quincentennial 2026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Celebrate America’s 250th anniversary with a founding documents series, living history day, and a community pledge ceremony involving schools and civic partners.</a:t>
                      </a:r>
                    </a:p>
                  </a:txBody>
                  <a:tcPr marL="13348" marR="13348" marT="13348" marB="13348"/>
                </a:tc>
                <a:tc>
                  <a:txBody>
                    <a:bodyPr/>
                    <a:lstStyle/>
                    <a:p>
                      <a:pPr marL="0" lvl="0" indent="0">
                        <a:buFontTx/>
                        <a:buNone/>
                      </a:pPr>
                      <a:r>
                        <a:rPr lang="en-US" sz="1200" b="1" dirty="0"/>
                        <a:t>Create Heritage Calendar:</a:t>
                      </a:r>
                      <a:r>
                        <a:rPr lang="en-US" sz="1200" dirty="0"/>
                        <a:t> Schedule events leading up to July 4, 2026. </a:t>
                      </a:r>
                    </a:p>
                    <a:p>
                      <a:pPr marL="0" lvl="0" indent="0">
                        <a:buFontTx/>
                        <a:buNone/>
                      </a:pPr>
                      <a:r>
                        <a:rPr lang="en-US" sz="1200" b="1" dirty="0"/>
                        <a:t>Plan Living History Activities:</a:t>
                      </a:r>
                      <a:r>
                        <a:rPr lang="en-US" sz="1200" dirty="0"/>
                        <a:t> Include reenactments and educational booths. </a:t>
                      </a:r>
                    </a:p>
                    <a:p>
                      <a:pPr marL="0" lvl="0" indent="0">
                        <a:buFontTx/>
                        <a:buNone/>
                      </a:pPr>
                      <a:r>
                        <a:rPr lang="en-US" sz="1200" b="1" dirty="0"/>
                        <a:t>Organize Pledge Ceremony:</a:t>
                      </a:r>
                      <a:r>
                        <a:rPr lang="en-US" sz="1200" dirty="0"/>
                        <a:t> Partner with schools and civic leaders for participation. </a:t>
                      </a:r>
                    </a:p>
                    <a:p>
                      <a:pPr marL="0" lvl="0" indent="0">
                        <a:buFontTx/>
                        <a:buNone/>
                      </a:pPr>
                      <a:r>
                        <a:rPr lang="en-US" sz="1200" b="1" dirty="0"/>
                        <a:t>Promote Early:</a:t>
                      </a:r>
                      <a:r>
                        <a:rPr lang="en-US" sz="1200" dirty="0"/>
                        <a:t> Begin outreach at least six months prior. </a:t>
                      </a:r>
                    </a:p>
                    <a:p>
                      <a:pPr marL="0" lvl="0" indent="0">
                        <a:buFontTx/>
                        <a:buNone/>
                      </a:pPr>
                      <a:r>
                        <a:rPr lang="en-US" sz="1200" b="1" dirty="0"/>
                        <a:t>Capture Legacy:</a:t>
                      </a:r>
                      <a:r>
                        <a:rPr lang="en-US" sz="1200" dirty="0"/>
                        <a:t> Record events for historical archives.</a:t>
                      </a:r>
                    </a:p>
                  </a:txBody>
                  <a:tcPr marL="13348" marR="13348" marT="13348" marB="13348"/>
                </a:tc>
                <a:extLst>
                  <a:ext uri="{0D108BD9-81ED-4DB2-BD59-A6C34878D82A}">
                    <a16:rowId xmlns:a16="http://schemas.microsoft.com/office/drawing/2014/main" val="761575518"/>
                  </a:ext>
                </a:extLst>
              </a:tr>
              <a:tr h="1039943">
                <a:tc>
                  <a:txBody>
                    <a:bodyPr/>
                    <a:lstStyle/>
                    <a:p>
                      <a:pPr algn="ctr">
                        <a:buNone/>
                      </a:pPr>
                      <a:r>
                        <a:rPr lang="en-US" sz="1200" b="1" dirty="0"/>
                        <a:t>Flag Retirements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public flag retirement ceremonies led by Scouts or CAP under Legion guidance. Provide etiquette instruction and certificates for participants.</a:t>
                      </a:r>
                    </a:p>
                  </a:txBody>
                  <a:tcPr marL="13348" marR="13348" marT="13348" marB="13348"/>
                </a:tc>
                <a:tc>
                  <a:txBody>
                    <a:bodyPr/>
                    <a:lstStyle/>
                    <a:p>
                      <a:pPr marL="0" lvl="0" indent="0">
                        <a:buFontTx/>
                        <a:buNone/>
                      </a:pPr>
                      <a:r>
                        <a:rPr lang="en-US" sz="1200" b="1" dirty="0"/>
                        <a:t>Collect Worn Flags:</a:t>
                      </a:r>
                      <a:r>
                        <a:rPr lang="en-US" sz="1200" dirty="0"/>
                        <a:t> Set up drop-off points at the Post. </a:t>
                      </a:r>
                    </a:p>
                    <a:p>
                      <a:pPr marL="0" lvl="0" indent="0">
                        <a:buFontTx/>
                        <a:buNone/>
                      </a:pPr>
                      <a:r>
                        <a:rPr lang="en-US" sz="1200" b="1" dirty="0"/>
                        <a:t>Schedule Ceremony:</a:t>
                      </a:r>
                      <a:r>
                        <a:rPr lang="en-US" sz="1200" dirty="0"/>
                        <a:t> Ensure compliance with U.S. Flag Code. </a:t>
                      </a:r>
                    </a:p>
                    <a:p>
                      <a:pPr marL="0" lvl="0" indent="0">
                        <a:buFontTx/>
                        <a:buNone/>
                      </a:pPr>
                      <a:r>
                        <a:rPr lang="en-US" sz="1200" b="1" dirty="0"/>
                        <a:t>Train Youth Leaders:</a:t>
                      </a:r>
                      <a:r>
                        <a:rPr lang="en-US" sz="1200" dirty="0"/>
                        <a:t> Teach proper retirement protocols. </a:t>
                      </a:r>
                    </a:p>
                    <a:p>
                      <a:pPr marL="0" lvl="0" indent="0">
                        <a:buFontTx/>
                        <a:buNone/>
                      </a:pPr>
                      <a:r>
                        <a:rPr lang="en-US" sz="1200" b="1" dirty="0"/>
                        <a:t>Prepare Certificates:</a:t>
                      </a:r>
                      <a:r>
                        <a:rPr lang="en-US" sz="1200" dirty="0"/>
                        <a:t> Recognize participants for their service. </a:t>
                      </a:r>
                    </a:p>
                    <a:p>
                      <a:pPr marL="0" lvl="0" indent="0">
                        <a:buFontTx/>
                        <a:buNone/>
                      </a:pPr>
                      <a:r>
                        <a:rPr lang="en-US" sz="1200" b="1" dirty="0"/>
                        <a:t>Share Educational Content:</a:t>
                      </a:r>
                      <a:r>
                        <a:rPr lang="en-US" sz="1200" dirty="0"/>
                        <a:t> Post etiquette tips online.</a:t>
                      </a:r>
                    </a:p>
                  </a:txBody>
                  <a:tcPr marL="13348" marR="13348" marT="13348" marB="13348"/>
                </a:tc>
                <a:extLst>
                  <a:ext uri="{0D108BD9-81ED-4DB2-BD59-A6C34878D82A}">
                    <a16:rowId xmlns:a16="http://schemas.microsoft.com/office/drawing/2014/main" val="2451364522"/>
                  </a:ext>
                </a:extLst>
              </a:tr>
              <a:tr h="1068921">
                <a:tc>
                  <a:txBody>
                    <a:bodyPr/>
                    <a:lstStyle/>
                    <a:p>
                      <a:pPr algn="ctr">
                        <a:buNone/>
                      </a:pPr>
                      <a:r>
                        <a:rPr lang="en-US" sz="1200" b="1" dirty="0"/>
                        <a:t>Service Branch Birthdays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formal celebrations with cake-cutting, branch songs, and invited guests from ROTC/JROTC/CAP. Use a family-night format for inclusivity.</a:t>
                      </a:r>
                    </a:p>
                  </a:txBody>
                  <a:tcPr marL="13348" marR="13348" marT="13348" marB="13348"/>
                </a:tc>
                <a:tc>
                  <a:txBody>
                    <a:bodyPr/>
                    <a:lstStyle/>
                    <a:p>
                      <a:pPr marL="0" lvl="0" indent="0">
                        <a:buFontTx/>
                        <a:buNone/>
                      </a:pPr>
                      <a:r>
                        <a:rPr lang="en-US" sz="1200" b="1" dirty="0"/>
                        <a:t>Mark Dates on Calendar:</a:t>
                      </a:r>
                      <a:r>
                        <a:rPr lang="en-US" sz="1200" dirty="0"/>
                        <a:t> Include all branch birthdays. </a:t>
                      </a:r>
                    </a:p>
                    <a:p>
                      <a:pPr marL="0" lvl="0" indent="0">
                        <a:buFontTx/>
                        <a:buNone/>
                      </a:pPr>
                      <a:r>
                        <a:rPr lang="en-US" sz="1200" b="1" dirty="0"/>
                        <a:t>Plan Ceremonial Elements:</a:t>
                      </a:r>
                      <a:r>
                        <a:rPr lang="en-US" sz="1200" dirty="0"/>
                        <a:t> Cake-cutting, youngest/oldest honors, and branch history brief. </a:t>
                      </a:r>
                    </a:p>
                    <a:p>
                      <a:pPr marL="0" lvl="0" indent="0">
                        <a:buFontTx/>
                        <a:buNone/>
                      </a:pPr>
                      <a:r>
                        <a:rPr lang="en-US" sz="1200" b="1" dirty="0"/>
                        <a:t>Invite Guests:</a:t>
                      </a:r>
                      <a:r>
                        <a:rPr lang="en-US" sz="1200" dirty="0"/>
                        <a:t> Reach out to ROTC/JROTC/CAP units for participation. </a:t>
                      </a:r>
                    </a:p>
                    <a:p>
                      <a:pPr marL="0" lvl="0" indent="0">
                        <a:buFontTx/>
                        <a:buNone/>
                      </a:pPr>
                      <a:r>
                        <a:rPr lang="en-US" sz="1200" b="1" dirty="0"/>
                        <a:t>Promote Family Inclusion:</a:t>
                      </a:r>
                      <a:r>
                        <a:rPr lang="en-US" sz="1200" dirty="0"/>
                        <a:t> Offer food and activities for all ages. </a:t>
                      </a:r>
                    </a:p>
                    <a:p>
                      <a:pPr marL="0" lvl="0" indent="0">
                        <a:buFontTx/>
                        <a:buNone/>
                      </a:pPr>
                      <a:r>
                        <a:rPr lang="en-US" sz="1200" b="1" dirty="0"/>
                        <a:t>Capture Media:</a:t>
                      </a:r>
                      <a:r>
                        <a:rPr lang="en-US" sz="1200" dirty="0"/>
                        <a:t> Share photos and stories to highlight tradition.</a:t>
                      </a:r>
                    </a:p>
                  </a:txBody>
                  <a:tcPr marL="13348" marR="13348" marT="13348" marB="13348"/>
                </a:tc>
                <a:extLst>
                  <a:ext uri="{0D108BD9-81ED-4DB2-BD59-A6C34878D82A}">
                    <a16:rowId xmlns:a16="http://schemas.microsoft.com/office/drawing/2014/main" val="2317276578"/>
                  </a:ext>
                </a:extLst>
              </a:tr>
            </a:tbl>
          </a:graphicData>
        </a:graphic>
      </p:graphicFrame>
    </p:spTree>
    <p:extLst>
      <p:ext uri="{BB962C8B-B14F-4D97-AF65-F5344CB8AC3E}">
        <p14:creationId xmlns:p14="http://schemas.microsoft.com/office/powerpoint/2010/main" val="4113077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9DA138-E2DC-DFB3-3C73-D919F42CAA1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682D8B-5449-BD26-5D9A-74B83592E4F6}"/>
              </a:ext>
            </a:extLst>
          </p:cNvPr>
          <p:cNvGraphicFramePr>
            <a:graphicFrameLocks noGrp="1"/>
          </p:cNvGraphicFramePr>
          <p:nvPr>
            <p:extLst>
              <p:ext uri="{D42A27DB-BD31-4B8C-83A1-F6EECF244321}">
                <p14:modId xmlns:p14="http://schemas.microsoft.com/office/powerpoint/2010/main" val="3726364508"/>
              </p:ext>
            </p:extLst>
          </p:nvPr>
        </p:nvGraphicFramePr>
        <p:xfrm>
          <a:off x="110358" y="0"/>
          <a:ext cx="12005442" cy="5889514"/>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2C: Host open houses, invite the public</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Meet the Legion Family</a:t>
                      </a:r>
                    </a:p>
                  </a:txBody>
                  <a:tcPr marL="13348" marR="13348" marT="13348" marB="13348" anchor="ctr"/>
                </a:tc>
                <a:tc>
                  <a:txBody>
                    <a:bodyPr/>
                    <a:lstStyle/>
                    <a:p>
                      <a:pPr marL="171450" indent="-171450">
                        <a:buFont typeface="Arial" panose="020B0604020202020204" pitchFamily="34" charset="0"/>
                        <a:buChar char="•"/>
                      </a:pPr>
                      <a:r>
                        <a:rPr lang="en-US" sz="1200" dirty="0"/>
                        <a:t>Showcase Auxiliary, Sons of the American Legion (SAL), and Riders with dedicated booths. Offer guided Post tours and refreshments to create a welcoming environment.</a:t>
                      </a:r>
                    </a:p>
                  </a:txBody>
                  <a:tcPr marL="13348" marR="13348" marT="13348" marB="13348"/>
                </a:tc>
                <a:tc>
                  <a:txBody>
                    <a:bodyPr/>
                    <a:lstStyle/>
                    <a:p>
                      <a:r>
                        <a:rPr lang="en-US" sz="1200" b="1" dirty="0"/>
                        <a:t>Coordinate Booth Setup:</a:t>
                      </a:r>
                      <a:r>
                        <a:rPr lang="en-US" sz="1200" dirty="0"/>
                        <a:t> Ensure each Legion Family group has materials and signage.</a:t>
                      </a:r>
                    </a:p>
                    <a:p>
                      <a:r>
                        <a:rPr lang="en-US" sz="1200" b="1" dirty="0"/>
                        <a:t>Plan Guided Tours:</a:t>
                      </a:r>
                      <a:r>
                        <a:rPr lang="en-US" sz="1200" dirty="0"/>
                        <a:t> Highlight Post history, programs, and membership benefits.</a:t>
                      </a:r>
                    </a:p>
                    <a:p>
                      <a:r>
                        <a:rPr lang="en-US" sz="1200" b="1" dirty="0"/>
                        <a:t>Provide Refreshments:</a:t>
                      </a:r>
                      <a:r>
                        <a:rPr lang="en-US" sz="1200" dirty="0"/>
                        <a:t> Simple snacks or drinks to encourage mingling.</a:t>
                      </a:r>
                    </a:p>
                    <a:p>
                      <a:r>
                        <a:rPr lang="en-US" sz="1200" b="1" dirty="0"/>
                        <a:t>Promote Event:</a:t>
                      </a:r>
                      <a:r>
                        <a:rPr lang="en-US" sz="1200" dirty="0"/>
                        <a:t> Use social media, flyers, and community calendars.</a:t>
                      </a:r>
                    </a:p>
                    <a:p>
                      <a:r>
                        <a:rPr lang="en-US" sz="1200" b="1" dirty="0"/>
                        <a:t>Capture Leads:</a:t>
                      </a:r>
                      <a:r>
                        <a:rPr lang="en-US" sz="1200" dirty="0"/>
                        <a:t> Use QR codes or sign-in sheets for follow-up.</a:t>
                      </a:r>
                    </a:p>
                    <a:p>
                      <a:br>
                        <a:rPr lang="en-US" sz="1200" dirty="0"/>
                      </a:br>
                      <a:endParaRPr lang="en-US" sz="1200" dirty="0"/>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Veteran Benefits 101</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Provide claims assistance tables, health care navigation, and education benefits briefings during open house events.</a:t>
                      </a:r>
                    </a:p>
                  </a:txBody>
                  <a:tcPr marL="13348" marR="13348" marT="13348" marB="13348"/>
                </a:tc>
                <a:tc>
                  <a:txBody>
                    <a:bodyPr/>
                    <a:lstStyle/>
                    <a:p>
                      <a:pPr marL="0" lvl="0" indent="0">
                        <a:buFontTx/>
                        <a:buNone/>
                      </a:pPr>
                      <a:r>
                        <a:rPr lang="en-US" sz="1200" b="1" dirty="0"/>
                        <a:t>Recruit Experts:</a:t>
                      </a:r>
                      <a:r>
                        <a:rPr lang="en-US" sz="1200" dirty="0"/>
                        <a:t> Invite Service Officers and VA representatives. </a:t>
                      </a:r>
                    </a:p>
                    <a:p>
                      <a:pPr marL="0" lvl="0" indent="0">
                        <a:buFontTx/>
                        <a:buNone/>
                      </a:pPr>
                      <a:r>
                        <a:rPr lang="en-US" sz="1200" b="1" dirty="0"/>
                        <a:t>Set Up Resource Stations:</a:t>
                      </a:r>
                      <a:r>
                        <a:rPr lang="en-US" sz="1200" dirty="0"/>
                        <a:t> Include private areas for sensitive conversations. </a:t>
                      </a:r>
                    </a:p>
                    <a:p>
                      <a:pPr marL="0" lvl="0" indent="0">
                        <a:buFontTx/>
                        <a:buNone/>
                      </a:pPr>
                      <a:r>
                        <a:rPr lang="en-US" sz="1200" b="1" dirty="0"/>
                        <a:t>Prepare Handouts:</a:t>
                      </a:r>
                      <a:r>
                        <a:rPr lang="en-US" sz="1200" dirty="0"/>
                        <a:t> Summarize benefits and contact info for easy reference. </a:t>
                      </a:r>
                    </a:p>
                    <a:p>
                      <a:pPr marL="0" lvl="0" indent="0">
                        <a:buFontTx/>
                        <a:buNone/>
                      </a:pPr>
                      <a:r>
                        <a:rPr lang="en-US" sz="1200" b="1" dirty="0"/>
                        <a:t>Schedule Briefings:</a:t>
                      </a:r>
                      <a:r>
                        <a:rPr lang="en-US" sz="1200" dirty="0"/>
                        <a:t> Offer short sessions on education and healthcare benefits. </a:t>
                      </a:r>
                    </a:p>
                    <a:p>
                      <a:pPr marL="0" lvl="0" indent="0">
                        <a:buFontTx/>
                        <a:buNone/>
                      </a:pPr>
                      <a:r>
                        <a:rPr lang="en-US" sz="1200" b="1" dirty="0"/>
                        <a:t>Track Engagement:</a:t>
                      </a:r>
                      <a:r>
                        <a:rPr lang="en-US" sz="1200" dirty="0"/>
                        <a:t> Log attendees and follow-up needs.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Family Programming</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family-friendly activities like movie or trivia nights with join incentives such as covering first-year dues.</a:t>
                      </a:r>
                    </a:p>
                  </a:txBody>
                  <a:tcPr marL="13348" marR="13348" marT="13348" marB="13348"/>
                </a:tc>
                <a:tc>
                  <a:txBody>
                    <a:bodyPr/>
                    <a:lstStyle/>
                    <a:p>
                      <a:pPr marL="0" lvl="0" indent="0">
                        <a:buFontTx/>
                        <a:buNone/>
                      </a:pPr>
                      <a:r>
                        <a:rPr lang="en-US" sz="1200" b="1" dirty="0"/>
                        <a:t>Select Activities:</a:t>
                      </a:r>
                      <a:r>
                        <a:rPr lang="en-US" sz="1200" dirty="0"/>
                        <a:t> Choose inclusive options like movies or trivia games. </a:t>
                      </a:r>
                    </a:p>
                    <a:p>
                      <a:pPr marL="0" lvl="0" indent="0">
                        <a:buFontTx/>
                        <a:buNone/>
                      </a:pPr>
                      <a:r>
                        <a:rPr lang="en-US" sz="1200" b="1" dirty="0"/>
                        <a:t>Offer Join Incentives:</a:t>
                      </a:r>
                      <a:r>
                        <a:rPr lang="en-US" sz="1200" dirty="0"/>
                        <a:t> Promote first-year dues coverage for new sign-ups. </a:t>
                      </a:r>
                    </a:p>
                    <a:p>
                      <a:pPr marL="0" lvl="0" indent="0">
                        <a:buFontTx/>
                        <a:buNone/>
                      </a:pPr>
                      <a:r>
                        <a:rPr lang="en-US" sz="1200" b="1" dirty="0"/>
                        <a:t>Create Welcoming Atmosphere:</a:t>
                      </a:r>
                      <a:r>
                        <a:rPr lang="en-US" sz="1200" dirty="0"/>
                        <a:t> Include kid-friendly spaces and snacks. </a:t>
                      </a:r>
                    </a:p>
                    <a:p>
                      <a:pPr marL="0" lvl="0" indent="0">
                        <a:buFontTx/>
                        <a:buNone/>
                      </a:pPr>
                      <a:r>
                        <a:rPr lang="en-US" sz="1200" b="1" dirty="0"/>
                        <a:t>Promote Widely:</a:t>
                      </a:r>
                      <a:r>
                        <a:rPr lang="en-US" sz="1200" dirty="0"/>
                        <a:t> Use social media and school networks for outreach. </a:t>
                      </a:r>
                    </a:p>
                    <a:p>
                      <a:pPr marL="0" lvl="0" indent="0">
                        <a:buFontTx/>
                        <a:buNone/>
                      </a:pPr>
                      <a:r>
                        <a:rPr lang="en-US" sz="1200" b="1" dirty="0"/>
                        <a:t>Track Conversions:</a:t>
                      </a:r>
                      <a:r>
                        <a:rPr lang="en-US" sz="1200" dirty="0"/>
                        <a:t> Monitor sign-ups during and after the event.</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Conversion Flow</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Streamline onboarding with a welcome packet, on-the-spot join via Legion Plus, and a photo backdrop for “I Joined Today” moments.</a:t>
                      </a:r>
                    </a:p>
                  </a:txBody>
                  <a:tcPr marL="13348" marR="13348" marT="13348" marB="13348"/>
                </a:tc>
                <a:tc>
                  <a:txBody>
                    <a:bodyPr/>
                    <a:lstStyle/>
                    <a:p>
                      <a:pPr marL="0" lvl="0" indent="0">
                        <a:buFontTx/>
                        <a:buNone/>
                      </a:pPr>
                      <a:r>
                        <a:rPr lang="en-US" sz="1200" b="1" dirty="0"/>
                        <a:t>Prepare Welcome Packets:</a:t>
                      </a:r>
                      <a:r>
                        <a:rPr lang="en-US" sz="1200" dirty="0"/>
                        <a:t> Include program calendar, benefits, and contact info. </a:t>
                      </a:r>
                    </a:p>
                    <a:p>
                      <a:pPr marL="0" lvl="0" indent="0">
                        <a:buFontTx/>
                        <a:buNone/>
                      </a:pPr>
                      <a:r>
                        <a:rPr lang="en-US" sz="1200" b="1" dirty="0"/>
                        <a:t>Set Up Join Stations:</a:t>
                      </a:r>
                      <a:r>
                        <a:rPr lang="en-US" sz="1200" dirty="0"/>
                        <a:t> Use tablets and QR codes for quick sign-up. </a:t>
                      </a:r>
                    </a:p>
                    <a:p>
                      <a:pPr marL="0" lvl="0" indent="0">
                        <a:buFontTx/>
                        <a:buNone/>
                      </a:pPr>
                      <a:r>
                        <a:rPr lang="en-US" sz="1200" b="1" dirty="0"/>
                        <a:t>Create Photo Backdrop:</a:t>
                      </a:r>
                      <a:r>
                        <a:rPr lang="en-US" sz="1200" dirty="0"/>
                        <a:t> Branded “I Joined Today” for social sharing. </a:t>
                      </a:r>
                    </a:p>
                    <a:p>
                      <a:pPr marL="0" lvl="0" indent="0">
                        <a:buFontTx/>
                        <a:buNone/>
                      </a:pPr>
                      <a:r>
                        <a:rPr lang="en-US" sz="1200" b="1" dirty="0"/>
                        <a:t>Train Volunteers:</a:t>
                      </a:r>
                      <a:r>
                        <a:rPr lang="en-US" sz="1200" dirty="0"/>
                        <a:t> Ensure they know the process and talking points. </a:t>
                      </a:r>
                    </a:p>
                    <a:p>
                      <a:pPr marL="0" lvl="0" indent="0">
                        <a:buFontTx/>
                        <a:buNone/>
                      </a:pPr>
                      <a:r>
                        <a:rPr lang="en-US" sz="1200" b="1" dirty="0"/>
                        <a:t>Follow Up:</a:t>
                      </a:r>
                      <a:r>
                        <a:rPr lang="en-US" sz="1200" dirty="0"/>
                        <a:t> Send thank-you messages and orientation invites within 48 hours.</a:t>
                      </a:r>
                    </a:p>
                  </a:txBody>
                  <a:tcPr marL="13348" marR="13348" marT="13348" marB="13348"/>
                </a:tc>
                <a:extLst>
                  <a:ext uri="{0D108BD9-81ED-4DB2-BD59-A6C34878D82A}">
                    <a16:rowId xmlns:a16="http://schemas.microsoft.com/office/drawing/2014/main" val="761575518"/>
                  </a:ext>
                </a:extLst>
              </a:tr>
              <a:tr h="1039943">
                <a:tc>
                  <a:txBody>
                    <a:bodyPr/>
                    <a:lstStyle/>
                    <a:p>
                      <a:pPr algn="ctr">
                        <a:buNone/>
                      </a:pPr>
                      <a:r>
                        <a:rPr lang="en-US" sz="1200" b="1" dirty="0"/>
                        <a:t>Educator Appreciation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Invite teachers, principals, and families to an appreciation event. Showcase program calendars and provide sign-up stations for youth initiatives.</a:t>
                      </a:r>
                    </a:p>
                  </a:txBody>
                  <a:tcPr marL="13348" marR="13348" marT="13348" marB="13348"/>
                </a:tc>
                <a:tc>
                  <a:txBody>
                    <a:bodyPr/>
                    <a:lstStyle/>
                    <a:p>
                      <a:pPr marL="0" lvl="0" indent="0">
                        <a:buFontTx/>
                        <a:buNone/>
                      </a:pPr>
                      <a:r>
                        <a:rPr lang="en-US" sz="1200" b="1" dirty="0"/>
                        <a:t>Plan Event Theme:</a:t>
                      </a:r>
                      <a:r>
                        <a:rPr lang="en-US" sz="1200" dirty="0"/>
                        <a:t> Focus on honoring educators and connecting programs. </a:t>
                      </a:r>
                    </a:p>
                    <a:p>
                      <a:pPr marL="0" lvl="0" indent="0">
                        <a:buFontTx/>
                        <a:buNone/>
                      </a:pPr>
                      <a:r>
                        <a:rPr lang="en-US" sz="1200" b="1" dirty="0"/>
                        <a:t>Prepare Materials:</a:t>
                      </a:r>
                      <a:r>
                        <a:rPr lang="en-US" sz="1200" dirty="0"/>
                        <a:t> Include Boys/Girls State, Oratorical, and scholarship info. </a:t>
                      </a:r>
                    </a:p>
                    <a:p>
                      <a:pPr marL="0" lvl="0" indent="0">
                        <a:buFontTx/>
                        <a:buNone/>
                      </a:pPr>
                      <a:r>
                        <a:rPr lang="en-US" sz="1200" b="1" dirty="0"/>
                        <a:t>Offer Refreshments:</a:t>
                      </a:r>
                      <a:r>
                        <a:rPr lang="en-US" sz="1200" dirty="0"/>
                        <a:t> Create a welcoming environment for families. </a:t>
                      </a:r>
                    </a:p>
                    <a:p>
                      <a:pPr marL="0" lvl="0" indent="0">
                        <a:buFontTx/>
                        <a:buNone/>
                      </a:pPr>
                      <a:r>
                        <a:rPr lang="en-US" sz="1200" b="1" dirty="0"/>
                        <a:t>Promote Through Schools:</a:t>
                      </a:r>
                      <a:r>
                        <a:rPr lang="en-US" sz="1200" dirty="0"/>
                        <a:t> Use flyers and direct outreach to administrators. </a:t>
                      </a:r>
                    </a:p>
                    <a:p>
                      <a:pPr marL="0" lvl="0" indent="0">
                        <a:buFontTx/>
                        <a:buNone/>
                      </a:pPr>
                      <a:r>
                        <a:rPr lang="en-US" sz="1200" b="1" dirty="0"/>
                        <a:t>Track Engagement:</a:t>
                      </a:r>
                      <a:r>
                        <a:rPr lang="en-US" sz="1200" dirty="0"/>
                        <a:t> Log sign-ups and interest for follow-up.</a:t>
                      </a:r>
                    </a:p>
                  </a:txBody>
                  <a:tcPr marL="13348" marR="13348" marT="13348" marB="13348"/>
                </a:tc>
                <a:extLst>
                  <a:ext uri="{0D108BD9-81ED-4DB2-BD59-A6C34878D82A}">
                    <a16:rowId xmlns:a16="http://schemas.microsoft.com/office/drawing/2014/main" val="2451364522"/>
                  </a:ext>
                </a:extLst>
              </a:tr>
            </a:tbl>
          </a:graphicData>
        </a:graphic>
      </p:graphicFrame>
    </p:spTree>
    <p:extLst>
      <p:ext uri="{BB962C8B-B14F-4D97-AF65-F5344CB8AC3E}">
        <p14:creationId xmlns:p14="http://schemas.microsoft.com/office/powerpoint/2010/main" val="408052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75AF-54B2-8E03-8F03-110E0093B40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C9B6A5-1114-8BBE-754A-B9779B969DBF}"/>
              </a:ext>
            </a:extLst>
          </p:cNvPr>
          <p:cNvGraphicFramePr>
            <a:graphicFrameLocks noGrp="1"/>
          </p:cNvGraphicFramePr>
          <p:nvPr>
            <p:extLst>
              <p:ext uri="{D42A27DB-BD31-4B8C-83A1-F6EECF244321}">
                <p14:modId xmlns:p14="http://schemas.microsoft.com/office/powerpoint/2010/main" val="3113240695"/>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2D: Showcase Legion programs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2206">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Legion Baseball Presence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Promote Legion Baseball with QR sign-up banners at games. Feature a “Veteran of the Game” spotlight during each home game. Host clinic days led by veteran coaches to connect service and sports.</a:t>
                      </a:r>
                    </a:p>
                  </a:txBody>
                  <a:tcPr marL="13348" marR="13348" marT="13348" marB="13348"/>
                </a:tc>
                <a:tc>
                  <a:txBody>
                    <a:bodyPr/>
                    <a:lstStyle/>
                    <a:p>
                      <a:pPr marL="0" lvl="0" indent="0">
                        <a:buFontTx/>
                        <a:buNone/>
                      </a:pPr>
                      <a:r>
                        <a:rPr lang="en-US" sz="1200" b="1" dirty="0"/>
                        <a:t>Create QR Banners:</a:t>
                      </a:r>
                      <a:r>
                        <a:rPr lang="en-US" sz="1200" dirty="0"/>
                        <a:t> Link to Legion Plus or baseball program sign-up forms. </a:t>
                      </a:r>
                    </a:p>
                    <a:p>
                      <a:pPr marL="0" lvl="0" indent="0">
                        <a:buFontTx/>
                        <a:buNone/>
                      </a:pPr>
                      <a:r>
                        <a:rPr lang="en-US" sz="1200" b="1" dirty="0"/>
                        <a:t>Plan Veteran Spotlights:</a:t>
                      </a:r>
                      <a:r>
                        <a:rPr lang="en-US" sz="1200" dirty="0"/>
                        <a:t> Schedule honorees and prepare short bios for announcements. </a:t>
                      </a:r>
                    </a:p>
                    <a:p>
                      <a:pPr marL="0" lvl="0" indent="0">
                        <a:buFontTx/>
                        <a:buNone/>
                      </a:pPr>
                      <a:r>
                        <a:rPr lang="en-US" sz="1200" b="1" dirty="0"/>
                        <a:t>Organize Clinics:</a:t>
                      </a:r>
                      <a:r>
                        <a:rPr lang="en-US" sz="1200" dirty="0"/>
                        <a:t> Recruit veteran coaches and set dates for skills sessions. </a:t>
                      </a:r>
                    </a:p>
                    <a:p>
                      <a:pPr marL="0" lvl="0" indent="0">
                        <a:buFontTx/>
                        <a:buNone/>
                      </a:pPr>
                      <a:r>
                        <a:rPr lang="en-US" sz="1200" b="1" dirty="0"/>
                        <a:t>Promote Events:</a:t>
                      </a:r>
                      <a:r>
                        <a:rPr lang="en-US" sz="1200" dirty="0"/>
                        <a:t> Use social media, team newsletters, and local press. </a:t>
                      </a:r>
                    </a:p>
                    <a:p>
                      <a:pPr marL="0" lvl="0" indent="0">
                        <a:buFontTx/>
                        <a:buNone/>
                      </a:pPr>
                      <a:r>
                        <a:rPr lang="en-US" sz="1200" b="1" dirty="0"/>
                        <a:t>Track Engagement:</a:t>
                      </a:r>
                      <a:r>
                        <a:rPr lang="en-US" sz="1200" dirty="0"/>
                        <a:t> Monitor sign-ups and attendance at clinics.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Oratorical Contest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public finals with livestream coverage. Invite local officials to serve as judges. Offer pipeline speech workshops for students to prepare.</a:t>
                      </a:r>
                    </a:p>
                  </a:txBody>
                  <a:tcPr marL="13348" marR="13348" marT="13348" marB="13348"/>
                </a:tc>
                <a:tc>
                  <a:txBody>
                    <a:bodyPr/>
                    <a:lstStyle/>
                    <a:p>
                      <a:pPr marL="0" lvl="0" indent="0">
                        <a:buFontTx/>
                        <a:buNone/>
                      </a:pPr>
                      <a:r>
                        <a:rPr lang="en-US" sz="1200" b="1" dirty="0"/>
                        <a:t>Schedule Contest Dates:</a:t>
                      </a:r>
                      <a:r>
                        <a:rPr lang="en-US" sz="1200" dirty="0"/>
                        <a:t> Secure venue and confirm livestream platform. </a:t>
                      </a:r>
                    </a:p>
                    <a:p>
                      <a:pPr marL="0" lvl="0" indent="0">
                        <a:buFontTx/>
                        <a:buNone/>
                      </a:pPr>
                      <a:r>
                        <a:rPr lang="en-US" sz="1200" b="1" dirty="0"/>
                        <a:t>Recruit Judges:</a:t>
                      </a:r>
                      <a:r>
                        <a:rPr lang="en-US" sz="1200" dirty="0"/>
                        <a:t> Contact civic leaders and officials for participation. </a:t>
                      </a:r>
                    </a:p>
                    <a:p>
                      <a:pPr marL="0" lvl="0" indent="0">
                        <a:buFontTx/>
                        <a:buNone/>
                      </a:pPr>
                      <a:r>
                        <a:rPr lang="en-US" sz="1200" b="1" dirty="0"/>
                        <a:t>Plan Workshops:</a:t>
                      </a:r>
                      <a:r>
                        <a:rPr lang="en-US" sz="1200" dirty="0"/>
                        <a:t> Offer pre-contest sessions on speech structure and delivery. </a:t>
                      </a:r>
                    </a:p>
                    <a:p>
                      <a:pPr marL="0" lvl="0" indent="0">
                        <a:buFontTx/>
                        <a:buNone/>
                      </a:pPr>
                      <a:r>
                        <a:rPr lang="en-US" sz="1200" b="1" dirty="0"/>
                        <a:t>Promote Widely:</a:t>
                      </a:r>
                      <a:r>
                        <a:rPr lang="en-US" sz="1200" dirty="0"/>
                        <a:t> Share contest details with schools and community groups. </a:t>
                      </a:r>
                    </a:p>
                    <a:p>
                      <a:pPr marL="0" lvl="0" indent="0">
                        <a:buFontTx/>
                        <a:buNone/>
                      </a:pPr>
                      <a:r>
                        <a:rPr lang="en-US" sz="1200" b="1" dirty="0"/>
                        <a:t>Capture Media:</a:t>
                      </a:r>
                      <a:r>
                        <a:rPr lang="en-US" sz="1200" dirty="0"/>
                        <a:t> Record highlights for social and press coverage.</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Boys/Girls State Ceremonies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Hold send-off and homecoming events at the Post. Include alumni panels and civic projects led by past participants.</a:t>
                      </a:r>
                    </a:p>
                  </a:txBody>
                  <a:tcPr marL="13348" marR="13348" marT="13348" marB="13348"/>
                </a:tc>
                <a:tc>
                  <a:txBody>
                    <a:bodyPr/>
                    <a:lstStyle/>
                    <a:p>
                      <a:pPr marL="0" lvl="0" indent="0">
                        <a:buFontTx/>
                        <a:buNone/>
                      </a:pPr>
                      <a:r>
                        <a:rPr lang="en-US" sz="1200" b="1" dirty="0"/>
                        <a:t>Plan Ceremonies:</a:t>
                      </a:r>
                      <a:r>
                        <a:rPr lang="en-US" sz="1200" dirty="0"/>
                        <a:t> Schedule dates for both send-off and return celebrations. </a:t>
                      </a:r>
                    </a:p>
                    <a:p>
                      <a:pPr marL="0" lvl="0" indent="0">
                        <a:buFontTx/>
                        <a:buNone/>
                      </a:pPr>
                      <a:r>
                        <a:rPr lang="en-US" sz="1200" b="1" dirty="0"/>
                        <a:t>Invite Alumni:</a:t>
                      </a:r>
                      <a:r>
                        <a:rPr lang="en-US" sz="1200" dirty="0"/>
                        <a:t> Organize panels to share experiences and advice. </a:t>
                      </a:r>
                    </a:p>
                    <a:p>
                      <a:pPr marL="0" lvl="0" indent="0">
                        <a:buFontTx/>
                        <a:buNone/>
                      </a:pPr>
                      <a:r>
                        <a:rPr lang="en-US" sz="1200" b="1" dirty="0"/>
                        <a:t>Develop Civic Projects:</a:t>
                      </a:r>
                      <a:r>
                        <a:rPr lang="en-US" sz="1200" dirty="0"/>
                        <a:t> Engage alumni in community service initiatives. </a:t>
                      </a:r>
                    </a:p>
                    <a:p>
                      <a:pPr marL="0" lvl="0" indent="0">
                        <a:buFontTx/>
                        <a:buNone/>
                      </a:pPr>
                      <a:r>
                        <a:rPr lang="en-US" sz="1200" b="1" dirty="0"/>
                        <a:t>Promote Events:</a:t>
                      </a:r>
                      <a:r>
                        <a:rPr lang="en-US" sz="1200" dirty="0"/>
                        <a:t> Use flyers, social media, and school networks. </a:t>
                      </a:r>
                    </a:p>
                    <a:p>
                      <a:pPr marL="0" lvl="0" indent="0">
                        <a:buFontTx/>
                        <a:buNone/>
                      </a:pPr>
                      <a:r>
                        <a:rPr lang="en-US" sz="1200" b="1" dirty="0"/>
                        <a:t>Document Impact:</a:t>
                      </a:r>
                      <a:r>
                        <a:rPr lang="en-US" sz="1200" dirty="0"/>
                        <a:t> Share stories and photos to inspire future participants.</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Founding-Docs Themes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Tie oratorical and civics programs to America’s 250th anniversary. Display historical artifacts or reproductions during events.</a:t>
                      </a:r>
                    </a:p>
                  </a:txBody>
                  <a:tcPr marL="13348" marR="13348" marT="13348" marB="13348"/>
                </a:tc>
                <a:tc>
                  <a:txBody>
                    <a:bodyPr/>
                    <a:lstStyle/>
                    <a:p>
                      <a:pPr marL="0" lvl="0" indent="0">
                        <a:buFontTx/>
                        <a:buNone/>
                      </a:pPr>
                      <a:r>
                        <a:rPr lang="en-US" sz="1200" b="1" dirty="0"/>
                        <a:t>Create Theme Calendar:</a:t>
                      </a:r>
                      <a:r>
                        <a:rPr lang="en-US" sz="1200" dirty="0"/>
                        <a:t> Align events with heritage milestones. </a:t>
                      </a:r>
                    </a:p>
                    <a:p>
                      <a:pPr marL="0" lvl="0" indent="0">
                        <a:buFontTx/>
                        <a:buNone/>
                      </a:pPr>
                      <a:r>
                        <a:rPr lang="en-US" sz="1200" b="1" dirty="0"/>
                        <a:t>Prepare Exhibits:</a:t>
                      </a:r>
                      <a:r>
                        <a:rPr lang="en-US" sz="1200" dirty="0"/>
                        <a:t> Source artifacts or educational displays. </a:t>
                      </a:r>
                    </a:p>
                    <a:p>
                      <a:pPr marL="0" lvl="0" indent="0">
                        <a:buFontTx/>
                        <a:buNone/>
                      </a:pPr>
                      <a:r>
                        <a:rPr lang="en-US" sz="1200" b="1" dirty="0"/>
                        <a:t>Integrate Content:</a:t>
                      </a:r>
                      <a:r>
                        <a:rPr lang="en-US" sz="1200" dirty="0"/>
                        <a:t> Include founding documents in speeches and workshops. </a:t>
                      </a:r>
                    </a:p>
                    <a:p>
                      <a:pPr marL="0" lvl="0" indent="0">
                        <a:buFontTx/>
                        <a:buNone/>
                      </a:pPr>
                      <a:r>
                        <a:rPr lang="en-US" sz="1200" b="1" dirty="0"/>
                        <a:t>Partner with Schools:</a:t>
                      </a:r>
                      <a:r>
                        <a:rPr lang="en-US" sz="1200" dirty="0"/>
                        <a:t> Offer curriculum tie-ins for civics education. </a:t>
                      </a:r>
                    </a:p>
                    <a:p>
                      <a:pPr marL="0" lvl="0" indent="0">
                        <a:buFontTx/>
                        <a:buNone/>
                      </a:pPr>
                      <a:r>
                        <a:rPr lang="en-US" sz="1200" b="1" dirty="0"/>
                        <a:t>Capture Legacy:</a:t>
                      </a:r>
                      <a:r>
                        <a:rPr lang="en-US" sz="1200" dirty="0"/>
                        <a:t> Record events for historical archives and social media.</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24810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BE5446-5480-ECD6-6A7E-4AB328DD690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90D095-AFF2-06A8-8EB0-83EA6E0000DE}"/>
              </a:ext>
            </a:extLst>
          </p:cNvPr>
          <p:cNvGraphicFramePr>
            <a:graphicFrameLocks noGrp="1"/>
          </p:cNvGraphicFramePr>
          <p:nvPr>
            <p:extLst>
              <p:ext uri="{D42A27DB-BD31-4B8C-83A1-F6EECF244321}">
                <p14:modId xmlns:p14="http://schemas.microsoft.com/office/powerpoint/2010/main" val="2493165121"/>
              </p:ext>
            </p:extLst>
          </p:nvPr>
        </p:nvGraphicFramePr>
        <p:xfrm>
          <a:off x="110358" y="0"/>
          <a:ext cx="12005442" cy="5622601"/>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2E: Partner with community groups and churches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Joint Service Projects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Collaborate with churches and civic groups on food pantry distributions, blood drives, and coat/toy drives. Share resources, volunteers, and publicity to maximize impact. Rotate hosting duties to build relationships and reach new audiences.</a:t>
                      </a:r>
                    </a:p>
                  </a:txBody>
                  <a:tcPr marL="13348" marR="13348" marT="13348" marB="13348"/>
                </a:tc>
                <a:tc>
                  <a:txBody>
                    <a:bodyPr/>
                    <a:lstStyle/>
                    <a:p>
                      <a:pPr marL="0" lvl="0" indent="0">
                        <a:buFontTx/>
                        <a:buNone/>
                      </a:pPr>
                      <a:r>
                        <a:rPr lang="en-US" sz="1200" dirty="0"/>
                        <a:t>Identify local churches and civic groups interested in joint projects. </a:t>
                      </a:r>
                    </a:p>
                    <a:p>
                      <a:pPr marL="0" lvl="0" indent="0">
                        <a:buFontTx/>
                        <a:buNone/>
                      </a:pPr>
                      <a:r>
                        <a:rPr lang="en-US" sz="1200" dirty="0"/>
                        <a:t>Schedule regular planning meetings to coordinate logistics and responsibilities. </a:t>
                      </a:r>
                    </a:p>
                    <a:p>
                      <a:pPr marL="0" lvl="0" indent="0">
                        <a:buFontTx/>
                        <a:buNone/>
                      </a:pPr>
                      <a:r>
                        <a:rPr lang="en-US" sz="1200" dirty="0"/>
                        <a:t>Promote events through all partner channels (flyers, social media, newsletters). </a:t>
                      </a:r>
                    </a:p>
                    <a:p>
                      <a:pPr marL="0" lvl="0" indent="0">
                        <a:buFontTx/>
                        <a:buNone/>
                      </a:pPr>
                      <a:r>
                        <a:rPr lang="en-US" sz="1200" dirty="0"/>
                        <a:t>Assign clear roles for set-up, distribution, and clean-up. </a:t>
                      </a:r>
                    </a:p>
                    <a:p>
                      <a:pPr marL="0" lvl="0" indent="0">
                        <a:buFontTx/>
                        <a:buNone/>
                      </a:pPr>
                      <a:r>
                        <a:rPr lang="en-US" sz="1200" dirty="0"/>
                        <a:t>Track participation and outcomes; share results with all partners.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Speaker Exchanges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Arrange for Legion members to present at Rotary, Lions, Kiwanis, and similar groups. Invite representatives from those groups to speak at Post panels and ceremonies. Foster mutual understanding and support between organizations.</a:t>
                      </a:r>
                    </a:p>
                  </a:txBody>
                  <a:tcPr marL="13348" marR="13348" marT="13348" marB="13348"/>
                </a:tc>
                <a:tc>
                  <a:txBody>
                    <a:bodyPr/>
                    <a:lstStyle/>
                    <a:p>
                      <a:pPr marL="0" lvl="0" indent="0">
                        <a:buFontTx/>
                        <a:buNone/>
                      </a:pPr>
                      <a:r>
                        <a:rPr lang="en-US" sz="1200" dirty="0"/>
                        <a:t>Reach out to local service clubs to propose speaker exchanges. </a:t>
                      </a:r>
                    </a:p>
                    <a:p>
                      <a:pPr marL="0" lvl="0" indent="0">
                        <a:buFontTx/>
                        <a:buNone/>
                      </a:pPr>
                      <a:r>
                        <a:rPr lang="en-US" sz="1200" dirty="0"/>
                        <a:t>Prepare engaging presentations about Legion programs and community impact. </a:t>
                      </a:r>
                    </a:p>
                    <a:p>
                      <a:pPr marL="0" lvl="0" indent="0">
                        <a:buFontTx/>
                        <a:buNone/>
                      </a:pPr>
                      <a:r>
                        <a:rPr lang="en-US" sz="1200" dirty="0"/>
                        <a:t>Schedule exchanges well in advance and confirm topics with hosts.</a:t>
                      </a:r>
                    </a:p>
                    <a:p>
                      <a:pPr marL="0" lvl="0" indent="0">
                        <a:buFontTx/>
                        <a:buNone/>
                      </a:pPr>
                      <a:r>
                        <a:rPr lang="en-US" sz="1200" dirty="0"/>
                        <a:t>Publicize upcoming speakers in both organizations’ communications. </a:t>
                      </a:r>
                    </a:p>
                    <a:p>
                      <a:pPr marL="0" lvl="0" indent="0">
                        <a:buFontTx/>
                        <a:buNone/>
                      </a:pPr>
                      <a:r>
                        <a:rPr lang="en-US" sz="1200" dirty="0"/>
                        <a:t>Gather feedback and explore ongoing collaboration opportunities.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Bulletin Swaps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Share Legion event announcements in partner group newsletters and bulletins. Reciprocate by promoting partner events in Post communications. Expand event reach and foster goodwill.</a:t>
                      </a:r>
                    </a:p>
                  </a:txBody>
                  <a:tcPr marL="13348" marR="13348" marT="13348" marB="13348"/>
                </a:tc>
                <a:tc>
                  <a:txBody>
                    <a:bodyPr/>
                    <a:lstStyle/>
                    <a:p>
                      <a:pPr marL="0" lvl="0" indent="0">
                        <a:buFontTx/>
                        <a:buNone/>
                      </a:pPr>
                      <a:r>
                        <a:rPr lang="en-US" sz="1200" dirty="0"/>
                        <a:t>Exchange contact info with newsletter editors from partner organizations. </a:t>
                      </a:r>
                    </a:p>
                    <a:p>
                      <a:pPr marL="0" lvl="0" indent="0">
                        <a:buFontTx/>
                        <a:buNone/>
                      </a:pPr>
                      <a:r>
                        <a:rPr lang="en-US" sz="1200" dirty="0"/>
                        <a:t>Submit event details and graphics by their publication deadlines. </a:t>
                      </a:r>
                    </a:p>
                    <a:p>
                      <a:pPr marL="0" lvl="0" indent="0">
                        <a:buFontTx/>
                        <a:buNone/>
                      </a:pPr>
                      <a:r>
                        <a:rPr lang="en-US" sz="1200" dirty="0"/>
                        <a:t>Regularly check partner bulletins for events to share with your members. </a:t>
                      </a:r>
                    </a:p>
                    <a:p>
                      <a:pPr marL="0" lvl="0" indent="0">
                        <a:buFontTx/>
                        <a:buNone/>
                      </a:pPr>
                      <a:r>
                        <a:rPr lang="en-US" sz="1200" dirty="0"/>
                        <a:t>Track which channels generate the most engagement. </a:t>
                      </a:r>
                    </a:p>
                    <a:p>
                      <a:pPr marL="0" lvl="0" indent="0">
                        <a:buFontTx/>
                        <a:buNone/>
                      </a:pPr>
                      <a:r>
                        <a:rPr lang="en-US" sz="1200" dirty="0"/>
                        <a:t>Thank partners for their support and highlight successful collaborations.</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Care Coordination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Connect pastors and social workers with Legion Service Officers for veteran support cases. Build a referral network for crisis intervention, benefits assistance, and family support. Ensure veterans receive holistic care through community partnerships.</a:t>
                      </a:r>
                    </a:p>
                  </a:txBody>
                  <a:tcPr marL="13348" marR="13348" marT="13348" marB="13348"/>
                </a:tc>
                <a:tc>
                  <a:txBody>
                    <a:bodyPr/>
                    <a:lstStyle/>
                    <a:p>
                      <a:pPr marL="0" lvl="0" indent="0">
                        <a:buFontTx/>
                        <a:buNone/>
                      </a:pPr>
                      <a:r>
                        <a:rPr lang="en-US" sz="1200" dirty="0"/>
                        <a:t>Introduce Service Officers to local clergy and social workers. </a:t>
                      </a:r>
                    </a:p>
                    <a:p>
                      <a:pPr marL="0" lvl="0" indent="0">
                        <a:buFontTx/>
                        <a:buNone/>
                      </a:pPr>
                      <a:r>
                        <a:rPr lang="en-US" sz="1200" dirty="0"/>
                        <a:t>Develop a simple referral process for veteran support cases. </a:t>
                      </a:r>
                    </a:p>
                    <a:p>
                      <a:pPr marL="0" lvl="0" indent="0">
                        <a:buFontTx/>
                        <a:buNone/>
                      </a:pPr>
                      <a:r>
                        <a:rPr lang="en-US" sz="1200" dirty="0"/>
                        <a:t>Hold periodic check-ins to review cases and share resources. </a:t>
                      </a:r>
                    </a:p>
                    <a:p>
                      <a:pPr marL="0" lvl="0" indent="0">
                        <a:buFontTx/>
                        <a:buNone/>
                      </a:pPr>
                      <a:r>
                        <a:rPr lang="en-US" sz="1200" dirty="0"/>
                        <a:t>Maintain confidentiality and respect privacy in all communications. </a:t>
                      </a:r>
                    </a:p>
                    <a:p>
                      <a:pPr marL="0" lvl="0" indent="0">
                        <a:buFontTx/>
                        <a:buNone/>
                      </a:pPr>
                      <a:r>
                        <a:rPr lang="en-US" sz="1200" dirty="0"/>
                        <a:t>Celebrate successful outcomes and share best practices.</a:t>
                      </a:r>
                    </a:p>
                  </a:txBody>
                  <a:tcPr marL="13348" marR="13348" marT="13348" marB="13348"/>
                </a:tc>
                <a:extLst>
                  <a:ext uri="{0D108BD9-81ED-4DB2-BD59-A6C34878D82A}">
                    <a16:rowId xmlns:a16="http://schemas.microsoft.com/office/drawing/2014/main" val="761575518"/>
                  </a:ext>
                </a:extLst>
              </a:tr>
              <a:tr h="1039943">
                <a:tc>
                  <a:txBody>
                    <a:bodyPr/>
                    <a:lstStyle/>
                    <a:p>
                      <a:pPr algn="ctr">
                        <a:buNone/>
                      </a:pPr>
                      <a:r>
                        <a:rPr lang="en-US" sz="1200" b="1" dirty="0"/>
                        <a:t>Civics Nights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Co-host Founding-docs talks and civics education events with community partners. Schedule veterans-in-classroom visits and support teachers with resources. Promote civic engagement and historical literacy.</a:t>
                      </a:r>
                    </a:p>
                  </a:txBody>
                  <a:tcPr marL="13348" marR="13348" marT="13348" marB="13348"/>
                </a:tc>
                <a:tc>
                  <a:txBody>
                    <a:bodyPr/>
                    <a:lstStyle/>
                    <a:p>
                      <a:pPr marL="0" lvl="0" indent="0">
                        <a:buFontTx/>
                        <a:buNone/>
                      </a:pPr>
                      <a:r>
                        <a:rPr lang="en-US" sz="1200" dirty="0"/>
                        <a:t>Partner with schools, churches, and civic groups to plan civics nights. </a:t>
                      </a:r>
                    </a:p>
                    <a:p>
                      <a:pPr marL="0" lvl="0" indent="0">
                        <a:buFontTx/>
                        <a:buNone/>
                      </a:pPr>
                      <a:r>
                        <a:rPr lang="en-US" sz="1200" dirty="0"/>
                        <a:t>Recruit knowledgeable speakers and veterans for presentations. </a:t>
                      </a:r>
                    </a:p>
                    <a:p>
                      <a:pPr marL="0" lvl="0" indent="0">
                        <a:buFontTx/>
                        <a:buNone/>
                      </a:pPr>
                      <a:r>
                        <a:rPr lang="en-US" sz="1200" dirty="0"/>
                        <a:t>Provide handouts, exhibits, or interactive activities for attendees. </a:t>
                      </a:r>
                    </a:p>
                    <a:p>
                      <a:pPr marL="0" lvl="0" indent="0">
                        <a:buFontTx/>
                        <a:buNone/>
                      </a:pPr>
                      <a:r>
                        <a:rPr lang="en-US" sz="1200" dirty="0"/>
                        <a:t>Publicize events widely and invite families and students. </a:t>
                      </a:r>
                    </a:p>
                    <a:p>
                      <a:pPr marL="0" lvl="0" indent="0">
                        <a:buFontTx/>
                        <a:buNone/>
                      </a:pPr>
                      <a:r>
                        <a:rPr lang="en-US" sz="1200" dirty="0"/>
                        <a:t>Gather feedback and plan follow-up sessions or classroom visits.</a:t>
                      </a:r>
                    </a:p>
                  </a:txBody>
                  <a:tcPr marL="13348" marR="13348" marT="13348" marB="13348"/>
                </a:tc>
                <a:extLst>
                  <a:ext uri="{0D108BD9-81ED-4DB2-BD59-A6C34878D82A}">
                    <a16:rowId xmlns:a16="http://schemas.microsoft.com/office/drawing/2014/main" val="2451364522"/>
                  </a:ext>
                </a:extLst>
              </a:tr>
            </a:tbl>
          </a:graphicData>
        </a:graphic>
      </p:graphicFrame>
    </p:spTree>
    <p:extLst>
      <p:ext uri="{BB962C8B-B14F-4D97-AF65-F5344CB8AC3E}">
        <p14:creationId xmlns:p14="http://schemas.microsoft.com/office/powerpoint/2010/main" val="246651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0A2CA7-7139-55FC-47A1-5D9C86720A4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52C49B-9E8C-7382-95F8-3B45FA695340}"/>
              </a:ext>
            </a:extLst>
          </p:cNvPr>
          <p:cNvGraphicFramePr>
            <a:graphicFrameLocks noGrp="1"/>
          </p:cNvGraphicFramePr>
          <p:nvPr>
            <p:extLst>
              <p:ext uri="{D42A27DB-BD31-4B8C-83A1-F6EECF244321}">
                <p14:modId xmlns:p14="http://schemas.microsoft.com/office/powerpoint/2010/main" val="3759410220"/>
              </p:ext>
            </p:extLst>
          </p:nvPr>
        </p:nvGraphicFramePr>
        <p:xfrm>
          <a:off x="110358" y="0"/>
          <a:ext cx="12005442" cy="6072394"/>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2F: Work with youth groups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Scouting</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Sponsor Eagle Scout projects that align with community service goals. Offer color guard training for school assemblies and ceremonies. Provide mentorship for Citizenship merit badges through Legion members.</a:t>
                      </a:r>
                    </a:p>
                  </a:txBody>
                  <a:tcPr marL="13348" marR="13348" marT="13348" marB="13348"/>
                </a:tc>
                <a:tc>
                  <a:txBody>
                    <a:bodyPr/>
                    <a:lstStyle/>
                    <a:p>
                      <a:pPr marL="0" lvl="0" indent="0">
                        <a:buFontTx/>
                        <a:buNone/>
                      </a:pPr>
                      <a:r>
                        <a:rPr lang="en-US" sz="1200" b="1" dirty="0"/>
                        <a:t>Identify Local Troops:</a:t>
                      </a:r>
                      <a:r>
                        <a:rPr lang="en-US" sz="1200" dirty="0"/>
                        <a:t> Contact Scout leaders to discuss partnership opportunities. </a:t>
                      </a:r>
                    </a:p>
                    <a:p>
                      <a:pPr marL="0" lvl="0" indent="0">
                        <a:buFontTx/>
                        <a:buNone/>
                      </a:pPr>
                      <a:r>
                        <a:rPr lang="en-US" sz="1200" b="1" dirty="0"/>
                        <a:t>Create a Sponsorship Framework:</a:t>
                      </a:r>
                      <a:r>
                        <a:rPr lang="en-US" sz="1200" dirty="0"/>
                        <a:t> Define what resources (funds, materials, mentors) you can provide for Eagle projects. </a:t>
                      </a:r>
                    </a:p>
                    <a:p>
                      <a:pPr marL="0" lvl="0" indent="0">
                        <a:buFontTx/>
                        <a:buNone/>
                      </a:pPr>
                      <a:r>
                        <a:rPr lang="en-US" sz="1200" b="1" dirty="0"/>
                        <a:t>Schedule Training Sessions:</a:t>
                      </a:r>
                      <a:r>
                        <a:rPr lang="en-US" sz="1200" dirty="0"/>
                        <a:t> Coordinate with schools and Scouts for color guard practice dates. </a:t>
                      </a:r>
                    </a:p>
                    <a:p>
                      <a:pPr marL="0" lvl="0" indent="0">
                        <a:buFontTx/>
                        <a:buNone/>
                      </a:pPr>
                      <a:r>
                        <a:rPr lang="en-US" sz="1200" b="1" dirty="0"/>
                        <a:t>Recruit Mentors:</a:t>
                      </a:r>
                      <a:r>
                        <a:rPr lang="en-US" sz="1200" dirty="0"/>
                        <a:t> Match Legion members with Scouts working on Citizenship badges. </a:t>
                      </a:r>
                    </a:p>
                    <a:p>
                      <a:pPr marL="0" lvl="0" indent="0">
                        <a:buFontTx/>
                        <a:buNone/>
                      </a:pPr>
                      <a:r>
                        <a:rPr lang="en-US" sz="1200" b="1" dirty="0"/>
                        <a:t>Promote Achievements:</a:t>
                      </a:r>
                      <a:r>
                        <a:rPr lang="en-US" sz="1200" dirty="0"/>
                        <a:t> Publicize completed projects and badge ceremonies in local media.</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Civil Air Patrol</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Collaborate on joint color guard presentations for civic events. Share drill and protocol expertise between CAP and Legion members. Host aerospace education nights for students. Demonstrate search-and-rescue (SAR) techniques to inspire interest in emergency services.</a:t>
                      </a:r>
                    </a:p>
                  </a:txBody>
                  <a:tcPr marL="13348" marR="13348" marT="13348" marB="13348"/>
                </a:tc>
                <a:tc>
                  <a:txBody>
                    <a:bodyPr/>
                    <a:lstStyle/>
                    <a:p>
                      <a:pPr marL="0" lvl="0" indent="0">
                        <a:buFontTx/>
                        <a:buNone/>
                      </a:pPr>
                      <a:r>
                        <a:rPr lang="en-US" sz="1200" b="1" dirty="0"/>
                        <a:t>Establish Contact:</a:t>
                      </a:r>
                      <a:r>
                        <a:rPr lang="en-US" sz="1200" dirty="0"/>
                        <a:t> Reach out to local CAP squadron leadership. </a:t>
                      </a:r>
                    </a:p>
                    <a:p>
                      <a:pPr marL="0" lvl="0" indent="0">
                        <a:buFontTx/>
                        <a:buNone/>
                      </a:pPr>
                      <a:r>
                        <a:rPr lang="en-US" sz="1200" b="1" dirty="0"/>
                        <a:t>Plan Joint Events:</a:t>
                      </a:r>
                      <a:r>
                        <a:rPr lang="en-US" sz="1200" dirty="0"/>
                        <a:t> Align calendars for color guard and drill collaborations. </a:t>
                      </a:r>
                    </a:p>
                    <a:p>
                      <a:pPr marL="0" lvl="0" indent="0">
                        <a:buFontTx/>
                        <a:buNone/>
                      </a:pPr>
                      <a:r>
                        <a:rPr lang="en-US" sz="1200" b="1" dirty="0"/>
                        <a:t>Organize Education Nights:</a:t>
                      </a:r>
                      <a:r>
                        <a:rPr lang="en-US" sz="1200" dirty="0"/>
                        <a:t> Secure venue and speakers for aerospace topics. </a:t>
                      </a:r>
                    </a:p>
                    <a:p>
                      <a:pPr marL="0" lvl="0" indent="0">
                        <a:buFontTx/>
                        <a:buNone/>
                      </a:pPr>
                      <a:r>
                        <a:rPr lang="en-US" sz="1200" b="1" dirty="0"/>
                        <a:t>Coordinate SAR Demos:</a:t>
                      </a:r>
                      <a:r>
                        <a:rPr lang="en-US" sz="1200" dirty="0"/>
                        <a:t> Ensure safety protocols and invite schools/community groups. </a:t>
                      </a:r>
                    </a:p>
                    <a:p>
                      <a:pPr marL="0" lvl="0" indent="0">
                        <a:buFontTx/>
                        <a:buNone/>
                      </a:pPr>
                      <a:r>
                        <a:rPr lang="en-US" sz="1200" b="1" dirty="0"/>
                        <a:t>Evaluate Engagement:</a:t>
                      </a:r>
                      <a:r>
                        <a:rPr lang="en-US" sz="1200" dirty="0"/>
                        <a:t> Gather feedback from participants for continuous improvement.</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JROTC/ROTC</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Support awards nights with Legion presence and recognition. Conduct leadership labs with real-world mentorship. Host physical training (PT) challenges with Legion-sponsored team trophies.</a:t>
                      </a:r>
                    </a:p>
                  </a:txBody>
                  <a:tcPr marL="13348" marR="13348" marT="13348" marB="13348"/>
                </a:tc>
                <a:tc>
                  <a:txBody>
                    <a:bodyPr/>
                    <a:lstStyle/>
                    <a:p>
                      <a:pPr marL="0" lvl="0" indent="0">
                        <a:buFontTx/>
                        <a:buNone/>
                      </a:pPr>
                      <a:r>
                        <a:rPr lang="en-US" sz="1200" b="1" dirty="0"/>
                        <a:t>Connect with Program Instructors:</a:t>
                      </a:r>
                      <a:r>
                        <a:rPr lang="en-US" sz="1200" dirty="0"/>
                        <a:t> Build relationships with JROTC/ROTC staff. </a:t>
                      </a:r>
                    </a:p>
                    <a:p>
                      <a:pPr marL="0" lvl="0" indent="0">
                        <a:buFontTx/>
                        <a:buNone/>
                      </a:pPr>
                      <a:r>
                        <a:rPr lang="en-US" sz="1200" b="1" dirty="0"/>
                        <a:t>Offer Resources:</a:t>
                      </a:r>
                      <a:r>
                        <a:rPr lang="en-US" sz="1200" dirty="0"/>
                        <a:t> Provide trophies, certificates, and guest speakers for events.</a:t>
                      </a:r>
                    </a:p>
                    <a:p>
                      <a:pPr marL="0" lvl="0" indent="0">
                        <a:buFontTx/>
                        <a:buNone/>
                      </a:pPr>
                      <a:r>
                        <a:rPr lang="en-US" sz="1200" dirty="0"/>
                        <a:t> </a:t>
                      </a:r>
                      <a:r>
                        <a:rPr lang="en-US" sz="1200" b="1" dirty="0"/>
                        <a:t>Design Leadership Labs:</a:t>
                      </a:r>
                      <a:r>
                        <a:rPr lang="en-US" sz="1200" dirty="0"/>
                        <a:t> Include practical scenarios and Legion values. </a:t>
                      </a:r>
                    </a:p>
                    <a:p>
                      <a:pPr marL="0" lvl="0" indent="0">
                        <a:buFontTx/>
                        <a:buNone/>
                      </a:pPr>
                      <a:r>
                        <a:rPr lang="en-US" sz="1200" b="1" dirty="0"/>
                        <a:t>Plan PT Challenges:</a:t>
                      </a:r>
                      <a:r>
                        <a:rPr lang="en-US" sz="1200" dirty="0"/>
                        <a:t> Set dates, rules, and safety measures; promote friendly competition. </a:t>
                      </a:r>
                    </a:p>
                    <a:p>
                      <a:pPr marL="0" lvl="0" indent="0">
                        <a:buFontTx/>
                        <a:buNone/>
                      </a:pPr>
                      <a:r>
                        <a:rPr lang="en-US" sz="1200" b="1" dirty="0"/>
                        <a:t>Celebrate Success:</a:t>
                      </a:r>
                      <a:r>
                        <a:rPr lang="en-US" sz="1200" dirty="0"/>
                        <a:t> Highlight winners and participants in newsletters or social media.</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Veterans in the Classroom</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panels featuring veterans from different eras. Tie discussions to civics curriculum for relevance. Offer career transition talks for older students. Provide teacher kits with prompts and follow-up activities.</a:t>
                      </a:r>
                    </a:p>
                  </a:txBody>
                  <a:tcPr marL="13348" marR="13348" marT="13348" marB="13348"/>
                </a:tc>
                <a:tc>
                  <a:txBody>
                    <a:bodyPr/>
                    <a:lstStyle/>
                    <a:p>
                      <a:pPr marL="0" lvl="0" indent="0">
                        <a:buFontTx/>
                        <a:buNone/>
                      </a:pPr>
                      <a:r>
                        <a:rPr lang="en-US" sz="1200" b="1" dirty="0"/>
                        <a:t>Recruit Veteran Speakers:</a:t>
                      </a:r>
                      <a:r>
                        <a:rPr lang="en-US" sz="1200" dirty="0"/>
                        <a:t> Identify volunteers from Legion membership. </a:t>
                      </a:r>
                    </a:p>
                    <a:p>
                      <a:pPr marL="0" lvl="0" indent="0">
                        <a:buFontTx/>
                        <a:buNone/>
                      </a:pPr>
                      <a:r>
                        <a:rPr lang="en-US" sz="1200" b="1" dirty="0"/>
                        <a:t>Coordinate with Schools:</a:t>
                      </a:r>
                      <a:r>
                        <a:rPr lang="en-US" sz="1200" dirty="0"/>
                        <a:t> Align topics with curriculum needs. </a:t>
                      </a:r>
                    </a:p>
                    <a:p>
                      <a:pPr marL="0" lvl="0" indent="0">
                        <a:buFontTx/>
                        <a:buNone/>
                      </a:pPr>
                      <a:r>
                        <a:rPr lang="en-US" sz="1200" b="1" dirty="0"/>
                        <a:t>Prepare Materials:</a:t>
                      </a:r>
                      <a:r>
                        <a:rPr lang="en-US" sz="1200" dirty="0"/>
                        <a:t> Develop teacher kits with discussion guides and activities. </a:t>
                      </a:r>
                    </a:p>
                    <a:p>
                      <a:pPr marL="0" lvl="0" indent="0">
                        <a:buFontTx/>
                        <a:buNone/>
                      </a:pPr>
                      <a:r>
                        <a:rPr lang="en-US" sz="1200" b="1" dirty="0"/>
                        <a:t>Schedule Panels:</a:t>
                      </a:r>
                      <a:r>
                        <a:rPr lang="en-US" sz="1200" dirty="0"/>
                        <a:t> Ensure diversity of eras and experiences. </a:t>
                      </a:r>
                    </a:p>
                    <a:p>
                      <a:pPr marL="0" lvl="0" indent="0">
                        <a:buFontTx/>
                        <a:buNone/>
                      </a:pPr>
                      <a:r>
                        <a:rPr lang="en-US" sz="1200" b="1" dirty="0"/>
                        <a:t>Follow Up:</a:t>
                      </a:r>
                      <a:r>
                        <a:rPr lang="en-US" sz="1200" dirty="0"/>
                        <a:t> Collect feedback and offer repeat sessions or virtual options.</a:t>
                      </a:r>
                    </a:p>
                  </a:txBody>
                  <a:tcPr marL="13348" marR="13348" marT="13348" marB="13348"/>
                </a:tc>
                <a:extLst>
                  <a:ext uri="{0D108BD9-81ED-4DB2-BD59-A6C34878D82A}">
                    <a16:rowId xmlns:a16="http://schemas.microsoft.com/office/drawing/2014/main" val="761575518"/>
                  </a:ext>
                </a:extLst>
              </a:tr>
              <a:tr h="1039943">
                <a:tc>
                  <a:txBody>
                    <a:bodyPr/>
                    <a:lstStyle/>
                    <a:p>
                      <a:pPr algn="ctr">
                        <a:buNone/>
                      </a:pPr>
                      <a:r>
                        <a:rPr lang="en-US" sz="1200" b="1" dirty="0"/>
                        <a:t>School Flags at Events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Train student teams in proper flag etiquette and presentation. Supply flags, stands, and related equipment. Recognize outstanding teams with “Student Color Guard of the Month” awards.</a:t>
                      </a:r>
                    </a:p>
                  </a:txBody>
                  <a:tcPr marL="13348" marR="13348" marT="13348" marB="13348"/>
                </a:tc>
                <a:tc>
                  <a:txBody>
                    <a:bodyPr/>
                    <a:lstStyle/>
                    <a:p>
                      <a:pPr marL="0" lvl="0" indent="0">
                        <a:buFontTx/>
                        <a:buNone/>
                      </a:pPr>
                      <a:r>
                        <a:rPr lang="en-US" sz="1200" b="1" dirty="0"/>
                        <a:t>Inventory Equipment:</a:t>
                      </a:r>
                      <a:r>
                        <a:rPr lang="en-US" sz="1200" dirty="0"/>
                        <a:t> Ensure flags and stands are available and in good condition. </a:t>
                      </a:r>
                    </a:p>
                    <a:p>
                      <a:pPr marL="0" lvl="0" indent="0">
                        <a:buFontTx/>
                        <a:buNone/>
                      </a:pPr>
                      <a:r>
                        <a:rPr lang="en-US" sz="1200" b="1" dirty="0"/>
                        <a:t>Develop Training Program:</a:t>
                      </a:r>
                      <a:r>
                        <a:rPr lang="en-US" sz="1200" dirty="0"/>
                        <a:t> Create a short course on flag protocol. </a:t>
                      </a:r>
                    </a:p>
                    <a:p>
                      <a:pPr marL="0" lvl="0" indent="0">
                        <a:buFontTx/>
                        <a:buNone/>
                      </a:pPr>
                      <a:r>
                        <a:rPr lang="en-US" sz="1200" b="1" dirty="0"/>
                        <a:t>Partner with Schools:</a:t>
                      </a:r>
                      <a:r>
                        <a:rPr lang="en-US" sz="1200" dirty="0"/>
                        <a:t> Identify events where student color guards can participate. </a:t>
                      </a:r>
                    </a:p>
                    <a:p>
                      <a:pPr marL="0" lvl="0" indent="0">
                        <a:buFontTx/>
                        <a:buNone/>
                      </a:pPr>
                      <a:r>
                        <a:rPr lang="en-US" sz="1200" b="1" dirty="0"/>
                        <a:t>Implement Recognition:</a:t>
                      </a:r>
                      <a:r>
                        <a:rPr lang="en-US" sz="1200" dirty="0"/>
                        <a:t> Publicize monthly awards to motivate participation. </a:t>
                      </a:r>
                    </a:p>
                    <a:p>
                      <a:pPr marL="0" lvl="0" indent="0">
                        <a:buFontTx/>
                        <a:buNone/>
                      </a:pPr>
                      <a:r>
                        <a:rPr lang="en-US" sz="1200" b="1" dirty="0"/>
                        <a:t>Maintain Standards:</a:t>
                      </a:r>
                      <a:r>
                        <a:rPr lang="en-US" sz="1200" dirty="0"/>
                        <a:t> Regularly review training and equipment quality.</a:t>
                      </a:r>
                    </a:p>
                  </a:txBody>
                  <a:tcPr marL="13348" marR="13348" marT="13348" marB="13348"/>
                </a:tc>
                <a:extLst>
                  <a:ext uri="{0D108BD9-81ED-4DB2-BD59-A6C34878D82A}">
                    <a16:rowId xmlns:a16="http://schemas.microsoft.com/office/drawing/2014/main" val="2451364522"/>
                  </a:ext>
                </a:extLst>
              </a:tr>
            </a:tbl>
          </a:graphicData>
        </a:graphic>
      </p:graphicFrame>
    </p:spTree>
    <p:extLst>
      <p:ext uri="{BB962C8B-B14F-4D97-AF65-F5344CB8AC3E}">
        <p14:creationId xmlns:p14="http://schemas.microsoft.com/office/powerpoint/2010/main" val="304644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5F8B-3198-464B-A570-F9DC9BD0BE86}"/>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45C649D-9AB8-A941-810D-6C3C5F814B86}"/>
              </a:ext>
            </a:extLst>
          </p:cNvPr>
          <p:cNvGraphicFramePr>
            <a:graphicFrameLocks noGrp="1"/>
          </p:cNvGraphicFramePr>
          <p:nvPr>
            <p:extLst>
              <p:ext uri="{D42A27DB-BD31-4B8C-83A1-F6EECF244321}">
                <p14:modId xmlns:p14="http://schemas.microsoft.com/office/powerpoint/2010/main" val="1610577891"/>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2G: Share CPR &amp; community impact</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Quarterly One-Pagers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Summarize key impact metrics: volunteer hours, funds raised, veterans assisted, and youth engagement. Distribute in both print and digital formats for maximum reach.</a:t>
                      </a:r>
                    </a:p>
                  </a:txBody>
                  <a:tcPr marL="13348" marR="13348" marT="13348" marB="13348"/>
                </a:tc>
                <a:tc>
                  <a:txBody>
                    <a:bodyPr/>
                    <a:lstStyle/>
                    <a:p>
                      <a:pPr marL="0" lvl="0" indent="0">
                        <a:buFontTx/>
                        <a:buNone/>
                      </a:pPr>
                      <a:r>
                        <a:rPr lang="en-US" sz="1200" b="1" dirty="0"/>
                        <a:t>Collect Data:</a:t>
                      </a:r>
                      <a:r>
                        <a:rPr lang="en-US" sz="1200" dirty="0"/>
                        <a:t> Gather accurate metrics from all programs each quarter. </a:t>
                      </a:r>
                    </a:p>
                    <a:p>
                      <a:pPr marL="0" lvl="0" indent="0">
                        <a:buFontTx/>
                        <a:buNone/>
                      </a:pPr>
                      <a:r>
                        <a:rPr lang="en-US" sz="1200" b="1" dirty="0"/>
                        <a:t>Design Template:</a:t>
                      </a:r>
                      <a:r>
                        <a:rPr lang="en-US" sz="1200" dirty="0"/>
                        <a:t> Create a branded, easy-to-read one-pager format. </a:t>
                      </a:r>
                    </a:p>
                    <a:p>
                      <a:pPr marL="0" lvl="0" indent="0">
                        <a:buFontTx/>
                        <a:buNone/>
                      </a:pPr>
                      <a:r>
                        <a:rPr lang="en-US" sz="1200" b="1" dirty="0"/>
                        <a:t>Include Highlights:</a:t>
                      </a:r>
                      <a:r>
                        <a:rPr lang="en-US" sz="1200" dirty="0"/>
                        <a:t> Add short success stories or photos for context. </a:t>
                      </a:r>
                    </a:p>
                    <a:p>
                      <a:pPr marL="0" lvl="0" indent="0">
                        <a:buFontTx/>
                        <a:buNone/>
                      </a:pPr>
                      <a:r>
                        <a:rPr lang="en-US" sz="1200" b="1" dirty="0"/>
                        <a:t>Distribute Widely:</a:t>
                      </a:r>
                      <a:r>
                        <a:rPr lang="en-US" sz="1200" dirty="0"/>
                        <a:t> Share via social media, email newsletters, and printed copies at events. </a:t>
                      </a:r>
                    </a:p>
                    <a:p>
                      <a:pPr marL="0" lvl="0" indent="0">
                        <a:buFontTx/>
                        <a:buNone/>
                      </a:pPr>
                      <a:r>
                        <a:rPr lang="en-US" sz="1200" b="1" dirty="0"/>
                        <a:t>Track Engagement:</a:t>
                      </a:r>
                      <a:r>
                        <a:rPr lang="en-US" sz="1200" dirty="0"/>
                        <a:t> Monitor views, shares, and feedback to improve future editions.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Infographics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Create visually appealing “Legion Impact” posts featuring photos and simple, digestible metrics. Use consistent branding for recognition.</a:t>
                      </a:r>
                    </a:p>
                  </a:txBody>
                  <a:tcPr marL="13348" marR="13348" marT="13348" marB="13348"/>
                </a:tc>
                <a:tc>
                  <a:txBody>
                    <a:bodyPr/>
                    <a:lstStyle/>
                    <a:p>
                      <a:pPr marL="0" lvl="0" indent="0">
                        <a:buFontTx/>
                        <a:buNone/>
                      </a:pPr>
                      <a:r>
                        <a:rPr lang="en-US" sz="1200" b="1" dirty="0"/>
                        <a:t>Identify Key Metrics:</a:t>
                      </a:r>
                      <a:r>
                        <a:rPr lang="en-US" sz="1200" dirty="0"/>
                        <a:t> Choose 3–5 impactful numbers (e.g., hours served, youth reached). </a:t>
                      </a:r>
                    </a:p>
                    <a:p>
                      <a:pPr marL="0" lvl="0" indent="0">
                        <a:buFontTx/>
                        <a:buNone/>
                      </a:pPr>
                      <a:r>
                        <a:rPr lang="en-US" sz="1200" b="1" dirty="0"/>
                        <a:t>Select Visuals:</a:t>
                      </a:r>
                      <a:r>
                        <a:rPr lang="en-US" sz="1200" dirty="0"/>
                        <a:t> Use high-quality photos from recent events. </a:t>
                      </a:r>
                    </a:p>
                    <a:p>
                      <a:pPr marL="0" lvl="0" indent="0">
                        <a:buFontTx/>
                        <a:buNone/>
                      </a:pPr>
                      <a:r>
                        <a:rPr lang="en-US" sz="1200" b="1" dirty="0"/>
                        <a:t>Apply Branding:</a:t>
                      </a:r>
                      <a:r>
                        <a:rPr lang="en-US" sz="1200" dirty="0"/>
                        <a:t> Incorporate Legion colors, logo, and fonts for consistency. </a:t>
                      </a:r>
                    </a:p>
                    <a:p>
                      <a:pPr marL="0" lvl="0" indent="0">
                        <a:buFontTx/>
                        <a:buNone/>
                      </a:pPr>
                      <a:r>
                        <a:rPr lang="en-US" sz="1200" b="1" dirty="0"/>
                        <a:t>Publish Regularly:</a:t>
                      </a:r>
                      <a:r>
                        <a:rPr lang="en-US" sz="1200" dirty="0"/>
                        <a:t> Post on social platforms and include in newsletters. </a:t>
                      </a:r>
                    </a:p>
                    <a:p>
                      <a:pPr marL="0" lvl="0" indent="0">
                        <a:buFontTx/>
                        <a:buNone/>
                      </a:pPr>
                      <a:r>
                        <a:rPr lang="en-US" sz="1200" b="1" dirty="0"/>
                        <a:t>Measure Reach:</a:t>
                      </a:r>
                      <a:r>
                        <a:rPr lang="en-US" sz="1200" dirty="0"/>
                        <a:t> Track likes, shares, and comments to gauge effectiveness.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Public Briefings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Deliver concise 5-minute updates to civic bodies (city council, school board) and business ERGs. Invite community members to attend and engage.</a:t>
                      </a:r>
                    </a:p>
                  </a:txBody>
                  <a:tcPr marL="13348" marR="13348" marT="13348" marB="13348"/>
                </a:tc>
                <a:tc>
                  <a:txBody>
                    <a:bodyPr/>
                    <a:lstStyle/>
                    <a:p>
                      <a:pPr marL="0" lvl="0" indent="0">
                        <a:buFontTx/>
                        <a:buNone/>
                      </a:pPr>
                      <a:r>
                        <a:rPr lang="en-US" sz="1200" b="1" dirty="0"/>
                        <a:t>Schedule Briefings:</a:t>
                      </a:r>
                      <a:r>
                        <a:rPr lang="en-US" sz="1200" dirty="0"/>
                        <a:t> Coordinate with local boards and ERG leaders for quarterly slots. </a:t>
                      </a:r>
                    </a:p>
                    <a:p>
                      <a:pPr marL="0" lvl="0" indent="0">
                        <a:buFontTx/>
                        <a:buNone/>
                      </a:pPr>
                      <a:r>
                        <a:rPr lang="en-US" sz="1200" b="1" dirty="0"/>
                        <a:t>Prepare Talking Points:</a:t>
                      </a:r>
                      <a:r>
                        <a:rPr lang="en-US" sz="1200" dirty="0"/>
                        <a:t> Focus on impact metrics and upcoming initiatives. </a:t>
                      </a:r>
                    </a:p>
                    <a:p>
                      <a:pPr marL="0" lvl="0" indent="0">
                        <a:buFontTx/>
                        <a:buNone/>
                      </a:pPr>
                      <a:r>
                        <a:rPr lang="en-US" sz="1200" b="1" dirty="0"/>
                        <a:t>Invite Attendance:</a:t>
                      </a:r>
                      <a:r>
                        <a:rPr lang="en-US" sz="1200" dirty="0"/>
                        <a:t> Promote through social media and local press. </a:t>
                      </a:r>
                    </a:p>
                    <a:p>
                      <a:pPr marL="0" lvl="0" indent="0">
                        <a:buFontTx/>
                        <a:buNone/>
                      </a:pPr>
                      <a:r>
                        <a:rPr lang="en-US" sz="1200" b="1" dirty="0"/>
                        <a:t>Deliver Professionally:</a:t>
                      </a:r>
                      <a:r>
                        <a:rPr lang="en-US" sz="1200" dirty="0"/>
                        <a:t> Keep updates short, clear, and solution-oriented. </a:t>
                      </a:r>
                    </a:p>
                    <a:p>
                      <a:pPr marL="0" lvl="0" indent="0">
                        <a:buFontTx/>
                        <a:buNone/>
                      </a:pPr>
                      <a:r>
                        <a:rPr lang="en-US" sz="1200" b="1" dirty="0"/>
                        <a:t>Follow Up:</a:t>
                      </a:r>
                      <a:r>
                        <a:rPr lang="en-US" sz="1200" dirty="0"/>
                        <a:t> Share recap materials and thank attendees for their support.</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Member Recognition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Award service pins or ribbons for milestone volunteer hours. Present annual awards for “Servant Leader” and “Youth Mentor” to highlight exceptional contributions.</a:t>
                      </a:r>
                    </a:p>
                  </a:txBody>
                  <a:tcPr marL="13348" marR="13348" marT="13348" marB="13348"/>
                </a:tc>
                <a:tc>
                  <a:txBody>
                    <a:bodyPr/>
                    <a:lstStyle/>
                    <a:p>
                      <a:pPr marL="0" lvl="0" indent="0">
                        <a:buFontTx/>
                        <a:buNone/>
                      </a:pPr>
                      <a:r>
                        <a:rPr lang="en-US" sz="1200" b="1" dirty="0"/>
                        <a:t>Track Volunteer Hours:</a:t>
                      </a:r>
                      <a:r>
                        <a:rPr lang="en-US" sz="1200" dirty="0"/>
                        <a:t> Maintain an accurate log for all members. </a:t>
                      </a:r>
                    </a:p>
                    <a:p>
                      <a:pPr marL="0" lvl="0" indent="0">
                        <a:buFontTx/>
                        <a:buNone/>
                      </a:pPr>
                      <a:r>
                        <a:rPr lang="en-US" sz="1200" b="1" dirty="0"/>
                        <a:t>Set Milestones:</a:t>
                      </a:r>
                      <a:r>
                        <a:rPr lang="en-US" sz="1200" dirty="0"/>
                        <a:t> Define thresholds for pins/ribbons (e.g., 100, 500, 1,000 hours). </a:t>
                      </a:r>
                    </a:p>
                    <a:p>
                      <a:pPr marL="0" lvl="0" indent="0">
                        <a:buFontTx/>
                        <a:buNone/>
                      </a:pPr>
                      <a:r>
                        <a:rPr lang="en-US" sz="1200" b="1" dirty="0"/>
                        <a:t>Plan Award Ceremony:</a:t>
                      </a:r>
                      <a:r>
                        <a:rPr lang="en-US" sz="1200" dirty="0"/>
                        <a:t> Incorporate recognition into annual meetings or banquets. </a:t>
                      </a:r>
                    </a:p>
                    <a:p>
                      <a:pPr marL="0" lvl="0" indent="0">
                        <a:buFontTx/>
                        <a:buNone/>
                      </a:pPr>
                      <a:r>
                        <a:rPr lang="en-US" sz="1200" b="1" dirty="0"/>
                        <a:t>Publicize Achievements:</a:t>
                      </a:r>
                      <a:r>
                        <a:rPr lang="en-US" sz="1200" dirty="0"/>
                        <a:t> Share honoree stories on social media and newsletters. </a:t>
                      </a:r>
                    </a:p>
                    <a:p>
                      <a:pPr marL="0" lvl="0" indent="0">
                        <a:buFontTx/>
                        <a:buNone/>
                      </a:pPr>
                      <a:r>
                        <a:rPr lang="en-US" sz="1200" b="1" dirty="0"/>
                        <a:t>Sustain Motivation:</a:t>
                      </a:r>
                      <a:r>
                        <a:rPr lang="en-US" sz="1200" dirty="0"/>
                        <a:t> Encourage ongoing participation by showcasing recognition regularly.</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230962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C113-8724-0D34-150B-D779ACBC2A0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4976AB-BB34-F2C9-641C-B1A485799673}"/>
              </a:ext>
            </a:extLst>
          </p:cNvPr>
          <p:cNvGraphicFramePr>
            <a:graphicFrameLocks noGrp="1"/>
          </p:cNvGraphicFramePr>
          <p:nvPr>
            <p:extLst>
              <p:ext uri="{D42A27DB-BD31-4B8C-83A1-F6EECF244321}">
                <p14:modId xmlns:p14="http://schemas.microsoft.com/office/powerpoint/2010/main" val="927476022"/>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2H: Reports with leaders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Monthly Dashboards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Create concise dashboards showing membership trends, event participation, outreach activities, and financial health. Present a 10-minute “command brief” during monthly meetings for transparency and alignment.</a:t>
                      </a:r>
                    </a:p>
                  </a:txBody>
                  <a:tcPr marL="13348" marR="13348" marT="13348" marB="13348"/>
                </a:tc>
                <a:tc>
                  <a:txBody>
                    <a:bodyPr/>
                    <a:lstStyle/>
                    <a:p>
                      <a:pPr marL="0" lvl="0" indent="0">
                        <a:buFontTx/>
                        <a:buNone/>
                      </a:pPr>
                      <a:r>
                        <a:rPr lang="en-US" sz="1200" b="1" dirty="0"/>
                        <a:t>Gather Data:</a:t>
                      </a:r>
                      <a:r>
                        <a:rPr lang="en-US" sz="1200" dirty="0"/>
                        <a:t> Collect accurate metrics from membership, finance, and program leads.</a:t>
                      </a:r>
                    </a:p>
                    <a:p>
                      <a:pPr marL="0" lvl="0" indent="0">
                        <a:buFontTx/>
                        <a:buNone/>
                      </a:pPr>
                      <a:r>
                        <a:rPr lang="en-US" sz="1200" b="1" dirty="0"/>
                        <a:t>Design Dashboard Template:</a:t>
                      </a:r>
                      <a:r>
                        <a:rPr lang="en-US" sz="1200" dirty="0"/>
                        <a:t> Use a simple, visual format (charts, color coding) for clarity.</a:t>
                      </a:r>
                    </a:p>
                    <a:p>
                      <a:pPr marL="0" lvl="0" indent="0">
                        <a:buFontTx/>
                        <a:buNone/>
                      </a:pPr>
                      <a:r>
                        <a:rPr lang="en-US" sz="1200" b="1" dirty="0"/>
                        <a:t>Update Monthly:</a:t>
                      </a:r>
                      <a:r>
                        <a:rPr lang="en-US" sz="1200" dirty="0"/>
                        <a:t> Ensure data is current before each meeting. </a:t>
                      </a:r>
                    </a:p>
                    <a:p>
                      <a:pPr marL="0" lvl="0" indent="0">
                        <a:buFontTx/>
                        <a:buNone/>
                      </a:pPr>
                      <a:r>
                        <a:rPr lang="en-US" sz="1200" b="1" dirty="0"/>
                        <a:t>Prepare Brief:</a:t>
                      </a:r>
                      <a:r>
                        <a:rPr lang="en-US" sz="1200" dirty="0"/>
                        <a:t> Summarize key insights and action items for a 10-minute presentation.</a:t>
                      </a:r>
                    </a:p>
                    <a:p>
                      <a:pPr marL="0" lvl="0" indent="0">
                        <a:buFontTx/>
                        <a:buNone/>
                      </a:pPr>
                      <a:r>
                        <a:rPr lang="en-US" sz="1200" b="1" dirty="0"/>
                        <a:t>Distribute Copies:</a:t>
                      </a:r>
                      <a:r>
                        <a:rPr lang="en-US" sz="1200" dirty="0"/>
                        <a:t> Share dashboards digitally and in print for reference.</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District Alignment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Share Post plans with district leadership to ensure alignment. Request targeted assistance for media outreach, training, and program support.</a:t>
                      </a:r>
                    </a:p>
                  </a:txBody>
                  <a:tcPr marL="13348" marR="13348" marT="13348" marB="13348"/>
                </a:tc>
                <a:tc>
                  <a:txBody>
                    <a:bodyPr/>
                    <a:lstStyle/>
                    <a:p>
                      <a:pPr marL="0" lvl="0" indent="0">
                        <a:buFontTx/>
                        <a:buNone/>
                      </a:pPr>
                      <a:r>
                        <a:rPr lang="en-US" sz="1200" b="1" dirty="0"/>
                        <a:t>Draft Post Plan:</a:t>
                      </a:r>
                      <a:r>
                        <a:rPr lang="en-US" sz="1200" dirty="0"/>
                        <a:t> Outline goals, events, and resource needs. </a:t>
                      </a:r>
                    </a:p>
                    <a:p>
                      <a:pPr marL="0" lvl="0" indent="0">
                        <a:buFontTx/>
                        <a:buNone/>
                      </a:pPr>
                      <a:r>
                        <a:rPr lang="en-US" sz="1200" b="1" dirty="0"/>
                        <a:t>Schedule District Check-ins:</a:t>
                      </a:r>
                      <a:r>
                        <a:rPr lang="en-US" sz="1200" dirty="0"/>
                        <a:t> Set quarterly calls or meetings for updates. </a:t>
                      </a:r>
                    </a:p>
                    <a:p>
                      <a:pPr marL="0" lvl="0" indent="0">
                        <a:buFontTx/>
                        <a:buNone/>
                      </a:pPr>
                      <a:r>
                        <a:rPr lang="en-US" sz="1200" b="1" dirty="0"/>
                        <a:t>Identify Support Areas:</a:t>
                      </a:r>
                      <a:r>
                        <a:rPr lang="en-US" sz="1200" dirty="0"/>
                        <a:t> Specify where district help is needed (e.g., publicity, training). </a:t>
                      </a:r>
                    </a:p>
                    <a:p>
                      <a:pPr marL="0" lvl="0" indent="0">
                        <a:buFontTx/>
                        <a:buNone/>
                      </a:pPr>
                      <a:r>
                        <a:rPr lang="en-US" sz="1200" b="1" dirty="0"/>
                        <a:t>Document Agreements:</a:t>
                      </a:r>
                      <a:r>
                        <a:rPr lang="en-US" sz="1200" dirty="0"/>
                        <a:t> Confirm commitments and timelines from district leadership. </a:t>
                      </a:r>
                    </a:p>
                    <a:p>
                      <a:pPr marL="0" lvl="0" indent="0">
                        <a:buFontTx/>
                        <a:buNone/>
                      </a:pPr>
                      <a:r>
                        <a:rPr lang="en-US" sz="1200" b="1" dirty="0"/>
                        <a:t>Follow Up:</a:t>
                      </a:r>
                      <a:r>
                        <a:rPr lang="en-US" sz="1200" dirty="0"/>
                        <a:t> Track progress and adjust requests as needed.</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Peer Learning</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district calls where each Post shares one best practice. Compile these practices into a resource guide and circulate to all Posts.</a:t>
                      </a:r>
                    </a:p>
                  </a:txBody>
                  <a:tcPr marL="13348" marR="13348" marT="13348" marB="13348"/>
                </a:tc>
                <a:tc>
                  <a:txBody>
                    <a:bodyPr/>
                    <a:lstStyle/>
                    <a:p>
                      <a:pPr marL="0" lvl="0" indent="0">
                        <a:buFontTx/>
                        <a:buNone/>
                      </a:pPr>
                      <a:r>
                        <a:rPr lang="en-US" sz="1200" b="1" dirty="0"/>
                        <a:t>Plan Call Agenda:</a:t>
                      </a:r>
                      <a:r>
                        <a:rPr lang="en-US" sz="1200" dirty="0"/>
                        <a:t> Allocate time for each Post to share one actionable idea. </a:t>
                      </a:r>
                    </a:p>
                    <a:p>
                      <a:pPr marL="0" lvl="0" indent="0">
                        <a:buFontTx/>
                        <a:buNone/>
                      </a:pPr>
                      <a:r>
                        <a:rPr lang="en-US" sz="1200" b="1" dirty="0"/>
                        <a:t>Facilitate Discussion:</a:t>
                      </a:r>
                      <a:r>
                        <a:rPr lang="en-US" sz="1200" dirty="0"/>
                        <a:t> Encourage practical tips and success stories. </a:t>
                      </a:r>
                    </a:p>
                    <a:p>
                      <a:pPr marL="0" lvl="0" indent="0">
                        <a:buFontTx/>
                        <a:buNone/>
                      </a:pPr>
                      <a:r>
                        <a:rPr lang="en-US" sz="1200" b="1" dirty="0"/>
                        <a:t>Document Best Practices:</a:t>
                      </a:r>
                      <a:r>
                        <a:rPr lang="en-US" sz="1200" dirty="0"/>
                        <a:t> Summarize contributions in a clear, organized format. </a:t>
                      </a:r>
                    </a:p>
                    <a:p>
                      <a:pPr marL="0" lvl="0" indent="0">
                        <a:buFontTx/>
                        <a:buNone/>
                      </a:pPr>
                      <a:r>
                        <a:rPr lang="en-US" sz="1200" b="1" dirty="0"/>
                        <a:t>Distribute Guide:</a:t>
                      </a:r>
                      <a:r>
                        <a:rPr lang="en-US" sz="1200" dirty="0"/>
                        <a:t> Share via email and district platforms. </a:t>
                      </a:r>
                    </a:p>
                    <a:p>
                      <a:pPr marL="0" lvl="0" indent="0">
                        <a:buFontTx/>
                        <a:buNone/>
                      </a:pPr>
                      <a:r>
                        <a:rPr lang="en-US" sz="1200" b="1" dirty="0"/>
                        <a:t>Repeat Quarterly:</a:t>
                      </a:r>
                      <a:r>
                        <a:rPr lang="en-US" sz="1200" dirty="0"/>
                        <a:t> Keep the exchange ongoing for continuous improvement.</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Visibility</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Post key metrics on bulletin boards for transparency. Celebrate wins publicly and publish volunteer needs to encourage engagement.</a:t>
                      </a:r>
                    </a:p>
                  </a:txBody>
                  <a:tcPr marL="13348" marR="13348" marT="13348" marB="13348"/>
                </a:tc>
                <a:tc>
                  <a:txBody>
                    <a:bodyPr/>
                    <a:lstStyle/>
                    <a:p>
                      <a:pPr marL="0" lvl="0" indent="0">
                        <a:buFontTx/>
                        <a:buNone/>
                      </a:pPr>
                      <a:r>
                        <a:rPr lang="en-US" sz="1200" b="1" dirty="0"/>
                        <a:t>Create Visual Boards:</a:t>
                      </a:r>
                      <a:r>
                        <a:rPr lang="en-US" sz="1200" dirty="0"/>
                        <a:t> Use charts and photos to make metrics engaging. </a:t>
                      </a:r>
                    </a:p>
                    <a:p>
                      <a:pPr marL="0" lvl="0" indent="0">
                        <a:buFontTx/>
                        <a:buNone/>
                      </a:pPr>
                      <a:r>
                        <a:rPr lang="en-US" sz="1200" b="1" dirty="0"/>
                        <a:t>Highlight Achievements:</a:t>
                      </a:r>
                      <a:r>
                        <a:rPr lang="en-US" sz="1200" dirty="0"/>
                        <a:t> Showcase milestones and member contributions. </a:t>
                      </a:r>
                    </a:p>
                    <a:p>
                      <a:pPr marL="0" lvl="0" indent="0">
                        <a:buFontTx/>
                        <a:buNone/>
                      </a:pPr>
                      <a:r>
                        <a:rPr lang="en-US" sz="1200" b="1" dirty="0"/>
                        <a:t>Post Volunteer Needs:</a:t>
                      </a:r>
                      <a:r>
                        <a:rPr lang="en-US" sz="1200" dirty="0"/>
                        <a:t> Keep opportunities visible and updated. </a:t>
                      </a:r>
                    </a:p>
                    <a:p>
                      <a:pPr marL="0" lvl="0" indent="0">
                        <a:buFontTx/>
                        <a:buNone/>
                      </a:pPr>
                      <a:r>
                        <a:rPr lang="en-US" sz="1200" b="1" dirty="0"/>
                        <a:t>Rotate Content Monthly:</a:t>
                      </a:r>
                      <a:r>
                        <a:rPr lang="en-US" sz="1200" dirty="0"/>
                        <a:t> Refresh boards to maintain interest. </a:t>
                      </a:r>
                    </a:p>
                    <a:p>
                      <a:pPr marL="0" lvl="0" indent="0">
                        <a:buFontTx/>
                        <a:buNone/>
                      </a:pPr>
                      <a:r>
                        <a:rPr lang="en-US" sz="1200" b="1" dirty="0"/>
                        <a:t>Promote Online:</a:t>
                      </a:r>
                      <a:r>
                        <a:rPr lang="en-US" sz="1200" dirty="0"/>
                        <a:t> Mirror physical updates on social media for broader reach.</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294041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CA54-63F7-C87C-0D57-EE3E9D4B076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F58396-1D8D-D175-8EF7-A428B6DC2215}"/>
              </a:ext>
            </a:extLst>
          </p:cNvPr>
          <p:cNvGraphicFramePr>
            <a:graphicFrameLocks noGrp="1"/>
          </p:cNvGraphicFramePr>
          <p:nvPr>
            <p:extLst>
              <p:ext uri="{D42A27DB-BD31-4B8C-83A1-F6EECF244321}">
                <p14:modId xmlns:p14="http://schemas.microsoft.com/office/powerpoint/2010/main" val="4085501017"/>
              </p:ext>
            </p:extLst>
          </p:nvPr>
        </p:nvGraphicFramePr>
        <p:xfrm>
          <a:off x="110358" y="0"/>
          <a:ext cx="12005442" cy="4849571"/>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3A: Develop Media relations team</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Team Formation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Build a small media team with defined roles: Media Lead (strategy and outreach), Photographer (event coverage), and Writer (press notes and stories). Create and maintain a press contact list for local outlets and school media.</a:t>
                      </a:r>
                    </a:p>
                  </a:txBody>
                  <a:tcPr marL="13348" marR="13348" marT="13348" marB="13348"/>
                </a:tc>
                <a:tc>
                  <a:txBody>
                    <a:bodyPr/>
                    <a:lstStyle/>
                    <a:p>
                      <a:pPr marL="0" lvl="0" indent="0">
                        <a:buFontTx/>
                        <a:buNone/>
                      </a:pPr>
                      <a:r>
                        <a:rPr lang="en-US" sz="1200" b="1" dirty="0"/>
                        <a:t>Assign Roles:</a:t>
                      </a:r>
                      <a:r>
                        <a:rPr lang="en-US" sz="1200" dirty="0"/>
                        <a:t> Identify members with skills in media, photography, and writing. </a:t>
                      </a:r>
                    </a:p>
                    <a:p>
                      <a:pPr marL="0" lvl="0" indent="0">
                        <a:buFontTx/>
                        <a:buNone/>
                      </a:pPr>
                      <a:r>
                        <a:rPr lang="en-US" sz="1200" b="1" dirty="0"/>
                        <a:t>Develop </a:t>
                      </a:r>
                    </a:p>
                    <a:p>
                      <a:pPr marL="0" lvl="0" indent="0">
                        <a:buFontTx/>
                        <a:buNone/>
                      </a:pPr>
                      <a:r>
                        <a:rPr lang="en-US" sz="1200" b="1" dirty="0"/>
                        <a:t>Contact List:</a:t>
                      </a:r>
                      <a:r>
                        <a:rPr lang="en-US" sz="1200" dirty="0"/>
                        <a:t> Gather emails and phone numbers for local newspapers, radio stations, and school media advisors. </a:t>
                      </a:r>
                    </a:p>
                    <a:p>
                      <a:pPr marL="0" lvl="0" indent="0">
                        <a:buFontTx/>
                        <a:buNone/>
                      </a:pPr>
                      <a:r>
                        <a:rPr lang="en-US" sz="1200" b="1" dirty="0"/>
                        <a:t>Centralize Information:</a:t>
                      </a:r>
                      <a:r>
                        <a:rPr lang="en-US" sz="1200" dirty="0"/>
                        <a:t> Store contacts in a shared document for easy access. </a:t>
                      </a:r>
                    </a:p>
                    <a:p>
                      <a:pPr marL="0" lvl="0" indent="0">
                        <a:buFontTx/>
                        <a:buNone/>
                      </a:pPr>
                      <a:r>
                        <a:rPr lang="en-US" sz="1200" b="1" dirty="0"/>
                        <a:t>Train Team:</a:t>
                      </a:r>
                      <a:r>
                        <a:rPr lang="en-US" sz="1200" dirty="0"/>
                        <a:t> Provide basic media engagement and photography guidelines. </a:t>
                      </a:r>
                    </a:p>
                    <a:p>
                      <a:pPr marL="0" lvl="0" indent="0">
                        <a:buFontTx/>
                        <a:buNone/>
                      </a:pPr>
                      <a:r>
                        <a:rPr lang="en-US" sz="1200" b="1" dirty="0"/>
                        <a:t>Review Quarterly:</a:t>
                      </a:r>
                      <a:r>
                        <a:rPr lang="en-US" sz="1200" dirty="0"/>
                        <a:t> Update roles and contact lists as needed.</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Media Kits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Prepare a professional kit including mission statement, officer bios, high-resolution photos, event calendar, and program summaries. Update quarterly to keep content fresh and accurate.</a:t>
                      </a:r>
                    </a:p>
                  </a:txBody>
                  <a:tcPr marL="13348" marR="13348" marT="13348" marB="13348"/>
                </a:tc>
                <a:tc>
                  <a:txBody>
                    <a:bodyPr/>
                    <a:lstStyle/>
                    <a:p>
                      <a:pPr marL="0" lvl="0" indent="0">
                        <a:buFontTx/>
                        <a:buNone/>
                      </a:pPr>
                      <a:r>
                        <a:rPr lang="en-US" sz="1200" b="1" dirty="0"/>
                        <a:t>Gather Core Content:</a:t>
                      </a:r>
                      <a:r>
                        <a:rPr lang="en-US" sz="1200" dirty="0"/>
                        <a:t> Collect bios, photos, and program descriptions. </a:t>
                      </a:r>
                    </a:p>
                    <a:p>
                      <a:pPr marL="0" lvl="0" indent="0">
                        <a:buFontTx/>
                        <a:buNone/>
                      </a:pPr>
                      <a:r>
                        <a:rPr lang="en-US" sz="1200" b="1" dirty="0"/>
                        <a:t>Design Template:</a:t>
                      </a:r>
                      <a:r>
                        <a:rPr lang="en-US" sz="1200" dirty="0"/>
                        <a:t> Use branded colors and logos for consistency. </a:t>
                      </a:r>
                    </a:p>
                    <a:p>
                      <a:pPr marL="0" lvl="0" indent="0">
                        <a:buFontTx/>
                        <a:buNone/>
                      </a:pPr>
                      <a:r>
                        <a:rPr lang="en-US" sz="1200" b="1" dirty="0"/>
                        <a:t>Include Contact Info:</a:t>
                      </a:r>
                      <a:r>
                        <a:rPr lang="en-US" sz="1200" dirty="0"/>
                        <a:t> Make it easy for media to reach your team. </a:t>
                      </a:r>
                    </a:p>
                    <a:p>
                      <a:pPr marL="0" lvl="0" indent="0">
                        <a:buFontTx/>
                        <a:buNone/>
                      </a:pPr>
                      <a:r>
                        <a:rPr lang="en-US" sz="1200" b="1" dirty="0"/>
                        <a:t>Update Quarterly:</a:t>
                      </a:r>
                      <a:r>
                        <a:rPr lang="en-US" sz="1200" dirty="0"/>
                        <a:t> Refresh photos and event dates regularly. </a:t>
                      </a:r>
                    </a:p>
                    <a:p>
                      <a:pPr marL="0" lvl="0" indent="0">
                        <a:buFontTx/>
                        <a:buNone/>
                      </a:pPr>
                      <a:r>
                        <a:rPr lang="en-US" sz="1200" b="1" dirty="0"/>
                        <a:t>Distribute Widely:</a:t>
                      </a:r>
                      <a:r>
                        <a:rPr lang="en-US" sz="1200" dirty="0"/>
                        <a:t> Share with local outlets, school media, and community partners.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Proactive Outreach</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Send monthly press notes with story angles and invite reporters to rehearsals, briefings, or special events.</a:t>
                      </a:r>
                    </a:p>
                  </a:txBody>
                  <a:tcPr marL="13348" marR="13348" marT="13348" marB="13348"/>
                </a:tc>
                <a:tc>
                  <a:txBody>
                    <a:bodyPr/>
                    <a:lstStyle/>
                    <a:p>
                      <a:pPr marL="0" lvl="0" indent="0">
                        <a:buFontTx/>
                        <a:buNone/>
                      </a:pPr>
                      <a:r>
                        <a:rPr lang="en-US" sz="1200" b="1" dirty="0"/>
                        <a:t>Draft Monthly Notes:</a:t>
                      </a:r>
                      <a:r>
                        <a:rPr lang="en-US" sz="1200" dirty="0"/>
                        <a:t> Highlight upcoming events and human-interest stories. </a:t>
                      </a:r>
                    </a:p>
                    <a:p>
                      <a:pPr marL="0" lvl="0" indent="0">
                        <a:buFontTx/>
                        <a:buNone/>
                      </a:pPr>
                      <a:r>
                        <a:rPr lang="en-US" sz="1200" b="1" dirty="0"/>
                        <a:t>Send to Contact List:</a:t>
                      </a:r>
                      <a:r>
                        <a:rPr lang="en-US" sz="1200" dirty="0"/>
                        <a:t> Use email and follow up with phone calls for key outlets. </a:t>
                      </a:r>
                    </a:p>
                    <a:p>
                      <a:pPr marL="0" lvl="0" indent="0">
                        <a:buFontTx/>
                        <a:buNone/>
                      </a:pPr>
                      <a:r>
                        <a:rPr lang="en-US" sz="1200" b="1" dirty="0"/>
                        <a:t>Offer Access:</a:t>
                      </a:r>
                      <a:r>
                        <a:rPr lang="en-US" sz="1200" dirty="0"/>
                        <a:t> Invite media to behind-the-scenes activities for richer coverage. </a:t>
                      </a:r>
                    </a:p>
                    <a:p>
                      <a:pPr marL="0" lvl="0" indent="0">
                        <a:buFontTx/>
                        <a:buNone/>
                      </a:pPr>
                      <a:r>
                        <a:rPr lang="en-US" sz="1200" b="1" dirty="0"/>
                        <a:t>Track Engagement:</a:t>
                      </a:r>
                      <a:r>
                        <a:rPr lang="en-US" sz="1200" dirty="0"/>
                        <a:t> Monitor which stories get picked up and adjust pitches accordingly. </a:t>
                      </a:r>
                    </a:p>
                    <a:p>
                      <a:pPr marL="0" lvl="0" indent="0">
                        <a:buFontTx/>
                        <a:buNone/>
                      </a:pPr>
                      <a:r>
                        <a:rPr lang="en-US" sz="1200" b="1" dirty="0"/>
                        <a:t>Build Relationships:</a:t>
                      </a:r>
                      <a:r>
                        <a:rPr lang="en-US" sz="1200" dirty="0"/>
                        <a:t> Thank reporters and maintain ongoing communication.</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Radio Segment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Launch a recurring feature such as “Veteran Voices” or “Why We Serve,” featuring interviews with Legion members and community partners.</a:t>
                      </a:r>
                    </a:p>
                  </a:txBody>
                  <a:tcPr marL="13348" marR="13348" marT="13348" marB="13348"/>
                </a:tc>
                <a:tc>
                  <a:txBody>
                    <a:bodyPr/>
                    <a:lstStyle/>
                    <a:p>
                      <a:pPr marL="0" lvl="0" indent="0">
                        <a:buFontTx/>
                        <a:buNone/>
                      </a:pPr>
                      <a:r>
                        <a:rPr lang="en-US" sz="1200" b="1" dirty="0"/>
                        <a:t>Partner with Local Station:</a:t>
                      </a:r>
                      <a:r>
                        <a:rPr lang="en-US" sz="1200" dirty="0"/>
                        <a:t> Secure a time slot for the segment. </a:t>
                      </a:r>
                    </a:p>
                    <a:p>
                      <a:pPr marL="0" lvl="0" indent="0">
                        <a:buFontTx/>
                        <a:buNone/>
                      </a:pPr>
                      <a:r>
                        <a:rPr lang="en-US" sz="1200" b="1" dirty="0"/>
                        <a:t>Plan Content Calendar:</a:t>
                      </a:r>
                      <a:r>
                        <a:rPr lang="en-US" sz="1200" dirty="0"/>
                        <a:t> Schedule topics and interviewees in advance. </a:t>
                      </a:r>
                    </a:p>
                    <a:p>
                      <a:pPr marL="0" lvl="0" indent="0">
                        <a:buFontTx/>
                        <a:buNone/>
                      </a:pPr>
                      <a:r>
                        <a:rPr lang="en-US" sz="1200" b="1" dirty="0"/>
                        <a:t>Prepare Guests:</a:t>
                      </a:r>
                      <a:r>
                        <a:rPr lang="en-US" sz="1200" dirty="0"/>
                        <a:t> Provide talking points and ensure audio quality. </a:t>
                      </a:r>
                    </a:p>
                    <a:p>
                      <a:pPr marL="0" lvl="0" indent="0">
                        <a:buFontTx/>
                        <a:buNone/>
                      </a:pPr>
                      <a:r>
                        <a:rPr lang="en-US" sz="1200" b="1" dirty="0"/>
                        <a:t>Promote Episodes:</a:t>
                      </a:r>
                      <a:r>
                        <a:rPr lang="en-US" sz="1200" dirty="0"/>
                        <a:t> Share links on social media and newsletters. </a:t>
                      </a:r>
                    </a:p>
                    <a:p>
                      <a:pPr marL="0" lvl="0" indent="0">
                        <a:buFontTx/>
                        <a:buNone/>
                      </a:pPr>
                      <a:r>
                        <a:rPr lang="en-US" sz="1200" b="1" dirty="0"/>
                        <a:t>Evaluate Impact:</a:t>
                      </a:r>
                      <a:r>
                        <a:rPr lang="en-US" sz="1200" dirty="0"/>
                        <a:t> Track listener feedback and engagement to refine content.</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66012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6562-A53F-21A6-95F0-9FB170E30B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B180F1-42BE-637D-31D8-32BFBFFB9300}"/>
              </a:ext>
            </a:extLst>
          </p:cNvPr>
          <p:cNvGraphicFramePr>
            <a:graphicFrameLocks noGrp="1"/>
          </p:cNvGraphicFramePr>
          <p:nvPr>
            <p:extLst>
              <p:ext uri="{D42A27DB-BD31-4B8C-83A1-F6EECF244321}">
                <p14:modId xmlns:p14="http://schemas.microsoft.com/office/powerpoint/2010/main" val="2601207605"/>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3B: Tell the Legion story locally &amp; to the military</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Drill Weekend Outreach</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Set up a welcoming coffee and donuts table during drill weekends. Promote Legion Plus sign-ups and invite service members and families to upcoming events.</a:t>
                      </a:r>
                    </a:p>
                  </a:txBody>
                  <a:tcPr marL="13348" marR="13348" marT="13348" marB="13348"/>
                </a:tc>
                <a:tc>
                  <a:txBody>
                    <a:bodyPr/>
                    <a:lstStyle/>
                    <a:p>
                      <a:pPr marL="0" lvl="0" indent="0">
                        <a:buFontTx/>
                        <a:buNone/>
                      </a:pPr>
                      <a:r>
                        <a:rPr lang="en-US" sz="1200" b="1" dirty="0"/>
                        <a:t>Coordinate with Unit Leadership:</a:t>
                      </a:r>
                      <a:r>
                        <a:rPr lang="en-US" sz="1200" dirty="0"/>
                        <a:t> Secure permission and location for the table. </a:t>
                      </a:r>
                    </a:p>
                    <a:p>
                      <a:pPr marL="0" lvl="0" indent="0">
                        <a:buFontTx/>
                        <a:buNone/>
                      </a:pPr>
                      <a:r>
                        <a:rPr lang="en-US" sz="1200" b="1" dirty="0"/>
                        <a:t>Prepare Materials:</a:t>
                      </a:r>
                      <a:r>
                        <a:rPr lang="en-US" sz="1200" dirty="0"/>
                        <a:t> Bring sign-up sheets, brochures, and Legion Plus info. </a:t>
                      </a:r>
                    </a:p>
                    <a:p>
                      <a:pPr marL="0" lvl="0" indent="0">
                        <a:buFontTx/>
                        <a:buNone/>
                      </a:pPr>
                      <a:r>
                        <a:rPr lang="en-US" sz="1200" b="1" dirty="0"/>
                        <a:t>Offer Refreshments:</a:t>
                      </a:r>
                      <a:r>
                        <a:rPr lang="en-US" sz="1200" dirty="0"/>
                        <a:t> Coffee and donuts create a friendly, approachable atmosphere. </a:t>
                      </a:r>
                    </a:p>
                    <a:p>
                      <a:pPr marL="0" lvl="0" indent="0">
                        <a:buFontTx/>
                        <a:buNone/>
                      </a:pPr>
                      <a:r>
                        <a:rPr lang="en-US" sz="1200" b="1" dirty="0"/>
                        <a:t>Engage Personally:</a:t>
                      </a:r>
                      <a:r>
                        <a:rPr lang="en-US" sz="1200" dirty="0"/>
                        <a:t> Share details about family-friendly events and programs. </a:t>
                      </a:r>
                    </a:p>
                    <a:p>
                      <a:pPr marL="0" lvl="0" indent="0">
                        <a:buFontTx/>
                        <a:buNone/>
                      </a:pPr>
                      <a:r>
                        <a:rPr lang="en-US" sz="1200" b="1" dirty="0"/>
                        <a:t>Track Contacts:</a:t>
                      </a:r>
                      <a:r>
                        <a:rPr lang="en-US" sz="1200" dirty="0"/>
                        <a:t> Collect names and follow up with invitations after the event.</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FRG &amp; Unit Briefings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Present Legion resources, community connections, and program pathways during Family Readiness Group (FRG) and unit briefings. Optionally schedule these during service branch birthdays for added engagement.</a:t>
                      </a:r>
                    </a:p>
                  </a:txBody>
                  <a:tcPr marL="13348" marR="13348" marT="13348" marB="13348"/>
                </a:tc>
                <a:tc>
                  <a:txBody>
                    <a:bodyPr/>
                    <a:lstStyle/>
                    <a:p>
                      <a:pPr marL="0" lvl="0" indent="0">
                        <a:buFontTx/>
                        <a:buNone/>
                      </a:pPr>
                      <a:r>
                        <a:rPr lang="en-US" sz="1200" b="1" dirty="0"/>
                        <a:t>Schedule Briefings:</a:t>
                      </a:r>
                      <a:r>
                        <a:rPr lang="en-US" sz="1200" dirty="0"/>
                        <a:t> Coordinate with FRG leaders and unit commanders. </a:t>
                      </a:r>
                    </a:p>
                    <a:p>
                      <a:pPr marL="0" lvl="0" indent="0">
                        <a:buFontTx/>
                        <a:buNone/>
                      </a:pPr>
                      <a:r>
                        <a:rPr lang="en-US" sz="1200" b="1" dirty="0"/>
                        <a:t>Prepare Presentation:</a:t>
                      </a:r>
                      <a:r>
                        <a:rPr lang="en-US" sz="1200" dirty="0"/>
                        <a:t> Highlight benefits, local programs, and support services. </a:t>
                      </a:r>
                    </a:p>
                    <a:p>
                      <a:pPr marL="0" lvl="0" indent="0">
                        <a:buFontTx/>
                        <a:buNone/>
                      </a:pPr>
                      <a:r>
                        <a:rPr lang="en-US" sz="1200" b="1" dirty="0"/>
                        <a:t>Bring Visuals:</a:t>
                      </a:r>
                      <a:r>
                        <a:rPr lang="en-US" sz="1200" dirty="0"/>
                        <a:t> Use slides or handouts for clarity. </a:t>
                      </a:r>
                    </a:p>
                    <a:p>
                      <a:pPr marL="0" lvl="0" indent="0">
                        <a:buFontTx/>
                        <a:buNone/>
                      </a:pPr>
                      <a:r>
                        <a:rPr lang="en-US" sz="1200" b="1" dirty="0"/>
                        <a:t>Tie to Celebrations:</a:t>
                      </a:r>
                      <a:r>
                        <a:rPr lang="en-US" sz="1200" dirty="0"/>
                        <a:t> Align with branch birthdays for higher attendance. </a:t>
                      </a:r>
                    </a:p>
                    <a:p>
                      <a:pPr marL="0" lvl="0" indent="0">
                        <a:buFontTx/>
                        <a:buNone/>
                      </a:pPr>
                      <a:r>
                        <a:rPr lang="en-US" sz="1200" b="1" dirty="0"/>
                        <a:t>Follow Up:</a:t>
                      </a:r>
                      <a:r>
                        <a:rPr lang="en-US" sz="1200" dirty="0"/>
                        <a:t> Share digital resources and invite attendees to upcoming events.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Employer Partnerships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Collaborate with veteran Employee Resource Groups (ERGs) and HR teams for lunch-and-learn sessions. Offer mobile sign-up stations at worksites and promote “Legion Week” campaigns</a:t>
                      </a:r>
                    </a:p>
                  </a:txBody>
                  <a:tcPr marL="13348" marR="13348" marT="13348" marB="13348"/>
                </a:tc>
                <a:tc>
                  <a:txBody>
                    <a:bodyPr/>
                    <a:lstStyle/>
                    <a:p>
                      <a:pPr marL="0" lvl="0" indent="0">
                        <a:buFontTx/>
                        <a:buNone/>
                      </a:pPr>
                      <a:r>
                        <a:rPr lang="en-US" sz="1200" b="1" dirty="0"/>
                        <a:t>Identify Employers:</a:t>
                      </a:r>
                      <a:r>
                        <a:rPr lang="en-US" sz="1200" dirty="0"/>
                        <a:t> Target companies with veteran ERGs or strong HR engagement. </a:t>
                      </a:r>
                    </a:p>
                    <a:p>
                      <a:pPr marL="0" lvl="0" indent="0">
                        <a:buFontTx/>
                        <a:buNone/>
                      </a:pPr>
                      <a:r>
                        <a:rPr lang="en-US" sz="1200" b="1" dirty="0"/>
                        <a:t>Pitch Partnership:</a:t>
                      </a:r>
                      <a:r>
                        <a:rPr lang="en-US" sz="1200" dirty="0"/>
                        <a:t> Explain mutual benefits (community impact, employee support). </a:t>
                      </a:r>
                    </a:p>
                    <a:p>
                      <a:pPr marL="0" lvl="0" indent="0">
                        <a:buFontTx/>
                        <a:buNone/>
                      </a:pPr>
                      <a:r>
                        <a:rPr lang="en-US" sz="1200" b="1" dirty="0"/>
                        <a:t>Plan Events:</a:t>
                      </a:r>
                      <a:r>
                        <a:rPr lang="en-US" sz="1200" dirty="0"/>
                        <a:t> Schedule lunch-and-learns and mobile sign-up days. </a:t>
                      </a:r>
                    </a:p>
                    <a:p>
                      <a:pPr marL="0" lvl="0" indent="0">
                        <a:buFontTx/>
                        <a:buNone/>
                      </a:pPr>
                      <a:r>
                        <a:rPr lang="en-US" sz="1200" b="1" dirty="0"/>
                        <a:t>Promote Legion Week:</a:t>
                      </a:r>
                      <a:r>
                        <a:rPr lang="en-US" sz="1200" dirty="0"/>
                        <a:t> Use posters, internal newsletters, and social media. </a:t>
                      </a:r>
                    </a:p>
                    <a:p>
                      <a:pPr marL="0" lvl="0" indent="0">
                        <a:buFontTx/>
                        <a:buNone/>
                      </a:pPr>
                      <a:r>
                        <a:rPr lang="en-US" sz="1200" b="1" dirty="0"/>
                        <a:t>Measure Impact:</a:t>
                      </a:r>
                      <a:r>
                        <a:rPr lang="en-US" sz="1200" dirty="0"/>
                        <a:t> Track sign-ups and engagement for future improvements.</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Member Profiles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Feature rotating spotlights on members by branch and era. Create a legacy series highlighting Post history and traditions.</a:t>
                      </a:r>
                    </a:p>
                  </a:txBody>
                  <a:tcPr marL="13348" marR="13348" marT="13348" marB="13348"/>
                </a:tc>
                <a:tc>
                  <a:txBody>
                    <a:bodyPr/>
                    <a:lstStyle/>
                    <a:p>
                      <a:pPr marL="0" lvl="0" indent="0">
                        <a:buFontTx/>
                        <a:buNone/>
                      </a:pPr>
                      <a:r>
                        <a:rPr lang="en-US" sz="1200" b="1" dirty="0"/>
                        <a:t>Select Members:</a:t>
                      </a:r>
                      <a:r>
                        <a:rPr lang="en-US" sz="1200" dirty="0"/>
                        <a:t> Choose diverse stories across branches and service eras. </a:t>
                      </a:r>
                    </a:p>
                    <a:p>
                      <a:pPr marL="0" lvl="0" indent="0">
                        <a:buFontTx/>
                        <a:buNone/>
                      </a:pPr>
                      <a:r>
                        <a:rPr lang="en-US" sz="1200" b="1" dirty="0"/>
                        <a:t>Conduct Interviews:</a:t>
                      </a:r>
                      <a:r>
                        <a:rPr lang="en-US" sz="1200" dirty="0"/>
                        <a:t> Gather personal anecdotes and photos. </a:t>
                      </a:r>
                    </a:p>
                    <a:p>
                      <a:pPr marL="0" lvl="0" indent="0">
                        <a:buFontTx/>
                        <a:buNone/>
                      </a:pPr>
                      <a:r>
                        <a:rPr lang="en-US" sz="1200" b="1" dirty="0"/>
                        <a:t>Publish Profiles:</a:t>
                      </a:r>
                      <a:r>
                        <a:rPr lang="en-US" sz="1200" dirty="0"/>
                        <a:t> Share on social media, newsletters, and bulletin boards. </a:t>
                      </a:r>
                    </a:p>
                    <a:p>
                      <a:pPr marL="0" lvl="0" indent="0">
                        <a:buFontTx/>
                        <a:buNone/>
                      </a:pPr>
                      <a:r>
                        <a:rPr lang="en-US" sz="1200" b="1" dirty="0"/>
                        <a:t>Develop Legacy Series:</a:t>
                      </a:r>
                      <a:r>
                        <a:rPr lang="en-US" sz="1200" dirty="0"/>
                        <a:t> Document Post milestones and traditions for historical value. </a:t>
                      </a:r>
                    </a:p>
                    <a:p>
                      <a:pPr marL="0" lvl="0" indent="0">
                        <a:buFontTx/>
                        <a:buNone/>
                      </a:pPr>
                      <a:r>
                        <a:rPr lang="en-US" sz="1200" b="1" dirty="0"/>
                        <a:t>Archive Content:</a:t>
                      </a:r>
                      <a:r>
                        <a:rPr lang="en-US" sz="1200" dirty="0"/>
                        <a:t> Maintain a digital library for future reference and storytelling.</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305155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7768-2A09-88BB-0918-CE1D24B60A4F}"/>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F17BF94B-F25E-60F9-BB5A-4CC9B34B72AD}"/>
              </a:ext>
            </a:extLst>
          </p:cNvPr>
          <p:cNvSpPr>
            <a:spLocks noGrp="1"/>
          </p:cNvSpPr>
          <p:nvPr>
            <p:ph idx="1"/>
          </p:nvPr>
        </p:nvSpPr>
        <p:spPr>
          <a:xfrm>
            <a:off x="4675850" y="2523331"/>
            <a:ext cx="7085276" cy="1811338"/>
          </a:xfrm>
        </p:spPr>
        <p:txBody>
          <a:bodyPr/>
          <a:lstStyle/>
          <a:p>
            <a:pPr marL="0" indent="0">
              <a:buNone/>
            </a:pPr>
            <a:r>
              <a:rPr lang="en-US" dirty="0"/>
              <a:t>Increase membership and post development by creating a culture of growth and community involvement</a:t>
            </a:r>
          </a:p>
        </p:txBody>
      </p:sp>
      <p:pic>
        <p:nvPicPr>
          <p:cNvPr id="5" name="Picture 4" descr="A group of people standing in front of a flag&#10;&#10;AI-generated content may be incorrect.">
            <a:extLst>
              <a:ext uri="{FF2B5EF4-FFF2-40B4-BE49-F238E27FC236}">
                <a16:creationId xmlns:a16="http://schemas.microsoft.com/office/drawing/2014/main" id="{14E2E597-E1B0-82EA-48AE-6132EE96E653}"/>
              </a:ext>
            </a:extLst>
          </p:cNvPr>
          <p:cNvPicPr>
            <a:picLocks noChangeAspect="1"/>
          </p:cNvPicPr>
          <p:nvPr/>
        </p:nvPicPr>
        <p:blipFill>
          <a:blip r:embed="rId2"/>
          <a:stretch>
            <a:fillRect/>
          </a:stretch>
        </p:blipFill>
        <p:spPr>
          <a:xfrm>
            <a:off x="982134" y="1457325"/>
            <a:ext cx="3427016" cy="5140523"/>
          </a:xfrm>
          <a:prstGeom prst="rect">
            <a:avLst/>
          </a:prstGeom>
        </p:spPr>
      </p:pic>
    </p:spTree>
    <p:extLst>
      <p:ext uri="{BB962C8B-B14F-4D97-AF65-F5344CB8AC3E}">
        <p14:creationId xmlns:p14="http://schemas.microsoft.com/office/powerpoint/2010/main" val="225207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88CFA-6E6F-46F4-B640-B06B337E2FF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F38ECA-FF73-269E-9239-AF41B19F6F66}"/>
              </a:ext>
            </a:extLst>
          </p:cNvPr>
          <p:cNvGraphicFramePr>
            <a:graphicFrameLocks noGrp="1"/>
          </p:cNvGraphicFramePr>
          <p:nvPr>
            <p:extLst>
              <p:ext uri="{D42A27DB-BD31-4B8C-83A1-F6EECF244321}">
                <p14:modId xmlns:p14="http://schemas.microsoft.com/office/powerpoint/2010/main" val="242682769"/>
              </p:ext>
            </p:extLst>
          </p:nvPr>
        </p:nvGraphicFramePr>
        <p:xfrm>
          <a:off x="110358" y="0"/>
          <a:ext cx="12005442" cy="5026053"/>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3C: Collect member contact info</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QR Capture at Events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Use mobile-friendly forms with QR codes at events to collect attendee information. Include fields for branch, interests, and opt-in preferences for communications.</a:t>
                      </a:r>
                    </a:p>
                  </a:txBody>
                  <a:tcPr marL="13348" marR="13348" marT="13348" marB="13348"/>
                </a:tc>
                <a:tc>
                  <a:txBody>
                    <a:bodyPr/>
                    <a:lstStyle/>
                    <a:p>
                      <a:pPr marL="0" lvl="0" indent="0">
                        <a:buFontTx/>
                        <a:buNone/>
                      </a:pPr>
                      <a:r>
                        <a:rPr lang="en-US" sz="1200" b="1" dirty="0"/>
                        <a:t>Create Digital Form:</a:t>
                      </a:r>
                      <a:r>
                        <a:rPr lang="en-US" sz="1200" dirty="0"/>
                        <a:t> Use a simple platform (Google Forms, Microsoft Forms) optimized for mobile. </a:t>
                      </a:r>
                    </a:p>
                    <a:p>
                      <a:pPr marL="0" lvl="0" indent="0">
                        <a:buFontTx/>
                        <a:buNone/>
                      </a:pPr>
                      <a:r>
                        <a:rPr lang="en-US" sz="1200" b="1" dirty="0"/>
                        <a:t>Generate QR Code:</a:t>
                      </a:r>
                      <a:r>
                        <a:rPr lang="en-US" sz="1200" dirty="0"/>
                        <a:t> Print and display at registration tables and event signage. </a:t>
                      </a:r>
                    </a:p>
                    <a:p>
                      <a:pPr marL="0" lvl="0" indent="0">
                        <a:buFontTx/>
                        <a:buNone/>
                      </a:pPr>
                      <a:r>
                        <a:rPr lang="en-US" sz="1200" b="1" dirty="0"/>
                        <a:t>Include Key Fields:</a:t>
                      </a:r>
                      <a:r>
                        <a:rPr lang="en-US" sz="1200" dirty="0"/>
                        <a:t> Branch of service, program interests, and communication opt-ins. </a:t>
                      </a:r>
                    </a:p>
                    <a:p>
                      <a:pPr marL="0" lvl="0" indent="0">
                        <a:buFontTx/>
                        <a:buNone/>
                      </a:pPr>
                      <a:r>
                        <a:rPr lang="en-US" sz="1200" b="1" dirty="0"/>
                        <a:t>Test Before Event:</a:t>
                      </a:r>
                      <a:r>
                        <a:rPr lang="en-US" sz="1200" dirty="0"/>
                        <a:t> Ensure QR works and form is easy to complete. </a:t>
                      </a:r>
                    </a:p>
                    <a:p>
                      <a:pPr marL="0" lvl="0" indent="0">
                        <a:buFontTx/>
                        <a:buNone/>
                      </a:pPr>
                      <a:r>
                        <a:rPr lang="en-US" sz="1200" b="1" dirty="0"/>
                        <a:t>Export Data:</a:t>
                      </a:r>
                      <a:r>
                        <a:rPr lang="en-US" sz="1200" dirty="0"/>
                        <a:t> Sync responses into your contact database for follow-up.</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Event Sign-Ins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Collect visitor names, phone numbers, and emails at every event. Assign a follow-up contact within 48 hours to maintain engagement.</a:t>
                      </a:r>
                    </a:p>
                  </a:txBody>
                  <a:tcPr marL="13348" marR="13348" marT="13348" marB="13348"/>
                </a:tc>
                <a:tc>
                  <a:txBody>
                    <a:bodyPr/>
                    <a:lstStyle/>
                    <a:p>
                      <a:pPr>
                        <a:buFontTx/>
                        <a:buNone/>
                      </a:pPr>
                      <a:r>
                        <a:rPr lang="en-US" sz="1200" b="1" dirty="0"/>
                        <a:t>Prepare Sign-In Sheets or Tablets:</a:t>
                      </a:r>
                      <a:r>
                        <a:rPr lang="en-US" sz="1200" dirty="0"/>
                        <a:t> Make it quick and easy for attendees.</a:t>
                      </a:r>
                    </a:p>
                    <a:p>
                      <a:pPr>
                        <a:buFontTx/>
                        <a:buNone/>
                      </a:pPr>
                      <a:r>
                        <a:rPr lang="en-US" sz="1200" b="1" dirty="0"/>
                        <a:t>Assign Responsibility:</a:t>
                      </a:r>
                      <a:r>
                        <a:rPr lang="en-US" sz="1200" dirty="0"/>
                        <a:t> Designate a volunteer to manage sign-ins.</a:t>
                      </a:r>
                    </a:p>
                    <a:p>
                      <a:pPr>
                        <a:buFontTx/>
                        <a:buNone/>
                      </a:pPr>
                      <a:r>
                        <a:rPr lang="en-US" sz="1200" b="1" dirty="0"/>
                        <a:t>Set Follow-Up Protocol:</a:t>
                      </a:r>
                      <a:r>
                        <a:rPr lang="en-US" sz="1200" dirty="0"/>
                        <a:t> Contact each visitor within 48 hours via email or phone.</a:t>
                      </a:r>
                    </a:p>
                    <a:p>
                      <a:pPr>
                        <a:buFontTx/>
                        <a:buNone/>
                      </a:pPr>
                      <a:r>
                        <a:rPr lang="en-US" sz="1200" b="1" dirty="0"/>
                        <a:t>Track Outcomes:</a:t>
                      </a:r>
                      <a:r>
                        <a:rPr lang="en-US" sz="1200" dirty="0"/>
                        <a:t> Note responses and interest level for future outreach.</a:t>
                      </a:r>
                    </a:p>
                    <a:p>
                      <a:pPr>
                        <a:buFontTx/>
                        <a:buNone/>
                      </a:pPr>
                      <a:r>
                        <a:rPr lang="en-US" sz="1200" b="1" dirty="0"/>
                        <a:t>Store Securely:</a:t>
                      </a:r>
                      <a:r>
                        <a:rPr lang="en-US" sz="1200" dirty="0"/>
                        <a:t> Keep data organized and compliant with privacy standards.</a:t>
                      </a:r>
                    </a:p>
                    <a:p>
                      <a:pPr>
                        <a:buFontTx/>
                        <a:buNone/>
                      </a:pPr>
                      <a:br>
                        <a:rPr lang="en-US" sz="1200" dirty="0"/>
                      </a:br>
                      <a:endParaRPr lang="en-US" sz="1200" dirty="0"/>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Quarterly Updates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phone/email verification drives every quarter to keep contact lists accurate. Offer a small incentive (e.g., gift card drawing) for participation.</a:t>
                      </a:r>
                    </a:p>
                  </a:txBody>
                  <a:tcPr marL="13348" marR="13348" marT="13348" marB="13348"/>
                </a:tc>
                <a:tc>
                  <a:txBody>
                    <a:bodyPr/>
                    <a:lstStyle/>
                    <a:p>
                      <a:pPr marL="0" lvl="0" indent="0">
                        <a:buFontTx/>
                        <a:buNone/>
                      </a:pPr>
                      <a:r>
                        <a:rPr lang="en-US" sz="1200" b="1" dirty="0"/>
                        <a:t>Schedule Verification Campaigns:</a:t>
                      </a:r>
                      <a:r>
                        <a:rPr lang="en-US" sz="1200" dirty="0"/>
                        <a:t> Plan for four times per year. </a:t>
                      </a:r>
                    </a:p>
                    <a:p>
                      <a:pPr marL="0" lvl="0" indent="0">
                        <a:buFontTx/>
                        <a:buNone/>
                      </a:pPr>
                      <a:r>
                        <a:rPr lang="en-US" sz="1200" b="1" dirty="0"/>
                        <a:t>Create Outreach Script:</a:t>
                      </a:r>
                      <a:r>
                        <a:rPr lang="en-US" sz="1200" dirty="0"/>
                        <a:t> Keep calls/emails short and friendly. </a:t>
                      </a:r>
                    </a:p>
                    <a:p>
                      <a:pPr marL="0" lvl="0" indent="0">
                        <a:buFontTx/>
                        <a:buNone/>
                      </a:pPr>
                      <a:r>
                        <a:rPr lang="en-US" sz="1200" b="1" dirty="0"/>
                        <a:t>Offer Incentive:</a:t>
                      </a:r>
                      <a:r>
                        <a:rPr lang="en-US" sz="1200" dirty="0"/>
                        <a:t> Promote a drawing for verified contacts to boost response. </a:t>
                      </a:r>
                    </a:p>
                    <a:p>
                      <a:pPr marL="0" lvl="0" indent="0">
                        <a:buFontTx/>
                        <a:buNone/>
                      </a:pPr>
                      <a:r>
                        <a:rPr lang="en-US" sz="1200" b="1" dirty="0"/>
                        <a:t>Update Records:</a:t>
                      </a:r>
                      <a:r>
                        <a:rPr lang="en-US" sz="1200" dirty="0"/>
                        <a:t> Correct outdated info and remove inactive contacts. </a:t>
                      </a:r>
                    </a:p>
                    <a:p>
                      <a:pPr marL="0" lvl="0" indent="0">
                        <a:buFontTx/>
                        <a:buNone/>
                      </a:pPr>
                      <a:r>
                        <a:rPr lang="en-US" sz="1200" b="1" dirty="0"/>
                        <a:t>Report Progress:</a:t>
                      </a:r>
                      <a:r>
                        <a:rPr lang="en-US" sz="1200" dirty="0"/>
                        <a:t> Share updated numbers with leadership.</a:t>
                      </a:r>
                    </a:p>
                  </a:txBody>
                  <a:tcPr marL="13348" marR="13348" marT="13348" marB="13348"/>
                </a:tc>
                <a:extLst>
                  <a:ext uri="{0D108BD9-81ED-4DB2-BD59-A6C34878D82A}">
                    <a16:rowId xmlns:a16="http://schemas.microsoft.com/office/drawing/2014/main" val="3588315187"/>
                  </a:ext>
                </a:extLst>
              </a:tr>
              <a:tr h="1033545">
                <a:tc>
                  <a:txBody>
                    <a:bodyPr/>
                    <a:lstStyle/>
                    <a:p>
                      <a:pPr algn="ctr">
                        <a:buNone/>
                      </a:pPr>
                      <a:r>
                        <a:rPr lang="en-US" sz="1200" b="1" dirty="0"/>
                        <a:t>Segmented Lists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Organize contacts into interest-based groups for targeted invitations (e.g., baseball, shooting sports, honor guard, Riders).</a:t>
                      </a:r>
                    </a:p>
                  </a:txBody>
                  <a:tcPr marL="13348" marR="13348" marT="13348" marB="13348"/>
                </a:tc>
                <a:tc>
                  <a:txBody>
                    <a:bodyPr/>
                    <a:lstStyle/>
                    <a:p>
                      <a:pPr marL="0" lvl="0" indent="0">
                        <a:buFontTx/>
                        <a:buNone/>
                      </a:pPr>
                      <a:r>
                        <a:rPr lang="en-US" sz="1200" b="1" dirty="0"/>
                        <a:t>Tag Interests During Sign-Up:</a:t>
                      </a:r>
                      <a:r>
                        <a:rPr lang="en-US" sz="1200" dirty="0"/>
                        <a:t> Use QR forms and sign-ins to capture preferences. </a:t>
                      </a:r>
                    </a:p>
                    <a:p>
                      <a:pPr marL="0" lvl="0" indent="0">
                        <a:buFontTx/>
                        <a:buNone/>
                      </a:pPr>
                      <a:r>
                        <a:rPr lang="en-US" sz="1200" b="1" dirty="0"/>
                        <a:t>Create Segments:</a:t>
                      </a:r>
                      <a:r>
                        <a:rPr lang="en-US" sz="1200" dirty="0"/>
                        <a:t> Group contacts by activity or program interest. </a:t>
                      </a:r>
                    </a:p>
                    <a:p>
                      <a:pPr marL="0" lvl="0" indent="0">
                        <a:buFontTx/>
                        <a:buNone/>
                      </a:pPr>
                      <a:r>
                        <a:rPr lang="en-US" sz="1200" b="1" dirty="0"/>
                        <a:t>Customize Invitations:</a:t>
                      </a:r>
                      <a:r>
                        <a:rPr lang="en-US" sz="1200" dirty="0"/>
                        <a:t> Send tailored messages for relevant events. </a:t>
                      </a:r>
                    </a:p>
                    <a:p>
                      <a:pPr marL="0" lvl="0" indent="0">
                        <a:buFontTx/>
                        <a:buNone/>
                      </a:pPr>
                      <a:r>
                        <a:rPr lang="en-US" sz="1200" b="1" dirty="0"/>
                        <a:t>Monitor Engagement:</a:t>
                      </a:r>
                      <a:r>
                        <a:rPr lang="en-US" sz="1200" dirty="0"/>
                        <a:t> Track attendance and adjust segments as needed. </a:t>
                      </a:r>
                    </a:p>
                    <a:p>
                      <a:pPr marL="0" lvl="0" indent="0">
                        <a:buFontTx/>
                        <a:buNone/>
                      </a:pPr>
                      <a:r>
                        <a:rPr lang="en-US" sz="1200" b="1" dirty="0"/>
                        <a:t>Refresh Quarterly:</a:t>
                      </a:r>
                      <a:r>
                        <a:rPr lang="en-US" sz="1200" dirty="0"/>
                        <a:t> Update lists based on new sign-ups and feedback.</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324996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D979-6CB0-D695-60AD-A8FC141FA34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5A64B6-9A14-4DD9-2997-F3C664E7BE22}"/>
              </a:ext>
            </a:extLst>
          </p:cNvPr>
          <p:cNvGraphicFramePr>
            <a:graphicFrameLocks noGrp="1"/>
          </p:cNvGraphicFramePr>
          <p:nvPr>
            <p:extLst>
              <p:ext uri="{D42A27DB-BD31-4B8C-83A1-F6EECF244321}">
                <p14:modId xmlns:p14="http://schemas.microsoft.com/office/powerpoint/2010/main" val="1197844279"/>
              </p:ext>
            </p:extLst>
          </p:nvPr>
        </p:nvGraphicFramePr>
        <p:xfrm>
          <a:off x="110358" y="0"/>
          <a:ext cx="12005442" cy="5032451"/>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3D: Increase PSA &amp; expand social media presence</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Content Rhythm</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Maintain a consistent posting schedule: three posts per week featuring event promotions, member spotlights, and impact statistics. Livestream key moments from ceremonies, community events, and special programs.</a:t>
                      </a:r>
                    </a:p>
                  </a:txBody>
                  <a:tcPr marL="13348" marR="13348" marT="13348" marB="13348"/>
                </a:tc>
                <a:tc>
                  <a:txBody>
                    <a:bodyPr/>
                    <a:lstStyle/>
                    <a:p>
                      <a:pPr marL="0" lvl="0" indent="0">
                        <a:buFontTx/>
                        <a:buNone/>
                      </a:pPr>
                      <a:r>
                        <a:rPr lang="en-US" sz="1200" b="1" dirty="0"/>
                        <a:t>Create Content Calendar:</a:t>
                      </a:r>
                      <a:r>
                        <a:rPr lang="en-US" sz="1200" dirty="0"/>
                        <a:t> Plan posts for each week with themes (promo, spotlight, impact). </a:t>
                      </a:r>
                    </a:p>
                    <a:p>
                      <a:pPr marL="0" lvl="0" indent="0">
                        <a:buFontTx/>
                        <a:buNone/>
                      </a:pPr>
                      <a:r>
                        <a:rPr lang="en-US" sz="1200" b="1" dirty="0"/>
                        <a:t>Gather Assets:</a:t>
                      </a:r>
                      <a:r>
                        <a:rPr lang="en-US" sz="1200" dirty="0"/>
                        <a:t> Collect photos, videos, and quotes in advance. </a:t>
                      </a:r>
                    </a:p>
                    <a:p>
                      <a:pPr marL="0" lvl="0" indent="0">
                        <a:buFontTx/>
                        <a:buNone/>
                      </a:pPr>
                      <a:r>
                        <a:rPr lang="en-US" sz="1200" b="1" dirty="0"/>
                        <a:t>Schedule Posts:</a:t>
                      </a:r>
                      <a:r>
                        <a:rPr lang="en-US" sz="1200" dirty="0"/>
                        <a:t> Use tools like Facebook Creator Studio or Buffer for automation. </a:t>
                      </a:r>
                    </a:p>
                    <a:p>
                      <a:pPr marL="0" lvl="0" indent="0">
                        <a:buFontTx/>
                        <a:buNone/>
                      </a:pPr>
                      <a:r>
                        <a:rPr lang="en-US" sz="1200" b="1" dirty="0"/>
                        <a:t>Plan Livestreams:</a:t>
                      </a:r>
                      <a:r>
                        <a:rPr lang="en-US" sz="1200" dirty="0"/>
                        <a:t> Identify events worth streaming and assign a tech lead. </a:t>
                      </a:r>
                    </a:p>
                    <a:p>
                      <a:pPr marL="0" lvl="0" indent="0">
                        <a:buFontTx/>
                        <a:buNone/>
                      </a:pPr>
                      <a:r>
                        <a:rPr lang="en-US" sz="1200" b="1" dirty="0"/>
                        <a:t>Track Engagement:</a:t>
                      </a:r>
                      <a:r>
                        <a:rPr lang="en-US" sz="1200" dirty="0"/>
                        <a:t> Monitor likes, shares, and comments to refine strategy.</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PSA Placement</a:t>
                      </a:r>
                    </a:p>
                  </a:txBody>
                  <a:tcPr marL="13348" marR="13348" marT="13348" marB="13348" anchor="ctr"/>
                </a:tc>
                <a:tc>
                  <a:txBody>
                    <a:bodyPr/>
                    <a:lstStyle/>
                    <a:p>
                      <a:pPr marL="171450" indent="-171450">
                        <a:buFont typeface="Arial" panose="020B0604020202020204" pitchFamily="34" charset="0"/>
                        <a:buChar char="•"/>
                      </a:pPr>
                      <a:r>
                        <a:rPr lang="en-US" sz="1200" dirty="0"/>
                        <a:t>Produce 30-second radio and TV public service announcements for patriotic holidays, open houses, and “Be The One” campaigns.</a:t>
                      </a:r>
                    </a:p>
                  </a:txBody>
                  <a:tcPr marL="13348" marR="13348" marT="13348" marB="13348"/>
                </a:tc>
                <a:tc>
                  <a:txBody>
                    <a:bodyPr/>
                    <a:lstStyle/>
                    <a:p>
                      <a:pPr>
                        <a:buFontTx/>
                        <a:buNone/>
                      </a:pPr>
                      <a:r>
                        <a:rPr lang="en-US" sz="1200" b="1" dirty="0"/>
                        <a:t>Draft Scripts:</a:t>
                      </a:r>
                      <a:r>
                        <a:rPr lang="en-US" sz="1200" dirty="0"/>
                        <a:t> Keep messages clear, patriotic, and action-oriented.</a:t>
                      </a:r>
                    </a:p>
                    <a:p>
                      <a:pPr>
                        <a:buFontTx/>
                        <a:buNone/>
                      </a:pPr>
                      <a:r>
                        <a:rPr lang="en-US" sz="1200" b="1" dirty="0"/>
                        <a:t>Record Professionally:</a:t>
                      </a:r>
                      <a:r>
                        <a:rPr lang="en-US" sz="1200" dirty="0"/>
                        <a:t> Use local stations or a volunteer with audio/video skills.</a:t>
                      </a:r>
                    </a:p>
                    <a:p>
                      <a:pPr>
                        <a:buFontTx/>
                        <a:buNone/>
                      </a:pPr>
                      <a:r>
                        <a:rPr lang="en-US" sz="1200" b="1" dirty="0"/>
                        <a:t>Schedule Air Time:</a:t>
                      </a:r>
                      <a:r>
                        <a:rPr lang="en-US" sz="1200" dirty="0"/>
                        <a:t> Coordinate with stations for holiday and campaign dates.</a:t>
                      </a:r>
                    </a:p>
                    <a:p>
                      <a:pPr>
                        <a:buFontTx/>
                        <a:buNone/>
                      </a:pPr>
                      <a:r>
                        <a:rPr lang="en-US" sz="1200" b="1" dirty="0"/>
                        <a:t>Promote Online:</a:t>
                      </a:r>
                      <a:r>
                        <a:rPr lang="en-US" sz="1200" dirty="0"/>
                        <a:t> Share PSA clips on social media for extended reach.</a:t>
                      </a:r>
                    </a:p>
                    <a:p>
                      <a:pPr>
                        <a:buFontTx/>
                        <a:buNone/>
                      </a:pPr>
                      <a:r>
                        <a:rPr lang="en-US" sz="1200" b="1" dirty="0"/>
                        <a:t>Evaluate Impact:</a:t>
                      </a:r>
                      <a:r>
                        <a:rPr lang="en-US" sz="1200" dirty="0"/>
                        <a:t> Track inquiries or attendance linked to PSA campaigns.</a:t>
                      </a:r>
                    </a:p>
                    <a:p>
                      <a:pPr>
                        <a:buFontTx/>
                        <a:buNone/>
                      </a:pPr>
                      <a:br>
                        <a:rPr lang="en-US" sz="1200" dirty="0"/>
                      </a:br>
                      <a:endParaRPr lang="en-US" sz="1200" dirty="0"/>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Community Calendars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Submit event details to library, city, school, and church calendars. Cross-tag partner organizations for broader visibility.</a:t>
                      </a:r>
                    </a:p>
                  </a:txBody>
                  <a:tcPr marL="13348" marR="13348" marT="13348" marB="13348"/>
                </a:tc>
                <a:tc>
                  <a:txBody>
                    <a:bodyPr/>
                    <a:lstStyle/>
                    <a:p>
                      <a:pPr marL="0" lvl="0" indent="0">
                        <a:buFontTx/>
                        <a:buNone/>
                      </a:pPr>
                      <a:r>
                        <a:rPr lang="en-US" sz="1200" b="1" dirty="0"/>
                        <a:t>Compile Calendar List:</a:t>
                      </a:r>
                      <a:r>
                        <a:rPr lang="en-US" sz="1200" dirty="0"/>
                        <a:t> Identify all local platforms accepting event submissions. </a:t>
                      </a:r>
                    </a:p>
                    <a:p>
                      <a:pPr marL="0" lvl="0" indent="0">
                        <a:buFontTx/>
                        <a:buNone/>
                      </a:pPr>
                      <a:r>
                        <a:rPr lang="en-US" sz="1200" b="1" dirty="0"/>
                        <a:t>Prepare Standard Event Info:</a:t>
                      </a:r>
                      <a:r>
                        <a:rPr lang="en-US" sz="1200" dirty="0"/>
                        <a:t> Include date, time, location, and contact details. </a:t>
                      </a:r>
                    </a:p>
                    <a:p>
                      <a:pPr marL="0" lvl="0" indent="0">
                        <a:buFontTx/>
                        <a:buNone/>
                      </a:pPr>
                      <a:r>
                        <a:rPr lang="en-US" sz="1200" b="1" dirty="0"/>
                        <a:t>Submit Early:</a:t>
                      </a:r>
                      <a:r>
                        <a:rPr lang="en-US" sz="1200" dirty="0"/>
                        <a:t> Post at least 30 days before the event for maximum exposure. </a:t>
                      </a:r>
                    </a:p>
                    <a:p>
                      <a:pPr marL="0" lvl="0" indent="0">
                        <a:buFontTx/>
                        <a:buNone/>
                      </a:pPr>
                      <a:r>
                        <a:rPr lang="en-US" sz="1200" b="1" dirty="0"/>
                        <a:t>Cross-Tag Partners:</a:t>
                      </a:r>
                      <a:r>
                        <a:rPr lang="en-US" sz="1200" dirty="0"/>
                        <a:t> Use social media tags and mentions to amplify reach. </a:t>
                      </a:r>
                    </a:p>
                    <a:p>
                      <a:pPr marL="0" lvl="0" indent="0">
                        <a:buFontTx/>
                        <a:buNone/>
                      </a:pPr>
                      <a:r>
                        <a:rPr lang="en-US" sz="1200" b="1" dirty="0"/>
                        <a:t>Verify Listings:</a:t>
                      </a:r>
                      <a:r>
                        <a:rPr lang="en-US" sz="1200" dirty="0"/>
                        <a:t> Check that events appear correctly and update if needed.</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School Flags Media Angle (Optional Insert)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School Flags Media Angle (Optional Insert)</a:t>
                      </a:r>
                    </a:p>
                  </a:txBody>
                  <a:tcPr marL="13348" marR="13348" marT="13348" marB="13348"/>
                </a:tc>
                <a:tc>
                  <a:txBody>
                    <a:bodyPr/>
                    <a:lstStyle/>
                    <a:p>
                      <a:pPr marL="0" lvl="0" indent="0">
                        <a:buFontTx/>
                        <a:buNone/>
                      </a:pPr>
                      <a:r>
                        <a:rPr lang="en-US" sz="1200" b="1" dirty="0"/>
                        <a:t>Capture High-Quality Footage:</a:t>
                      </a:r>
                      <a:r>
                        <a:rPr lang="en-US" sz="1200" dirty="0"/>
                        <a:t> Record during training and event presentations. </a:t>
                      </a:r>
                    </a:p>
                    <a:p>
                      <a:pPr marL="0" lvl="0" indent="0">
                        <a:buFontTx/>
                        <a:buNone/>
                      </a:pPr>
                      <a:r>
                        <a:rPr lang="en-US" sz="1200" b="1" dirty="0"/>
                        <a:t>Edit for Impact:</a:t>
                      </a:r>
                      <a:r>
                        <a:rPr lang="en-US" sz="1200" dirty="0"/>
                        <a:t> Keep reels under 60 seconds with captions and music. </a:t>
                      </a:r>
                    </a:p>
                    <a:p>
                      <a:pPr marL="0" lvl="0" indent="0">
                        <a:buFontTx/>
                        <a:buNone/>
                      </a:pPr>
                      <a:r>
                        <a:rPr lang="en-US" sz="1200" b="1" dirty="0"/>
                        <a:t>Tag Schools and Partners:</a:t>
                      </a:r>
                      <a:r>
                        <a:rPr lang="en-US" sz="1200" dirty="0"/>
                        <a:t> Use official handles for maximum visibility. </a:t>
                      </a:r>
                    </a:p>
                    <a:p>
                      <a:pPr marL="0" lvl="0" indent="0">
                        <a:buFontTx/>
                        <a:buNone/>
                      </a:pPr>
                      <a:r>
                        <a:rPr lang="en-US" sz="1200" b="1" dirty="0"/>
                        <a:t>Post Strategically:</a:t>
                      </a:r>
                      <a:r>
                        <a:rPr lang="en-US" sz="1200" dirty="0"/>
                        <a:t> Share during patriotic holidays or school milestones. </a:t>
                      </a:r>
                    </a:p>
                    <a:p>
                      <a:pPr marL="0" lvl="0" indent="0">
                        <a:buFontTx/>
                        <a:buNone/>
                      </a:pPr>
                      <a:r>
                        <a:rPr lang="en-US" sz="1200" b="1" dirty="0"/>
                        <a:t>Track Engagement:</a:t>
                      </a:r>
                      <a:r>
                        <a:rPr lang="en-US" sz="1200" dirty="0"/>
                        <a:t> Monitor views and shares to measure success.</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376575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79879-EDD3-F2E7-72AD-3E2302789CB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5885242-B0CD-83C1-456E-F432B6C1F127}"/>
              </a:ext>
            </a:extLst>
          </p:cNvPr>
          <p:cNvGraphicFramePr>
            <a:graphicFrameLocks noGrp="1"/>
          </p:cNvGraphicFramePr>
          <p:nvPr>
            <p:extLst>
              <p:ext uri="{D42A27DB-BD31-4B8C-83A1-F6EECF244321}">
                <p14:modId xmlns:p14="http://schemas.microsoft.com/office/powerpoint/2010/main" val="1248293192"/>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3E: Provide talking points &amp; consistent messaging</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Message Library</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Develop a “Why Join” one-pager that highlights key motivators: belonging, purpose, support, recognition, and tradition. Include local examples and success stories to make it relatable.</a:t>
                      </a:r>
                    </a:p>
                  </a:txBody>
                  <a:tcPr marL="13348" marR="13348" marT="13348" marB="13348"/>
                </a:tc>
                <a:tc>
                  <a:txBody>
                    <a:bodyPr/>
                    <a:lstStyle/>
                    <a:p>
                      <a:pPr marL="0" lvl="0" indent="0">
                        <a:buFontTx/>
                        <a:buNone/>
                      </a:pPr>
                      <a:r>
                        <a:rPr lang="en-US" sz="1200" b="1" dirty="0"/>
                        <a:t>Identify Core Themes:</a:t>
                      </a:r>
                      <a:r>
                        <a:rPr lang="en-US" sz="1200" dirty="0"/>
                        <a:t> Belonging, purpose, support, recognition, tradition. </a:t>
                      </a:r>
                    </a:p>
                    <a:p>
                      <a:pPr marL="0" lvl="0" indent="0">
                        <a:buFontTx/>
                        <a:buNone/>
                      </a:pPr>
                      <a:r>
                        <a:rPr lang="en-US" sz="1200" b="1" dirty="0"/>
                        <a:t>Gather Local Examples:</a:t>
                      </a:r>
                      <a:r>
                        <a:rPr lang="en-US" sz="1200" dirty="0"/>
                        <a:t> Use real member stories and community impact stats. </a:t>
                      </a:r>
                    </a:p>
                    <a:p>
                      <a:pPr marL="0" lvl="0" indent="0">
                        <a:buFontTx/>
                        <a:buNone/>
                      </a:pPr>
                      <a:r>
                        <a:rPr lang="en-US" sz="1200" b="1" dirty="0"/>
                        <a:t>Design One-Pager:</a:t>
                      </a:r>
                      <a:r>
                        <a:rPr lang="en-US" sz="1200" dirty="0"/>
                        <a:t> Keep it visually appealing and easy to read. </a:t>
                      </a:r>
                    </a:p>
                    <a:p>
                      <a:pPr marL="0" lvl="0" indent="0">
                        <a:buFontTx/>
                        <a:buNone/>
                      </a:pPr>
                      <a:r>
                        <a:rPr lang="en-US" sz="1200" b="1" dirty="0"/>
                        <a:t>Distribute Widely:</a:t>
                      </a:r>
                      <a:r>
                        <a:rPr lang="en-US" sz="1200" dirty="0"/>
                        <a:t> Share at events, online, and in recruitment packets. </a:t>
                      </a:r>
                    </a:p>
                    <a:p>
                      <a:pPr marL="0" lvl="0" indent="0">
                        <a:buFontTx/>
                        <a:buNone/>
                      </a:pPr>
                      <a:r>
                        <a:rPr lang="en-US" sz="1200" b="1" dirty="0"/>
                        <a:t>Update Annually:</a:t>
                      </a:r>
                      <a:r>
                        <a:rPr lang="en-US" sz="1200" dirty="0"/>
                        <a:t> Refresh examples and stats to stay relevant.</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Event Scripts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Create ceremonial scripts with dignified, inclusive language for events. Share with all program leads to ensure consistency and professionalism.</a:t>
                      </a:r>
                    </a:p>
                  </a:txBody>
                  <a:tcPr marL="13348" marR="13348" marT="13348" marB="13348"/>
                </a:tc>
                <a:tc>
                  <a:txBody>
                    <a:bodyPr/>
                    <a:lstStyle/>
                    <a:p>
                      <a:pPr marL="0" lvl="0" indent="0">
                        <a:buFontTx/>
                        <a:buNone/>
                      </a:pPr>
                      <a:r>
                        <a:rPr lang="en-US" sz="1200" b="1" dirty="0"/>
                        <a:t>Draft Templates:</a:t>
                      </a:r>
                      <a:r>
                        <a:rPr lang="en-US" sz="1200" dirty="0"/>
                        <a:t> Include openings, closings, and recognition phrasing. </a:t>
                      </a:r>
                    </a:p>
                    <a:p>
                      <a:pPr marL="0" lvl="0" indent="0">
                        <a:buFontTx/>
                        <a:buNone/>
                      </a:pPr>
                      <a:r>
                        <a:rPr lang="en-US" sz="1200" b="1" dirty="0"/>
                        <a:t>Review for Inclusivity:</a:t>
                      </a:r>
                      <a:r>
                        <a:rPr lang="en-US" sz="1200" dirty="0"/>
                        <a:t> Ensure language respects all backgrounds and service eras. </a:t>
                      </a:r>
                    </a:p>
                    <a:p>
                      <a:pPr marL="0" lvl="0" indent="0">
                        <a:buFontTx/>
                        <a:buNone/>
                      </a:pPr>
                      <a:r>
                        <a:rPr lang="en-US" sz="1200" b="1" dirty="0"/>
                        <a:t>Standardize Format:</a:t>
                      </a:r>
                      <a:r>
                        <a:rPr lang="en-US" sz="1200" dirty="0"/>
                        <a:t> Use consistent fonts and branding. </a:t>
                      </a:r>
                    </a:p>
                    <a:p>
                      <a:pPr marL="0" lvl="0" indent="0">
                        <a:buFontTx/>
                        <a:buNone/>
                      </a:pPr>
                      <a:r>
                        <a:rPr lang="en-US" sz="1200" b="1" dirty="0"/>
                        <a:t>Distribute to Leads:</a:t>
                      </a:r>
                      <a:r>
                        <a:rPr lang="en-US" sz="1200" dirty="0"/>
                        <a:t> Provide digital and printed copies for easy access. </a:t>
                      </a:r>
                    </a:p>
                    <a:p>
                      <a:pPr marL="0" lvl="0" indent="0">
                        <a:buFontTx/>
                        <a:buNone/>
                      </a:pPr>
                      <a:r>
                        <a:rPr lang="en-US" sz="1200" b="1" dirty="0"/>
                        <a:t>Train on Usage:</a:t>
                      </a:r>
                      <a:r>
                        <a:rPr lang="en-US" sz="1200" dirty="0"/>
                        <a:t> Offer quick guidance during planning meetings.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Speaker Clinics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45-minute workshops on delivery, protocol, and media interaction. Provide pocket cards with key talking points for quick reference.</a:t>
                      </a:r>
                    </a:p>
                  </a:txBody>
                  <a:tcPr marL="13348" marR="13348" marT="13348" marB="13348"/>
                </a:tc>
                <a:tc>
                  <a:txBody>
                    <a:bodyPr/>
                    <a:lstStyle/>
                    <a:p>
                      <a:pPr marL="0" lvl="0" indent="0">
                        <a:buFontTx/>
                        <a:buNone/>
                      </a:pPr>
                      <a:r>
                        <a:rPr lang="en-US" sz="1200" b="1" dirty="0"/>
                        <a:t>Schedule Clinics Quarterly:</a:t>
                      </a:r>
                      <a:r>
                        <a:rPr lang="en-US" sz="1200" dirty="0"/>
                        <a:t> Invite program leads and active speakers. </a:t>
                      </a:r>
                    </a:p>
                    <a:p>
                      <a:pPr marL="0" lvl="0" indent="0">
                        <a:buFontTx/>
                        <a:buNone/>
                      </a:pPr>
                      <a:r>
                        <a:rPr lang="en-US" sz="1200" b="1" dirty="0"/>
                        <a:t>Develop Curriculum:</a:t>
                      </a:r>
                      <a:r>
                        <a:rPr lang="en-US" sz="1200" dirty="0"/>
                        <a:t> Cover public speaking, ceremonial protocol, and media tips. </a:t>
                      </a:r>
                    </a:p>
                    <a:p>
                      <a:pPr marL="0" lvl="0" indent="0">
                        <a:buFontTx/>
                        <a:buNone/>
                      </a:pPr>
                      <a:r>
                        <a:rPr lang="en-US" sz="1200" b="1" dirty="0"/>
                        <a:t>Create Pocket Cards:</a:t>
                      </a:r>
                      <a:r>
                        <a:rPr lang="en-US" sz="1200" dirty="0"/>
                        <a:t> Include 5–7 essential talking points and contact info. </a:t>
                      </a:r>
                    </a:p>
                    <a:p>
                      <a:pPr marL="0" lvl="0" indent="0">
                        <a:buFontTx/>
                        <a:buNone/>
                      </a:pPr>
                      <a:r>
                        <a:rPr lang="en-US" sz="1200" b="1" dirty="0"/>
                        <a:t>Record Sessions:</a:t>
                      </a:r>
                      <a:r>
                        <a:rPr lang="en-US" sz="1200" dirty="0"/>
                        <a:t> Make them available for those who can’t attend live. </a:t>
                      </a:r>
                    </a:p>
                    <a:p>
                      <a:pPr marL="0" lvl="0" indent="0">
                        <a:buFontTx/>
                        <a:buNone/>
                      </a:pPr>
                      <a:r>
                        <a:rPr lang="en-US" sz="1200" b="1" dirty="0"/>
                        <a:t>Gather Feedback:</a:t>
                      </a:r>
                      <a:r>
                        <a:rPr lang="en-US" sz="1200" dirty="0"/>
                        <a:t> Adjust content based on participant input.</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Brand Guide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Compile a guide with official logos, color codes, approved hashtags, and taglines. Ensure consistency across all Posts and platforms.</a:t>
                      </a:r>
                    </a:p>
                  </a:txBody>
                  <a:tcPr marL="13348" marR="13348" marT="13348" marB="13348"/>
                </a:tc>
                <a:tc>
                  <a:txBody>
                    <a:bodyPr/>
                    <a:lstStyle/>
                    <a:p>
                      <a:pPr marL="0" lvl="0" indent="0">
                        <a:buFontTx/>
                        <a:buNone/>
                      </a:pPr>
                      <a:r>
                        <a:rPr lang="en-US" sz="1200" b="1" dirty="0"/>
                        <a:t>Collect Brand Assets:</a:t>
                      </a:r>
                      <a:r>
                        <a:rPr lang="en-US" sz="1200" dirty="0"/>
                        <a:t> Logos, fonts, color codes, and taglines. </a:t>
                      </a:r>
                    </a:p>
                    <a:p>
                      <a:pPr marL="0" lvl="0" indent="0">
                        <a:buFontTx/>
                        <a:buNone/>
                      </a:pPr>
                      <a:r>
                        <a:rPr lang="en-US" sz="1200" b="1" dirty="0"/>
                        <a:t>Define Usage Rules:</a:t>
                      </a:r>
                      <a:r>
                        <a:rPr lang="en-US" sz="1200" dirty="0"/>
                        <a:t> Include sizing, placement, and tone guidelines. </a:t>
                      </a:r>
                    </a:p>
                    <a:p>
                      <a:pPr marL="0" lvl="0" indent="0">
                        <a:buFontTx/>
                        <a:buNone/>
                      </a:pPr>
                      <a:r>
                        <a:rPr lang="en-US" sz="1200" b="1" dirty="0"/>
                        <a:t>Add Social Standards:</a:t>
                      </a:r>
                      <a:r>
                        <a:rPr lang="en-US" sz="1200" dirty="0"/>
                        <a:t> Approved hashtags and tagging practices. </a:t>
                      </a:r>
                    </a:p>
                    <a:p>
                      <a:pPr marL="0" lvl="0" indent="0">
                        <a:buFontTx/>
                        <a:buNone/>
                      </a:pPr>
                      <a:r>
                        <a:rPr lang="en-US" sz="1200" b="1" dirty="0"/>
                        <a:t>Distribute Digitally:</a:t>
                      </a:r>
                      <a:r>
                        <a:rPr lang="en-US" sz="1200" dirty="0"/>
                        <a:t> Share via email and cloud storage for easy access. </a:t>
                      </a:r>
                    </a:p>
                    <a:p>
                      <a:pPr marL="0" lvl="0" indent="0">
                        <a:buFontTx/>
                        <a:buNone/>
                      </a:pPr>
                      <a:r>
                        <a:rPr lang="en-US" sz="1200" b="1" dirty="0"/>
                        <a:t>Review Annually:</a:t>
                      </a:r>
                      <a:r>
                        <a:rPr lang="en-US" sz="1200" dirty="0"/>
                        <a:t> Update for new campaigns or branding changes.</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364078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E401-63E8-6757-218A-CF687618635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50FB3B-4D8E-6F02-8305-8130A986771D}"/>
              </a:ext>
            </a:extLst>
          </p:cNvPr>
          <p:cNvGraphicFramePr>
            <a:graphicFrameLocks noGrp="1"/>
          </p:cNvGraphicFramePr>
          <p:nvPr>
            <p:extLst>
              <p:ext uri="{D42A27DB-BD31-4B8C-83A1-F6EECF244321}">
                <p14:modId xmlns:p14="http://schemas.microsoft.com/office/powerpoint/2010/main" val="3700041996"/>
              </p:ext>
            </p:extLst>
          </p:nvPr>
        </p:nvGraphicFramePr>
        <p:xfrm>
          <a:off x="110358" y="0"/>
          <a:ext cx="12005442" cy="458265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4A: Train future leaders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Succession Pipeline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Build a leadership pipeline through officer shadowing, enforce term limits, and use task-based learning to give emerging leaders ownership.</a:t>
                      </a:r>
                    </a:p>
                  </a:txBody>
                  <a:tcPr marL="13348" marR="13348" marT="13348" marB="13348"/>
                </a:tc>
                <a:tc>
                  <a:txBody>
                    <a:bodyPr/>
                    <a:lstStyle/>
                    <a:p>
                      <a:pPr marL="0" lvl="0" indent="0">
                        <a:buFontTx/>
                        <a:buNone/>
                      </a:pPr>
                      <a:r>
                        <a:rPr lang="en-US" sz="1200" b="1" dirty="0"/>
                        <a:t>Define Term Limits:</a:t>
                      </a:r>
                      <a:r>
                        <a:rPr lang="en-US" sz="1200" dirty="0"/>
                        <a:t> Clearly communicate rotation timelines for officer roles. </a:t>
                      </a:r>
                    </a:p>
                    <a:p>
                      <a:pPr marL="0" lvl="0" indent="0">
                        <a:buFontTx/>
                        <a:buNone/>
                      </a:pPr>
                      <a:r>
                        <a:rPr lang="en-US" sz="1200" b="1" dirty="0"/>
                        <a:t>Pair Shadows:</a:t>
                      </a:r>
                      <a:r>
                        <a:rPr lang="en-US" sz="1200" dirty="0"/>
                        <a:t> Assign new members to shadow current officers during key tasks. </a:t>
                      </a:r>
                    </a:p>
                    <a:p>
                      <a:pPr marL="0" lvl="0" indent="0">
                        <a:buFontTx/>
                        <a:buNone/>
                      </a:pPr>
                      <a:r>
                        <a:rPr lang="en-US" sz="1200" b="1" dirty="0"/>
                        <a:t>Create Task-Based Learning:</a:t>
                      </a:r>
                      <a:r>
                        <a:rPr lang="en-US" sz="1200" dirty="0"/>
                        <a:t> Break responsibilities into manageable assignments. </a:t>
                      </a:r>
                    </a:p>
                    <a:p>
                      <a:pPr marL="0" lvl="0" indent="0">
                        <a:buFontTx/>
                        <a:buNone/>
                      </a:pPr>
                      <a:r>
                        <a:rPr lang="en-US" sz="1200" b="1" dirty="0"/>
                        <a:t>Document Processes:</a:t>
                      </a:r>
                      <a:r>
                        <a:rPr lang="en-US" sz="1200" dirty="0"/>
                        <a:t> Provide checklists and guides for each role. </a:t>
                      </a:r>
                    </a:p>
                    <a:p>
                      <a:pPr marL="0" lvl="0" indent="0">
                        <a:buFontTx/>
                        <a:buNone/>
                      </a:pPr>
                      <a:r>
                        <a:rPr lang="en-US" sz="1200" b="1" dirty="0"/>
                        <a:t>Evaluate Progress:</a:t>
                      </a:r>
                      <a:r>
                        <a:rPr lang="en-US" sz="1200" dirty="0"/>
                        <a:t> Review readiness before transitions occur.</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Emerging Leader Cohort</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quarterly workshops covering governance, financial stewardship, ethics, and event management to prepare future leaders.</a:t>
                      </a:r>
                    </a:p>
                  </a:txBody>
                  <a:tcPr marL="13348" marR="13348" marT="13348" marB="13348"/>
                </a:tc>
                <a:tc>
                  <a:txBody>
                    <a:bodyPr/>
                    <a:lstStyle/>
                    <a:p>
                      <a:pPr marL="0" lvl="0" indent="0">
                        <a:buFontTx/>
                        <a:buNone/>
                      </a:pPr>
                      <a:r>
                        <a:rPr lang="en-US" sz="1200" b="1" dirty="0"/>
                        <a:t>Identify Participants:</a:t>
                      </a:r>
                      <a:r>
                        <a:rPr lang="en-US" sz="1200" dirty="0"/>
                        <a:t> Select members showing interest or leadership potential. </a:t>
                      </a:r>
                    </a:p>
                    <a:p>
                      <a:pPr marL="0" lvl="0" indent="0">
                        <a:buFontTx/>
                        <a:buNone/>
                      </a:pPr>
                      <a:r>
                        <a:rPr lang="en-US" sz="1200" b="1" dirty="0"/>
                        <a:t>Plan Curriculum:</a:t>
                      </a:r>
                      <a:r>
                        <a:rPr lang="en-US" sz="1200" dirty="0"/>
                        <a:t> Include practical exercises and real-world examples. </a:t>
                      </a:r>
                    </a:p>
                    <a:p>
                      <a:pPr marL="0" lvl="0" indent="0">
                        <a:buFontTx/>
                        <a:buNone/>
                      </a:pPr>
                      <a:r>
                        <a:rPr lang="en-US" sz="1200" b="1" dirty="0"/>
                        <a:t>Schedule Quarterly Sessions:</a:t>
                      </a:r>
                      <a:r>
                        <a:rPr lang="en-US" sz="1200" dirty="0"/>
                        <a:t> Use evenings or weekends for accessibility. </a:t>
                      </a:r>
                    </a:p>
                    <a:p>
                      <a:pPr marL="0" lvl="0" indent="0">
                        <a:buFontTx/>
                        <a:buNone/>
                      </a:pPr>
                      <a:r>
                        <a:rPr lang="en-US" sz="1200" b="1" dirty="0"/>
                        <a:t>Invite Guest Speakers:</a:t>
                      </a:r>
                      <a:r>
                        <a:rPr lang="en-US" sz="1200" dirty="0"/>
                        <a:t> Bring in experienced officers or community leaders. </a:t>
                      </a:r>
                    </a:p>
                    <a:p>
                      <a:pPr marL="0" lvl="0" indent="0">
                        <a:buFontTx/>
                        <a:buNone/>
                      </a:pPr>
                      <a:r>
                        <a:rPr lang="en-US" sz="1200" b="1" dirty="0"/>
                        <a:t>Track Development:</a:t>
                      </a:r>
                      <a:r>
                        <a:rPr lang="en-US" sz="1200" dirty="0"/>
                        <a:t> Maintain attendance and feedback for continuous improvement.</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Project Assignments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Assign small, time-bound projects to emerging leaders to apply skills under mentor oversight.</a:t>
                      </a:r>
                    </a:p>
                  </a:txBody>
                  <a:tcPr marL="13348" marR="13348" marT="13348" marB="13348"/>
                </a:tc>
                <a:tc>
                  <a:txBody>
                    <a:bodyPr/>
                    <a:lstStyle/>
                    <a:p>
                      <a:pPr marL="0" lvl="0" indent="0">
                        <a:buFontTx/>
                        <a:buNone/>
                      </a:pPr>
                      <a:r>
                        <a:rPr lang="en-US" sz="1200" b="1" dirty="0"/>
                        <a:t>Define Project Scope:</a:t>
                      </a:r>
                      <a:r>
                        <a:rPr lang="en-US" sz="1200" dirty="0"/>
                        <a:t> Keep tasks achievable within 30–60 days. </a:t>
                      </a:r>
                    </a:p>
                    <a:p>
                      <a:pPr marL="0" lvl="0" indent="0">
                        <a:buFontTx/>
                        <a:buNone/>
                      </a:pPr>
                      <a:r>
                        <a:rPr lang="en-US" sz="1200" b="1" dirty="0"/>
                        <a:t>Assign Mentors:</a:t>
                      </a:r>
                      <a:r>
                        <a:rPr lang="en-US" sz="1200" dirty="0"/>
                        <a:t> Pair each project lead with an experienced member. </a:t>
                      </a:r>
                    </a:p>
                    <a:p>
                      <a:pPr marL="0" lvl="0" indent="0">
                        <a:buFontTx/>
                        <a:buNone/>
                      </a:pPr>
                      <a:r>
                        <a:rPr lang="en-US" sz="1200" b="1" dirty="0"/>
                        <a:t>Set Clear Deadlines:</a:t>
                      </a:r>
                      <a:r>
                        <a:rPr lang="en-US" sz="1200" dirty="0"/>
                        <a:t> Provide timelines and success criteria. </a:t>
                      </a:r>
                    </a:p>
                    <a:p>
                      <a:pPr marL="0" lvl="0" indent="0">
                        <a:buFontTx/>
                        <a:buNone/>
                      </a:pPr>
                      <a:r>
                        <a:rPr lang="en-US" sz="1200" b="1" dirty="0"/>
                        <a:t>Monitor Progress:</a:t>
                      </a:r>
                      <a:r>
                        <a:rPr lang="en-US" sz="1200" dirty="0"/>
                        <a:t> Hold weekly check-ins for guidance. </a:t>
                      </a:r>
                    </a:p>
                    <a:p>
                      <a:pPr marL="0" lvl="0" indent="0">
                        <a:buFontTx/>
                        <a:buNone/>
                      </a:pPr>
                      <a:r>
                        <a:rPr lang="en-US" sz="1200" b="1" dirty="0"/>
                        <a:t>Celebrate Completion:</a:t>
                      </a:r>
                      <a:r>
                        <a:rPr lang="en-US" sz="1200" dirty="0"/>
                        <a:t> Recognize project outcomes publicly.</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Recognition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Award leadership pins and provide public acknowledgment at meetings and on social media to reinforce engagement.</a:t>
                      </a:r>
                    </a:p>
                  </a:txBody>
                  <a:tcPr marL="13348" marR="13348" marT="13348" marB="13348"/>
                </a:tc>
                <a:tc>
                  <a:txBody>
                    <a:bodyPr/>
                    <a:lstStyle/>
                    <a:p>
                      <a:pPr marL="0" lvl="0" indent="0">
                        <a:buFontTx/>
                        <a:buNone/>
                      </a:pPr>
                      <a:r>
                        <a:rPr lang="en-US" sz="1200" b="1" dirty="0"/>
                        <a:t>Create Recognition Criteria:</a:t>
                      </a:r>
                      <a:r>
                        <a:rPr lang="en-US" sz="1200" dirty="0"/>
                        <a:t> Define milestones for pins and acknowledgments. </a:t>
                      </a:r>
                    </a:p>
                    <a:p>
                      <a:pPr marL="0" lvl="0" indent="0">
                        <a:buFontTx/>
                        <a:buNone/>
                      </a:pPr>
                      <a:r>
                        <a:rPr lang="en-US" sz="1200" b="1" dirty="0"/>
                        <a:t>Order Pins:</a:t>
                      </a:r>
                      <a:r>
                        <a:rPr lang="en-US" sz="1200" dirty="0"/>
                        <a:t> Ensure quality and consistency with Legion branding. </a:t>
                      </a:r>
                    </a:p>
                    <a:p>
                      <a:pPr marL="0" lvl="0" indent="0">
                        <a:buFontTx/>
                        <a:buNone/>
                      </a:pPr>
                      <a:r>
                        <a:rPr lang="en-US" sz="1200" b="1" dirty="0"/>
                        <a:t>Plan Public Recognition:</a:t>
                      </a:r>
                      <a:r>
                        <a:rPr lang="en-US" sz="1200" dirty="0"/>
                        <a:t> Include announcements in meetings and newsletters. </a:t>
                      </a:r>
                    </a:p>
                    <a:p>
                      <a:pPr marL="0" lvl="0" indent="0">
                        <a:buFontTx/>
                        <a:buNone/>
                      </a:pPr>
                      <a:r>
                        <a:rPr lang="en-US" sz="1200" b="1" dirty="0"/>
                        <a:t>Leverage Social Media:</a:t>
                      </a:r>
                      <a:r>
                        <a:rPr lang="en-US" sz="1200" dirty="0"/>
                        <a:t> Post photos and stories of honorees. </a:t>
                      </a:r>
                    </a:p>
                    <a:p>
                      <a:pPr marL="0" lvl="0" indent="0">
                        <a:buFontTx/>
                        <a:buNone/>
                      </a:pPr>
                      <a:r>
                        <a:rPr lang="en-US" sz="1200" b="1" dirty="0"/>
                        <a:t>Sustain Motivation:</a:t>
                      </a:r>
                      <a:r>
                        <a:rPr lang="en-US" sz="1200" dirty="0"/>
                        <a:t> Make recognition a regular part of leadership development.</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406353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1EF03-7826-8849-38F4-DB6D360C3E9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D7720D-857D-CC64-47E6-A6A0F12B9E73}"/>
              </a:ext>
            </a:extLst>
          </p:cNvPr>
          <p:cNvGraphicFramePr>
            <a:graphicFrameLocks noGrp="1"/>
          </p:cNvGraphicFramePr>
          <p:nvPr>
            <p:extLst>
              <p:ext uri="{D42A27DB-BD31-4B8C-83A1-F6EECF244321}">
                <p14:modId xmlns:p14="http://schemas.microsoft.com/office/powerpoint/2010/main" val="1266753898"/>
              </p:ext>
            </p:extLst>
          </p:nvPr>
        </p:nvGraphicFramePr>
        <p:xfrm>
          <a:off x="110358" y="0"/>
          <a:ext cx="12005442" cy="354271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4B: Online training modules (Basic Training course)</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Group Watch Nights</a:t>
                      </a:r>
                    </a:p>
                  </a:txBody>
                  <a:tcPr marL="13348" marR="13348" marT="13348" marB="13348" anchor="ctr"/>
                </a:tc>
                <a:tc>
                  <a:txBody>
                    <a:bodyPr/>
                    <a:lstStyle/>
                    <a:p>
                      <a:pPr marL="171450" indent="-171450">
                        <a:buFont typeface="Arial" panose="020B0604020202020204" pitchFamily="34" charset="0"/>
                        <a:buChar char="•"/>
                      </a:pPr>
                      <a:r>
                        <a:rPr lang="en-US" sz="1200" dirty="0"/>
                        <a:t>Host group sessions to watch training or educational videos together. Pause for discussion at key points, provide snacks, and track completions for accountability.</a:t>
                      </a:r>
                    </a:p>
                  </a:txBody>
                  <a:tcPr marL="13348" marR="13348" marT="13348" marB="13348"/>
                </a:tc>
                <a:tc>
                  <a:txBody>
                    <a:bodyPr/>
                    <a:lstStyle/>
                    <a:p>
                      <a:pPr marL="0" lvl="0" indent="0">
                        <a:buFontTx/>
                        <a:buNone/>
                      </a:pPr>
                      <a:r>
                        <a:rPr lang="en-US" sz="1200" b="1" dirty="0"/>
                        <a:t>Select Content:</a:t>
                      </a:r>
                      <a:r>
                        <a:rPr lang="en-US" sz="1200" dirty="0"/>
                        <a:t> Choose relevant training modules or leadership videos. </a:t>
                      </a:r>
                    </a:p>
                    <a:p>
                      <a:pPr marL="0" lvl="0" indent="0">
                        <a:buFontTx/>
                        <a:buNone/>
                      </a:pPr>
                      <a:r>
                        <a:rPr lang="en-US" sz="1200" b="1" dirty="0"/>
                        <a:t>Schedule Sessions:</a:t>
                      </a:r>
                      <a:r>
                        <a:rPr lang="en-US" sz="1200" dirty="0"/>
                        <a:t> Pick accessible times and promote widely. </a:t>
                      </a:r>
                    </a:p>
                    <a:p>
                      <a:pPr marL="0" lvl="0" indent="0">
                        <a:buFontTx/>
                        <a:buNone/>
                      </a:pPr>
                      <a:r>
                        <a:rPr lang="en-US" sz="1200" b="1" dirty="0"/>
                        <a:t>Prepare Venue:</a:t>
                      </a:r>
                      <a:r>
                        <a:rPr lang="en-US" sz="1200" dirty="0"/>
                        <a:t> Ensure projector, seating, and refreshments are ready. </a:t>
                      </a:r>
                    </a:p>
                    <a:p>
                      <a:pPr marL="0" lvl="0" indent="0">
                        <a:buFontTx/>
                        <a:buNone/>
                      </a:pPr>
                      <a:r>
                        <a:rPr lang="en-US" sz="1200" b="1" dirty="0"/>
                        <a:t>Facilitate Discussion:</a:t>
                      </a:r>
                      <a:r>
                        <a:rPr lang="en-US" sz="1200" dirty="0"/>
                        <a:t> Pause at key points for Q&amp;A and practical application. </a:t>
                      </a:r>
                    </a:p>
                    <a:p>
                      <a:pPr marL="0" lvl="0" indent="0">
                        <a:buFontTx/>
                        <a:buNone/>
                      </a:pPr>
                      <a:r>
                        <a:rPr lang="en-US" sz="1200" b="1" dirty="0"/>
                        <a:t>Track Attendance:</a:t>
                      </a:r>
                      <a:r>
                        <a:rPr lang="en-US" sz="1200" dirty="0"/>
                        <a:t> Record completions for reporting and recognition.</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Completion Targets</a:t>
                      </a:r>
                    </a:p>
                  </a:txBody>
                  <a:tcPr marL="13348" marR="13348" marT="13348" marB="13348" anchor="ctr"/>
                </a:tc>
                <a:tc>
                  <a:txBody>
                    <a:bodyPr/>
                    <a:lstStyle/>
                    <a:p>
                      <a:pPr marL="171450" indent="-171450">
                        <a:buFont typeface="Arial" panose="020B0604020202020204" pitchFamily="34" charset="0"/>
                        <a:buChar char="•"/>
                      </a:pPr>
                      <a:r>
                        <a:rPr lang="en-US" sz="1200" dirty="0"/>
                        <a:t>Aim for 80% officer participation in training programs. Offer small incentives and create friendly competition by squad or team.</a:t>
                      </a:r>
                    </a:p>
                  </a:txBody>
                  <a:tcPr marL="13348" marR="13348" marT="13348" marB="13348"/>
                </a:tc>
                <a:tc>
                  <a:txBody>
                    <a:bodyPr/>
                    <a:lstStyle/>
                    <a:p>
                      <a:pPr marL="0" lvl="0" indent="0">
                        <a:buFontTx/>
                        <a:buNone/>
                      </a:pPr>
                      <a:r>
                        <a:rPr lang="en-US" sz="1200" b="1" dirty="0"/>
                        <a:t>Set Clear Goal:</a:t>
                      </a:r>
                      <a:r>
                        <a:rPr lang="en-US" sz="1200" dirty="0"/>
                        <a:t> Communicate the 80% target to all officers. </a:t>
                      </a:r>
                    </a:p>
                    <a:p>
                      <a:pPr marL="0" lvl="0" indent="0">
                        <a:buFontTx/>
                        <a:buNone/>
                      </a:pPr>
                      <a:r>
                        <a:rPr lang="en-US" sz="1200" b="1" dirty="0"/>
                        <a:t>Create Incentives:</a:t>
                      </a:r>
                      <a:r>
                        <a:rPr lang="en-US" sz="1200" dirty="0"/>
                        <a:t> Offer gift cards, pins, or recognition for top performers. </a:t>
                      </a:r>
                    </a:p>
                    <a:p>
                      <a:pPr marL="0" lvl="0" indent="0">
                        <a:buFontTx/>
                        <a:buNone/>
                      </a:pPr>
                      <a:r>
                        <a:rPr lang="en-US" sz="1200" b="1" dirty="0"/>
                        <a:t>Gamify Progress:</a:t>
                      </a:r>
                      <a:r>
                        <a:rPr lang="en-US" sz="1200" dirty="0"/>
                        <a:t> Track completions by squad/team and share leaderboards. </a:t>
                      </a:r>
                    </a:p>
                    <a:p>
                      <a:pPr marL="0" lvl="0" indent="0">
                        <a:buFontTx/>
                        <a:buNone/>
                      </a:pPr>
                      <a:r>
                        <a:rPr lang="en-US" sz="1200" b="1" dirty="0"/>
                        <a:t>Monitor Progress:</a:t>
                      </a:r>
                      <a:r>
                        <a:rPr lang="en-US" sz="1200" dirty="0"/>
                        <a:t> Review participation weekly and adjust outreach as needed. </a:t>
                      </a:r>
                    </a:p>
                    <a:p>
                      <a:pPr marL="0" lvl="0" indent="0">
                        <a:buFontTx/>
                        <a:buNone/>
                      </a:pPr>
                      <a:r>
                        <a:rPr lang="en-US" sz="1200" b="1" dirty="0"/>
                        <a:t>Celebrate Milestones:</a:t>
                      </a:r>
                      <a:r>
                        <a:rPr lang="en-US" sz="1200" dirty="0"/>
                        <a:t> Publicly acknowledge squads hitting targets.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Apply Learning</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Assign a role or task immediately after training completion to reinforce skills. Present certificates during meetings for recognition.</a:t>
                      </a:r>
                    </a:p>
                  </a:txBody>
                  <a:tcPr marL="13348" marR="13348" marT="13348" marB="13348"/>
                </a:tc>
                <a:tc>
                  <a:txBody>
                    <a:bodyPr/>
                    <a:lstStyle/>
                    <a:p>
                      <a:pPr marL="0" lvl="0" indent="0">
                        <a:buFontTx/>
                        <a:buNone/>
                      </a:pPr>
                      <a:r>
                        <a:rPr lang="en-US" sz="1200" b="1" dirty="0"/>
                        <a:t>Match Tasks to Training:</a:t>
                      </a:r>
                      <a:r>
                        <a:rPr lang="en-US" sz="1200" dirty="0"/>
                        <a:t> Assign responsibilities aligned with learned skills. </a:t>
                      </a:r>
                    </a:p>
                    <a:p>
                      <a:pPr marL="0" lvl="0" indent="0">
                        <a:buFontTx/>
                        <a:buNone/>
                      </a:pPr>
                      <a:r>
                        <a:rPr lang="en-US" sz="1200" b="1" dirty="0"/>
                        <a:t>Provide Mentorship:</a:t>
                      </a:r>
                      <a:r>
                        <a:rPr lang="en-US" sz="1200" dirty="0"/>
                        <a:t> Pair new task owners with experienced members for support. </a:t>
                      </a:r>
                    </a:p>
                    <a:p>
                      <a:pPr marL="0" lvl="0" indent="0">
                        <a:buFontTx/>
                        <a:buNone/>
                      </a:pPr>
                      <a:r>
                        <a:rPr lang="en-US" sz="1200" b="1" dirty="0"/>
                        <a:t>Prepare Certificates:</a:t>
                      </a:r>
                      <a:r>
                        <a:rPr lang="en-US" sz="1200" dirty="0"/>
                        <a:t> Design branded certificates for presentation. </a:t>
                      </a:r>
                    </a:p>
                    <a:p>
                      <a:pPr marL="0" lvl="0" indent="0">
                        <a:buFontTx/>
                        <a:buNone/>
                      </a:pPr>
                      <a:r>
                        <a:rPr lang="en-US" sz="1200" b="1" dirty="0"/>
                        <a:t>Recognize Publicly:</a:t>
                      </a:r>
                      <a:r>
                        <a:rPr lang="en-US" sz="1200" dirty="0"/>
                        <a:t> Award certificates during meetings and post on social media. </a:t>
                      </a:r>
                    </a:p>
                    <a:p>
                      <a:pPr marL="0" lvl="0" indent="0">
                        <a:buFontTx/>
                        <a:buNone/>
                      </a:pPr>
                      <a:r>
                        <a:rPr lang="en-US" sz="1200" b="1" dirty="0"/>
                        <a:t>Evaluate Impact:</a:t>
                      </a:r>
                      <a:r>
                        <a:rPr lang="en-US" sz="1200" dirty="0"/>
                        <a:t> Track performance and confidence in new roles.</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1713569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A48F-C36C-4125-11A8-3E288434191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E3588F-626D-C06B-8044-3D78ABE4A4B0}"/>
              </a:ext>
            </a:extLst>
          </p:cNvPr>
          <p:cNvGraphicFramePr>
            <a:graphicFrameLocks noGrp="1"/>
          </p:cNvGraphicFramePr>
          <p:nvPr>
            <p:extLst>
              <p:ext uri="{D42A27DB-BD31-4B8C-83A1-F6EECF244321}">
                <p14:modId xmlns:p14="http://schemas.microsoft.com/office/powerpoint/2010/main" val="2327801298"/>
              </p:ext>
            </p:extLst>
          </p:nvPr>
        </p:nvGraphicFramePr>
        <p:xfrm>
          <a:off x="110358" y="0"/>
          <a:ext cx="12005442" cy="372559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4C: Partner with organizations for training sessions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Veteran Org Collaboration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Partner with organizations like DAV and VFW to share Service Officer basics, conduct joint trainings, and maintain shared calendars for events and outreach.</a:t>
                      </a:r>
                    </a:p>
                  </a:txBody>
                  <a:tcPr marL="13348" marR="13348" marT="13348" marB="13348"/>
                </a:tc>
                <a:tc>
                  <a:txBody>
                    <a:bodyPr/>
                    <a:lstStyle/>
                    <a:p>
                      <a:pPr marL="0" lvl="0" indent="0">
                        <a:buFontTx/>
                        <a:buNone/>
                      </a:pPr>
                      <a:r>
                        <a:rPr lang="en-US" sz="1200" b="1" dirty="0"/>
                        <a:t>Identify Key Contacts:</a:t>
                      </a:r>
                      <a:r>
                        <a:rPr lang="en-US" sz="1200" dirty="0"/>
                        <a:t> Reach out to local DAV and VFW leadership. </a:t>
                      </a:r>
                    </a:p>
                    <a:p>
                      <a:pPr marL="0" lvl="0" indent="0">
                        <a:buFontTx/>
                        <a:buNone/>
                      </a:pPr>
                      <a:r>
                        <a:rPr lang="en-US" sz="1200" b="1" dirty="0"/>
                        <a:t>Plan Joint Trainings:</a:t>
                      </a:r>
                      <a:r>
                        <a:rPr lang="en-US" sz="1200" dirty="0"/>
                        <a:t> Schedule sessions on Service Officer basics and veteran benefits. </a:t>
                      </a:r>
                    </a:p>
                    <a:p>
                      <a:pPr marL="0" lvl="0" indent="0">
                        <a:buFontTx/>
                        <a:buNone/>
                      </a:pPr>
                      <a:r>
                        <a:rPr lang="en-US" sz="1200" b="1" dirty="0"/>
                        <a:t>Create Shared Calendar:</a:t>
                      </a:r>
                      <a:r>
                        <a:rPr lang="en-US" sz="1200" dirty="0"/>
                        <a:t> Use a digital platform for event coordination. </a:t>
                      </a:r>
                    </a:p>
                    <a:p>
                      <a:pPr marL="0" lvl="0" indent="0">
                        <a:buFontTx/>
                        <a:buNone/>
                      </a:pPr>
                      <a:r>
                        <a:rPr lang="en-US" sz="1200" b="1" dirty="0"/>
                        <a:t>Promote Collaboration:</a:t>
                      </a:r>
                      <a:r>
                        <a:rPr lang="en-US" sz="1200" dirty="0"/>
                        <a:t> Publicize joint efforts through newsletters and social media. </a:t>
                      </a:r>
                    </a:p>
                    <a:p>
                      <a:pPr marL="0" lvl="0" indent="0">
                        <a:buFontTx/>
                        <a:buNone/>
                      </a:pPr>
                      <a:r>
                        <a:rPr lang="en-US" sz="1200" b="1" dirty="0"/>
                        <a:t>Evaluate Impact:</a:t>
                      </a:r>
                      <a:r>
                        <a:rPr lang="en-US" sz="1200" dirty="0"/>
                        <a:t> Track attendance and feedback for future improvements.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Civic/Nonprofit Skills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Leverage partnerships with civic groups like Rotary to learn fundraising, volunteer recruitment, risk management, and grant writing.</a:t>
                      </a:r>
                    </a:p>
                  </a:txBody>
                  <a:tcPr marL="13348" marR="13348" marT="13348" marB="13348"/>
                </a:tc>
                <a:tc>
                  <a:txBody>
                    <a:bodyPr/>
                    <a:lstStyle/>
                    <a:p>
                      <a:pPr marL="0" lvl="0" indent="0">
                        <a:buFontTx/>
                        <a:buNone/>
                      </a:pPr>
                      <a:r>
                        <a:rPr lang="en-US" sz="1200" b="1" dirty="0"/>
                        <a:t>Engage Civic Leaders:</a:t>
                      </a:r>
                      <a:r>
                        <a:rPr lang="en-US" sz="1200" dirty="0"/>
                        <a:t> Contact Rotary or similar organizations for collaboration. </a:t>
                      </a:r>
                    </a:p>
                    <a:p>
                      <a:pPr marL="0" lvl="0" indent="0">
                        <a:buFontTx/>
                        <a:buNone/>
                      </a:pPr>
                      <a:r>
                        <a:rPr lang="en-US" sz="1200" b="1" dirty="0"/>
                        <a:t>Schedule Skill Sessions:</a:t>
                      </a:r>
                      <a:r>
                        <a:rPr lang="en-US" sz="1200" dirty="0"/>
                        <a:t> Organize workshops on fundraising and grant writing. </a:t>
                      </a:r>
                    </a:p>
                    <a:p>
                      <a:pPr marL="0" lvl="0" indent="0">
                        <a:buFontTx/>
                        <a:buNone/>
                      </a:pPr>
                      <a:r>
                        <a:rPr lang="en-US" sz="1200" b="1" dirty="0"/>
                        <a:t>Develop Resource Guides:</a:t>
                      </a:r>
                      <a:r>
                        <a:rPr lang="en-US" sz="1200" dirty="0"/>
                        <a:t> Summarize best practices for volunteer recruitment and risk management. </a:t>
                      </a:r>
                    </a:p>
                    <a:p>
                      <a:pPr marL="0" lvl="0" indent="0">
                        <a:buFontTx/>
                        <a:buNone/>
                      </a:pPr>
                      <a:r>
                        <a:rPr lang="en-US" sz="1200" b="1" dirty="0"/>
                        <a:t>Apply Learning:</a:t>
                      </a:r>
                      <a:r>
                        <a:rPr lang="en-US" sz="1200" dirty="0"/>
                        <a:t> Implement strategies in Legion programs and events. </a:t>
                      </a:r>
                    </a:p>
                    <a:p>
                      <a:pPr marL="0" lvl="0" indent="0">
                        <a:buFontTx/>
                        <a:buNone/>
                      </a:pPr>
                      <a:r>
                        <a:rPr lang="en-US" sz="1200" b="1" dirty="0"/>
                        <a:t>Measure Outcomes:</a:t>
                      </a:r>
                      <a:r>
                        <a:rPr lang="en-US" sz="1200" dirty="0"/>
                        <a:t> Track increased funds raised and volunteer engagement.</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Education Partners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Work with community colleges to offer short courses on leadership, public speaking, and event planning for members.</a:t>
                      </a:r>
                    </a:p>
                  </a:txBody>
                  <a:tcPr marL="13348" marR="13348" marT="13348" marB="13348"/>
                </a:tc>
                <a:tc>
                  <a:txBody>
                    <a:bodyPr/>
                    <a:lstStyle/>
                    <a:p>
                      <a:pPr marL="0" lvl="0" indent="0">
                        <a:buFontTx/>
                        <a:buNone/>
                      </a:pPr>
                      <a:r>
                        <a:rPr lang="en-US" sz="1200" b="1" dirty="0"/>
                        <a:t>Identify Education Partners:</a:t>
                      </a:r>
                      <a:r>
                        <a:rPr lang="en-US" sz="1200" dirty="0"/>
                        <a:t> Contact local community colleges for course options. </a:t>
                      </a:r>
                    </a:p>
                    <a:p>
                      <a:pPr marL="0" lvl="0" indent="0">
                        <a:buFontTx/>
                        <a:buNone/>
                      </a:pPr>
                      <a:r>
                        <a:rPr lang="en-US" sz="1200" b="1" dirty="0"/>
                        <a:t>Negotiate Access:</a:t>
                      </a:r>
                      <a:r>
                        <a:rPr lang="en-US" sz="1200" dirty="0"/>
                        <a:t> Secure discounted or free enrollment for Legion members. </a:t>
                      </a:r>
                    </a:p>
                    <a:p>
                      <a:pPr marL="0" lvl="0" indent="0">
                        <a:buFontTx/>
                        <a:buNone/>
                      </a:pPr>
                      <a:r>
                        <a:rPr lang="en-US" sz="1200" b="1" dirty="0"/>
                        <a:t>Promote Opportunities:</a:t>
                      </a:r>
                      <a:r>
                        <a:rPr lang="en-US" sz="1200" dirty="0"/>
                        <a:t> Share course details via email and social media. </a:t>
                      </a:r>
                    </a:p>
                    <a:p>
                      <a:pPr marL="0" lvl="0" indent="0">
                        <a:buFontTx/>
                        <a:buNone/>
                      </a:pPr>
                      <a:r>
                        <a:rPr lang="en-US" sz="1200" b="1" dirty="0"/>
                        <a:t>Track Participation:</a:t>
                      </a:r>
                      <a:r>
                        <a:rPr lang="en-US" sz="1200" dirty="0"/>
                        <a:t> Monitor member enrollment and completion rates. </a:t>
                      </a:r>
                    </a:p>
                    <a:p>
                      <a:pPr marL="0" lvl="0" indent="0">
                        <a:buFontTx/>
                        <a:buNone/>
                      </a:pPr>
                      <a:r>
                        <a:rPr lang="en-US" sz="1200" b="1" dirty="0"/>
                        <a:t>Apply Skills:</a:t>
                      </a:r>
                      <a:r>
                        <a:rPr lang="en-US" sz="1200" dirty="0"/>
                        <a:t> Assign graduates to leadership roles or event committees.</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1340859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423E-0979-EADD-0BA8-0CFC774F1FB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56F943-CC37-A53E-F3C9-FDFC03D562C8}"/>
              </a:ext>
            </a:extLst>
          </p:cNvPr>
          <p:cNvGraphicFramePr>
            <a:graphicFrameLocks noGrp="1"/>
          </p:cNvGraphicFramePr>
          <p:nvPr>
            <p:extLst>
              <p:ext uri="{D42A27DB-BD31-4B8C-83A1-F6EECF244321}">
                <p14:modId xmlns:p14="http://schemas.microsoft.com/office/powerpoint/2010/main" val="944863057"/>
              </p:ext>
            </p:extLst>
          </p:nvPr>
        </p:nvGraphicFramePr>
        <p:xfrm>
          <a:off x="110358" y="0"/>
          <a:ext cx="12005442" cy="4666691"/>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4D: Mentor program (welcome committees)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Mentor Standards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Provide training for mentors on active listening, inclusion, referral pathways, and basic benefits knowledge to ensure quality support.</a:t>
                      </a:r>
                    </a:p>
                  </a:txBody>
                  <a:tcPr marL="13348" marR="13348" marT="13348" marB="13348"/>
                </a:tc>
                <a:tc>
                  <a:txBody>
                    <a:bodyPr/>
                    <a:lstStyle/>
                    <a:p>
                      <a:pPr marL="0" lvl="0" indent="0">
                        <a:buFontTx/>
                        <a:buNone/>
                      </a:pPr>
                      <a:r>
                        <a:rPr lang="en-US" sz="1200" b="1" dirty="0"/>
                        <a:t>Develop Training Modules:</a:t>
                      </a:r>
                      <a:r>
                        <a:rPr lang="en-US" sz="1200" dirty="0"/>
                        <a:t> Cover listening skills, inclusivity, and veteran benefits basics. </a:t>
                      </a:r>
                    </a:p>
                    <a:p>
                      <a:pPr marL="0" lvl="0" indent="0">
                        <a:buFontTx/>
                        <a:buNone/>
                      </a:pPr>
                      <a:r>
                        <a:rPr lang="en-US" sz="1200" b="1" dirty="0"/>
                        <a:t>Include Referral Resources:</a:t>
                      </a:r>
                      <a:r>
                        <a:rPr lang="en-US" sz="1200" dirty="0"/>
                        <a:t> Provide a quick guide for mental health, employment, and VA services. </a:t>
                      </a:r>
                    </a:p>
                    <a:p>
                      <a:pPr marL="0" lvl="0" indent="0">
                        <a:buFontTx/>
                        <a:buNone/>
                      </a:pPr>
                      <a:r>
                        <a:rPr lang="en-US" sz="1200" b="1" dirty="0"/>
                        <a:t>Host Orientation Sessions:</a:t>
                      </a:r>
                      <a:r>
                        <a:rPr lang="en-US" sz="1200" dirty="0"/>
                        <a:t> Offer quarterly workshops for new mentors. </a:t>
                      </a:r>
                    </a:p>
                    <a:p>
                      <a:pPr marL="0" lvl="0" indent="0">
                        <a:buFontTx/>
                        <a:buNone/>
                      </a:pPr>
                      <a:r>
                        <a:rPr lang="en-US" sz="1200" b="1" dirty="0"/>
                        <a:t>Distribute Pocket Guides:</a:t>
                      </a:r>
                      <a:r>
                        <a:rPr lang="en-US" sz="1200" dirty="0"/>
                        <a:t> Summarize key points for easy reference. </a:t>
                      </a:r>
                    </a:p>
                    <a:p>
                      <a:pPr marL="0" lvl="0" indent="0">
                        <a:buFontTx/>
                        <a:buNone/>
                      </a:pPr>
                      <a:r>
                        <a:rPr lang="en-US" sz="1200" b="1" dirty="0"/>
                        <a:t>Evaluate Competency:</a:t>
                      </a:r>
                      <a:r>
                        <a:rPr lang="en-US" sz="1200" dirty="0"/>
                        <a:t> Use short quizzes or role-play scenarios to confirm readiness.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Check-In Rhythm</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Establish a monthly 15-minute touchpoint between mentors and mentees. Encourage participation in one service event and one social activity each month.</a:t>
                      </a:r>
                    </a:p>
                  </a:txBody>
                  <a:tcPr marL="13348" marR="13348" marT="13348" marB="13348"/>
                </a:tc>
                <a:tc>
                  <a:txBody>
                    <a:bodyPr/>
                    <a:lstStyle/>
                    <a:p>
                      <a:pPr marL="0" lvl="0" indent="0">
                        <a:buFontTx/>
                        <a:buNone/>
                      </a:pPr>
                      <a:r>
                        <a:rPr lang="en-US" sz="1200" b="1" dirty="0"/>
                        <a:t>Set Expectations:</a:t>
                      </a:r>
                      <a:r>
                        <a:rPr lang="en-US" sz="1200" dirty="0"/>
                        <a:t> Communicate the monthly check-in requirement upfront. </a:t>
                      </a:r>
                    </a:p>
                    <a:p>
                      <a:pPr marL="0" lvl="0" indent="0">
                        <a:buFontTx/>
                        <a:buNone/>
                      </a:pPr>
                      <a:r>
                        <a:rPr lang="en-US" sz="1200" b="1" dirty="0"/>
                        <a:t>Provide Scheduling Tools:</a:t>
                      </a:r>
                      <a:r>
                        <a:rPr lang="en-US" sz="1200" dirty="0"/>
                        <a:t> Use shared calendars or simple sign-up sheets. </a:t>
                      </a:r>
                    </a:p>
                    <a:p>
                      <a:pPr marL="0" lvl="0" indent="0">
                        <a:buFontTx/>
                        <a:buNone/>
                      </a:pPr>
                      <a:r>
                        <a:rPr lang="en-US" sz="1200" b="1" dirty="0"/>
                        <a:t>Track Engagement:</a:t>
                      </a:r>
                      <a:r>
                        <a:rPr lang="en-US" sz="1200" dirty="0"/>
                        <a:t> Log completed check-ins and event attendance. </a:t>
                      </a:r>
                    </a:p>
                    <a:p>
                      <a:pPr marL="0" lvl="0" indent="0">
                        <a:buFontTx/>
                        <a:buNone/>
                      </a:pPr>
                      <a:r>
                        <a:rPr lang="en-US" sz="1200" b="1" dirty="0"/>
                        <a:t>Offer Conversation Prompts:</a:t>
                      </a:r>
                      <a:r>
                        <a:rPr lang="en-US" sz="1200" dirty="0"/>
                        <a:t> Share discussion starters for meaningful interaction. </a:t>
                      </a:r>
                    </a:p>
                    <a:p>
                      <a:pPr marL="0" lvl="0" indent="0">
                        <a:buFontTx/>
                        <a:buNone/>
                      </a:pPr>
                      <a:r>
                        <a:rPr lang="en-US" sz="1200" b="1" dirty="0"/>
                        <a:t>Review Progress Quarterly:</a:t>
                      </a:r>
                      <a:r>
                        <a:rPr lang="en-US" sz="1200" dirty="0"/>
                        <a:t> Adjust pairings or support as needed.</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Interest-Based Pairing</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Match mentors and mentees based on shared interests such as honor guard, baseball, shooting sports, Riders, or ceremonial duties.</a:t>
                      </a:r>
                    </a:p>
                  </a:txBody>
                  <a:tcPr marL="13348" marR="13348" marT="13348" marB="13348"/>
                </a:tc>
                <a:tc>
                  <a:txBody>
                    <a:bodyPr/>
                    <a:lstStyle/>
                    <a:p>
                      <a:pPr marL="0" lvl="0" indent="0">
                        <a:buFontTx/>
                        <a:buNone/>
                      </a:pPr>
                      <a:r>
                        <a:rPr lang="en-US" sz="1200" b="1" dirty="0"/>
                        <a:t>Collect Interest Data:</a:t>
                      </a:r>
                      <a:r>
                        <a:rPr lang="en-US" sz="1200" dirty="0"/>
                        <a:t> Use sign-up forms or QR codes at events. </a:t>
                      </a:r>
                    </a:p>
                    <a:p>
                      <a:pPr marL="0" lvl="0" indent="0">
                        <a:buFontTx/>
                        <a:buNone/>
                      </a:pPr>
                      <a:r>
                        <a:rPr lang="en-US" sz="1200" b="1" dirty="0"/>
                        <a:t>Create Pairing Matrix:</a:t>
                      </a:r>
                      <a:r>
                        <a:rPr lang="en-US" sz="1200" dirty="0"/>
                        <a:t> Align interests for better compatibility. </a:t>
                      </a:r>
                    </a:p>
                    <a:p>
                      <a:pPr marL="0" lvl="0" indent="0">
                        <a:buFontTx/>
                        <a:buNone/>
                      </a:pPr>
                      <a:r>
                        <a:rPr lang="en-US" sz="1200" b="1" dirty="0"/>
                        <a:t>Confirm Matches:</a:t>
                      </a:r>
                      <a:r>
                        <a:rPr lang="en-US" sz="1200" dirty="0"/>
                        <a:t> Reach out to both parties before finalizing. </a:t>
                      </a:r>
                    </a:p>
                    <a:p>
                      <a:pPr marL="0" lvl="0" indent="0">
                        <a:buFontTx/>
                        <a:buNone/>
                      </a:pPr>
                      <a:r>
                        <a:rPr lang="en-US" sz="1200" b="1" dirty="0"/>
                        <a:t>Monitor Satisfaction:</a:t>
                      </a:r>
                      <a:r>
                        <a:rPr lang="en-US" sz="1200" dirty="0"/>
                        <a:t> Gather feedback after the first month. </a:t>
                      </a:r>
                    </a:p>
                    <a:p>
                      <a:pPr marL="0" lvl="0" indent="0">
                        <a:buFontTx/>
                        <a:buNone/>
                      </a:pPr>
                      <a:r>
                        <a:rPr lang="en-US" sz="1200" b="1" dirty="0"/>
                        <a:t>Adjust as Needed:</a:t>
                      </a:r>
                      <a:r>
                        <a:rPr lang="en-US" sz="1200" dirty="0"/>
                        <a:t> Reassign if interests or availability change.</a:t>
                      </a:r>
                    </a:p>
                  </a:txBody>
                  <a:tcPr marL="13348" marR="13348" marT="13348" marB="13348"/>
                </a:tc>
                <a:extLst>
                  <a:ext uri="{0D108BD9-81ED-4DB2-BD59-A6C34878D82A}">
                    <a16:rowId xmlns:a16="http://schemas.microsoft.com/office/drawing/2014/main" val="3588315187"/>
                  </a:ext>
                </a:extLst>
              </a:tr>
              <a:tr h="1039943">
                <a:tc>
                  <a:txBody>
                    <a:bodyPr/>
                    <a:lstStyle/>
                    <a:p>
                      <a:pPr algn="ctr">
                        <a:buNone/>
                      </a:pPr>
                      <a:r>
                        <a:rPr lang="en-US" sz="1200" b="1" dirty="0"/>
                        <a:t>Mentor-of-the-Quarter</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Recognize outstanding mentors with public thanks and a small award. Share success stories to inspire others.</a:t>
                      </a:r>
                    </a:p>
                  </a:txBody>
                  <a:tcPr marL="13348" marR="13348" marT="13348" marB="13348"/>
                </a:tc>
                <a:tc>
                  <a:txBody>
                    <a:bodyPr/>
                    <a:lstStyle/>
                    <a:p>
                      <a:pPr marL="0" lvl="0" indent="0">
                        <a:buFontTx/>
                        <a:buNone/>
                      </a:pPr>
                      <a:r>
                        <a:rPr lang="en-US" sz="1200" b="1" dirty="0"/>
                        <a:t>Define Criteria:</a:t>
                      </a:r>
                      <a:r>
                        <a:rPr lang="en-US" sz="1200" dirty="0"/>
                        <a:t> Base selection on engagement, feedback, and impact. </a:t>
                      </a:r>
                    </a:p>
                    <a:p>
                      <a:pPr marL="0" lvl="0" indent="0">
                        <a:buFontTx/>
                        <a:buNone/>
                      </a:pPr>
                      <a:r>
                        <a:rPr lang="en-US" sz="1200" b="1" dirty="0"/>
                        <a:t>Choose Award:</a:t>
                      </a:r>
                      <a:r>
                        <a:rPr lang="en-US" sz="1200" dirty="0"/>
                        <a:t> Options include pins, certificates, or gift cards. </a:t>
                      </a:r>
                    </a:p>
                    <a:p>
                      <a:pPr marL="0" lvl="0" indent="0">
                        <a:buFontTx/>
                        <a:buNone/>
                      </a:pPr>
                      <a:r>
                        <a:rPr lang="en-US" sz="1200" b="1" dirty="0"/>
                        <a:t>Announce Publicly:</a:t>
                      </a:r>
                      <a:r>
                        <a:rPr lang="en-US" sz="1200" dirty="0"/>
                        <a:t> Highlight winners at meetings and on social media. </a:t>
                      </a:r>
                    </a:p>
                    <a:p>
                      <a:pPr marL="0" lvl="0" indent="0">
                        <a:buFontTx/>
                        <a:buNone/>
                      </a:pPr>
                      <a:r>
                        <a:rPr lang="en-US" sz="1200" b="1" dirty="0"/>
                        <a:t>Share Stories:</a:t>
                      </a:r>
                      <a:r>
                        <a:rPr lang="en-US" sz="1200" dirty="0"/>
                        <a:t> Post short profiles of mentors and their contributions. </a:t>
                      </a:r>
                    </a:p>
                    <a:p>
                      <a:pPr marL="0" lvl="0" indent="0">
                        <a:buFontTx/>
                        <a:buNone/>
                      </a:pPr>
                      <a:r>
                        <a:rPr lang="en-US" sz="1200" b="1" dirty="0"/>
                        <a:t>Repeat Quarterly:</a:t>
                      </a:r>
                      <a:r>
                        <a:rPr lang="en-US" sz="1200" dirty="0"/>
                        <a:t> Keep recognition consistent to motivate participation.</a:t>
                      </a:r>
                    </a:p>
                  </a:txBody>
                  <a:tcPr marL="13348" marR="13348" marT="13348" marB="13348"/>
                </a:tc>
                <a:extLst>
                  <a:ext uri="{0D108BD9-81ED-4DB2-BD59-A6C34878D82A}">
                    <a16:rowId xmlns:a16="http://schemas.microsoft.com/office/drawing/2014/main" val="761575518"/>
                  </a:ext>
                </a:extLst>
              </a:tr>
            </a:tbl>
          </a:graphicData>
        </a:graphic>
      </p:graphicFrame>
    </p:spTree>
    <p:extLst>
      <p:ext uri="{BB962C8B-B14F-4D97-AF65-F5344CB8AC3E}">
        <p14:creationId xmlns:p14="http://schemas.microsoft.com/office/powerpoint/2010/main" val="2701800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24FF-0AB0-CED3-24E6-B5F38075AAC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EC7A268-5400-075A-EA39-E4FAFE698038}"/>
              </a:ext>
            </a:extLst>
          </p:cNvPr>
          <p:cNvGraphicFramePr>
            <a:graphicFrameLocks noGrp="1"/>
          </p:cNvGraphicFramePr>
          <p:nvPr>
            <p:extLst>
              <p:ext uri="{D42A27DB-BD31-4B8C-83A1-F6EECF244321}">
                <p14:modId xmlns:p14="http://schemas.microsoft.com/office/powerpoint/2010/main" val="2108095184"/>
              </p:ext>
            </p:extLst>
          </p:nvPr>
        </p:nvGraphicFramePr>
        <p:xfrm>
          <a:off x="110358" y="0"/>
          <a:ext cx="12005442" cy="380962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4E: Include plan in all department addresses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Command Themes</a:t>
                      </a:r>
                    </a:p>
                  </a:txBody>
                  <a:tcPr marL="13348" marR="13348" marT="13348" marB="13348" anchor="ctr"/>
                </a:tc>
                <a:tc>
                  <a:txBody>
                    <a:bodyPr/>
                    <a:lstStyle/>
                    <a:p>
                      <a:pPr marL="171450" indent="-171450">
                        <a:buFont typeface="Arial" panose="020B0604020202020204" pitchFamily="34" charset="0"/>
                        <a:buChar char="•"/>
                      </a:pPr>
                      <a:r>
                        <a:rPr lang="en-US" sz="1200" dirty="0"/>
                        <a:t>Reinforce key priorities—Retention First, Community Hub, Mentorship, and </a:t>
                      </a:r>
                      <a:r>
                        <a:rPr lang="en-US" sz="1200" i="1" dirty="0"/>
                        <a:t>Be The One</a:t>
                      </a:r>
                      <a:r>
                        <a:rPr lang="en-US" sz="1200" dirty="0"/>
                        <a:t>—in every leadership address. Include slide inserts to visually reinforce these themes.</a:t>
                      </a:r>
                    </a:p>
                  </a:txBody>
                  <a:tcPr marL="13348" marR="13348" marT="13348" marB="13348"/>
                </a:tc>
                <a:tc>
                  <a:txBody>
                    <a:bodyPr/>
                    <a:lstStyle/>
                    <a:p>
                      <a:r>
                        <a:rPr lang="en-US" sz="1200" b="1" dirty="0"/>
                        <a:t>Create Standard Slide Deck:</a:t>
                      </a:r>
                      <a:r>
                        <a:rPr lang="en-US" sz="1200" dirty="0"/>
                        <a:t> Design branded slides for each theme.</a:t>
                      </a:r>
                    </a:p>
                    <a:p>
                      <a:r>
                        <a:rPr lang="en-US" sz="1200" b="1" dirty="0"/>
                        <a:t>Embed in All Presentations:</a:t>
                      </a:r>
                      <a:r>
                        <a:rPr lang="en-US" sz="1200" dirty="0"/>
                        <a:t> Require inclusion in Post and District briefings.</a:t>
                      </a:r>
                    </a:p>
                    <a:p>
                      <a:r>
                        <a:rPr lang="en-US" sz="1200" b="1" dirty="0"/>
                        <a:t>Train Speakers:</a:t>
                      </a:r>
                      <a:r>
                        <a:rPr lang="en-US" sz="1200" dirty="0"/>
                        <a:t> Provide talking points for consistent messaging.</a:t>
                      </a:r>
                    </a:p>
                    <a:p>
                      <a:r>
                        <a:rPr lang="en-US" sz="1200" b="1" dirty="0"/>
                        <a:t>Monitor Usage:</a:t>
                      </a:r>
                      <a:r>
                        <a:rPr lang="en-US" sz="1200" dirty="0"/>
                        <a:t> Spot-check presentations for compliance.</a:t>
                      </a:r>
                    </a:p>
                    <a:p>
                      <a:r>
                        <a:rPr lang="en-US" sz="1200" b="1" dirty="0"/>
                        <a:t>Refresh Annually:</a:t>
                      </a:r>
                      <a:r>
                        <a:rPr lang="en-US" sz="1200" dirty="0"/>
                        <a:t> Update visuals and examples to keep themes relevant.</a:t>
                      </a:r>
                    </a:p>
                    <a:p>
                      <a:pPr marL="285750" lvl="0" indent="-285750">
                        <a:buFont typeface="Arial" panose="020B0604020202020204" pitchFamily="34" charset="0"/>
                        <a:buChar char="•"/>
                      </a:pPr>
                      <a:endParaRPr lang="en-US" sz="1200" dirty="0"/>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Call to Action</a:t>
                      </a:r>
                    </a:p>
                  </a:txBody>
                  <a:tcPr marL="13348" marR="13348" marT="13348" marB="13348" anchor="ctr"/>
                </a:tc>
                <a:tc>
                  <a:txBody>
                    <a:bodyPr/>
                    <a:lstStyle/>
                    <a:p>
                      <a:pPr marL="171450" indent="-171450">
                        <a:buFont typeface="Arial" panose="020B0604020202020204" pitchFamily="34" charset="0"/>
                        <a:buChar char="•"/>
                      </a:pPr>
                      <a:r>
                        <a:rPr lang="en-US" sz="1200" dirty="0"/>
                        <a:t>Each Post commits to hosting one open house, one patriotic ceremony, and one youth partnership per quarter to drive engagement and visibility.</a:t>
                      </a:r>
                    </a:p>
                  </a:txBody>
                  <a:tcPr marL="13348" marR="13348" marT="13348" marB="13348"/>
                </a:tc>
                <a:tc>
                  <a:txBody>
                    <a:bodyPr/>
                    <a:lstStyle/>
                    <a:p>
                      <a:pPr marL="0" lvl="0" indent="0">
                        <a:buFontTx/>
                        <a:buNone/>
                      </a:pPr>
                      <a:r>
                        <a:rPr lang="en-US" sz="1200" b="1" dirty="0"/>
                        <a:t>Communicate Expectations:</a:t>
                      </a:r>
                      <a:r>
                        <a:rPr lang="en-US" sz="1200" dirty="0"/>
                        <a:t> Share quarterly goals with all Posts. </a:t>
                      </a:r>
                    </a:p>
                    <a:p>
                      <a:pPr marL="0" lvl="0" indent="0">
                        <a:buFontTx/>
                        <a:buNone/>
                      </a:pPr>
                      <a:r>
                        <a:rPr lang="en-US" sz="1200" b="1" dirty="0"/>
                        <a:t>Provide Planning Guides:</a:t>
                      </a:r>
                      <a:r>
                        <a:rPr lang="en-US" sz="1200" dirty="0"/>
                        <a:t> Offer templates for open houses, ceremonies, and youth programs. </a:t>
                      </a:r>
                    </a:p>
                    <a:p>
                      <a:pPr marL="0" lvl="0" indent="0">
                        <a:buFontTx/>
                        <a:buNone/>
                      </a:pPr>
                      <a:r>
                        <a:rPr lang="en-US" sz="1200" b="1" dirty="0"/>
                        <a:t>Track Commitments:</a:t>
                      </a:r>
                      <a:r>
                        <a:rPr lang="en-US" sz="1200" dirty="0"/>
                        <a:t> Use a shared calendar or dashboard for accountability. </a:t>
                      </a:r>
                    </a:p>
                    <a:p>
                      <a:pPr marL="0" lvl="0" indent="0">
                        <a:buFontTx/>
                        <a:buNone/>
                      </a:pPr>
                      <a:r>
                        <a:rPr lang="en-US" sz="1200" b="1" dirty="0"/>
                        <a:t>Offer Support:</a:t>
                      </a:r>
                      <a:r>
                        <a:rPr lang="en-US" sz="1200" dirty="0"/>
                        <a:t> Provide media kits and volunteer resources for execution. </a:t>
                      </a:r>
                    </a:p>
                    <a:p>
                      <a:pPr marL="0" lvl="0" indent="0">
                        <a:buFontTx/>
                        <a:buNone/>
                      </a:pPr>
                      <a:r>
                        <a:rPr lang="en-US" sz="1200" b="1" dirty="0"/>
                        <a:t>Celebrate Completion:</a:t>
                      </a:r>
                      <a:r>
                        <a:rPr lang="en-US" sz="1200" dirty="0"/>
                        <a:t> Recognize Posts that meet or exceed targets.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effectLst/>
                          <a:latin typeface="+mn-lt"/>
                        </a:rPr>
                        <a:t>Showcase Wins</a:t>
                      </a:r>
                    </a:p>
                  </a:txBody>
                  <a:tcPr marL="13348" marR="13348" marT="13348" marB="13348" anchor="ctr"/>
                </a:tc>
                <a:tc>
                  <a:txBody>
                    <a:bodyPr/>
                    <a:lstStyle/>
                    <a:p>
                      <a:pPr marL="171450" indent="-171450">
                        <a:buFont typeface="Arial" panose="020B0604020202020204" pitchFamily="34" charset="0"/>
                        <a:buChar char="•"/>
                      </a:pPr>
                      <a:r>
                        <a:rPr lang="en-US" sz="1200" dirty="0"/>
                        <a:t>Highlight specific Post successes in newsletters, social media, and meetings. Encourage replication by sharing best practices and templates.</a:t>
                      </a:r>
                    </a:p>
                  </a:txBody>
                  <a:tcPr marL="13348" marR="13348" marT="13348" marB="13348"/>
                </a:tc>
                <a:tc>
                  <a:txBody>
                    <a:bodyPr/>
                    <a:lstStyle/>
                    <a:p>
                      <a:pPr marL="0" lvl="0" indent="0">
                        <a:buFontTx/>
                        <a:buNone/>
                      </a:pPr>
                      <a:r>
                        <a:rPr lang="en-US" sz="1200" b="1" dirty="0"/>
                        <a:t>Collect Success Stories:</a:t>
                      </a:r>
                      <a:r>
                        <a:rPr lang="en-US" sz="1200" dirty="0"/>
                        <a:t> Request monthly submissions from Posts. </a:t>
                      </a:r>
                    </a:p>
                    <a:p>
                      <a:pPr marL="0" lvl="0" indent="0">
                        <a:buFontTx/>
                        <a:buNone/>
                      </a:pPr>
                      <a:r>
                        <a:rPr lang="en-US" sz="1200" b="1" dirty="0"/>
                        <a:t>Create Spotlight Features:</a:t>
                      </a:r>
                      <a:r>
                        <a:rPr lang="en-US" sz="1200" dirty="0"/>
                        <a:t> Use photos and short narratives for impact. </a:t>
                      </a:r>
                    </a:p>
                    <a:p>
                      <a:pPr marL="0" lvl="0" indent="0">
                        <a:buFontTx/>
                        <a:buNone/>
                      </a:pPr>
                      <a:r>
                        <a:rPr lang="en-US" sz="1200" b="1" dirty="0"/>
                        <a:t>Publish Across Channels:</a:t>
                      </a:r>
                      <a:r>
                        <a:rPr lang="en-US" sz="1200" dirty="0"/>
                        <a:t> Share in newsletters, social media, and bulletin boards. </a:t>
                      </a:r>
                    </a:p>
                    <a:p>
                      <a:pPr marL="0" lvl="0" indent="0">
                        <a:buFontTx/>
                        <a:buNone/>
                      </a:pPr>
                      <a:r>
                        <a:rPr lang="en-US" sz="1200" b="1" dirty="0"/>
                        <a:t>Host Peer Learning Sessions:</a:t>
                      </a:r>
                      <a:r>
                        <a:rPr lang="en-US" sz="1200" dirty="0"/>
                        <a:t> Invite Posts to present their strategies. </a:t>
                      </a:r>
                    </a:p>
                    <a:p>
                      <a:pPr marL="0" lvl="0" indent="0">
                        <a:buFontTx/>
                        <a:buNone/>
                      </a:pPr>
                      <a:r>
                        <a:rPr lang="en-US" sz="1200" b="1" dirty="0"/>
                        <a:t>Document Best Practices:</a:t>
                      </a:r>
                      <a:r>
                        <a:rPr lang="en-US" sz="1200" dirty="0"/>
                        <a:t> Compile into a resource guide for easy adoption.</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795959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2DD-65A6-B4FE-6D87-BCB9E515E08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E779D5-65B9-311D-00DE-287CE761B9EC}"/>
              </a:ext>
            </a:extLst>
          </p:cNvPr>
          <p:cNvGraphicFramePr>
            <a:graphicFrameLocks noGrp="1"/>
          </p:cNvGraphicFramePr>
          <p:nvPr>
            <p:extLst>
              <p:ext uri="{D42A27DB-BD31-4B8C-83A1-F6EECF244321}">
                <p14:modId xmlns:p14="http://schemas.microsoft.com/office/powerpoint/2010/main" val="3543876533"/>
              </p:ext>
            </p:extLst>
          </p:nvPr>
        </p:nvGraphicFramePr>
        <p:xfrm>
          <a:off x="110358" y="0"/>
          <a:ext cx="12005442" cy="354271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4F: Train the Trainer program</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marL="0" indent="0" algn="ctr">
                        <a:buFont typeface="Arial" panose="020B0604020202020204" pitchFamily="34" charset="0"/>
                        <a:buNone/>
                      </a:pPr>
                      <a:r>
                        <a:rPr lang="en-US" sz="1200" b="1" dirty="0">
                          <a:effectLst/>
                          <a:latin typeface="+mn-lt"/>
                        </a:rPr>
                        <a:t>Toolkits</a:t>
                      </a:r>
                    </a:p>
                  </a:txBody>
                  <a:tcPr marL="13348" marR="13348" marT="13348" marB="13348" anchor="ctr"/>
                </a:tc>
                <a:tc>
                  <a:txBody>
                    <a:bodyPr/>
                    <a:lstStyle/>
                    <a:p>
                      <a:pPr marL="171450" indent="-171450">
                        <a:buFont typeface="Arial" panose="020B0604020202020204" pitchFamily="34" charset="0"/>
                        <a:buChar char="•"/>
                      </a:pPr>
                      <a:r>
                        <a:rPr lang="en-US" sz="1200" dirty="0"/>
                        <a:t>Develop comprehensive toolkits for trainers, including facilitator guides, slides, timing notes, exercises, and sign-in templates. Add micro-training modules for quick delivery during meetings.</a:t>
                      </a:r>
                    </a:p>
                  </a:txBody>
                  <a:tcPr marL="13348" marR="13348" marT="13348" marB="13348"/>
                </a:tc>
                <a:tc>
                  <a:txBody>
                    <a:bodyPr/>
                    <a:lstStyle/>
                    <a:p>
                      <a:pPr marL="0" lvl="0" indent="0">
                        <a:buFont typeface="Arial" panose="020B0604020202020204" pitchFamily="34" charset="0"/>
                        <a:buNone/>
                      </a:pPr>
                      <a:r>
                        <a:rPr lang="en-US" sz="1200" b="1" dirty="0"/>
                        <a:t>Create Core Materials:</a:t>
                      </a:r>
                      <a:r>
                        <a:rPr lang="en-US" sz="1200" dirty="0"/>
                        <a:t> Draft facilitator guides, presentation slides, and timing notes. </a:t>
                      </a:r>
                      <a:r>
                        <a:rPr lang="en-US" sz="1200" b="1" dirty="0"/>
                        <a:t>Include Interactive Elements:</a:t>
                      </a:r>
                      <a:r>
                        <a:rPr lang="en-US" sz="1200" dirty="0"/>
                        <a:t> Add exercises and discussion prompts for engagement. </a:t>
                      </a:r>
                      <a:r>
                        <a:rPr lang="en-US" sz="1200" b="1" dirty="0"/>
                        <a:t>Design Sign-In Templates:</a:t>
                      </a:r>
                      <a:r>
                        <a:rPr lang="en-US" sz="1200" dirty="0"/>
                        <a:t> Standardize attendance tracking for consistency. </a:t>
                      </a:r>
                    </a:p>
                    <a:p>
                      <a:pPr marL="0" lvl="0" indent="0">
                        <a:buFont typeface="Arial" panose="020B0604020202020204" pitchFamily="34" charset="0"/>
                        <a:buNone/>
                      </a:pPr>
                      <a:r>
                        <a:rPr lang="en-US" sz="1200" b="1" dirty="0"/>
                        <a:t>Develop Micro-Trainings:</a:t>
                      </a:r>
                      <a:r>
                        <a:rPr lang="en-US" sz="1200" dirty="0"/>
                        <a:t> Create 5–10 minute modules for meeting use. </a:t>
                      </a:r>
                    </a:p>
                    <a:p>
                      <a:pPr marL="0" lvl="0" indent="0">
                        <a:buFont typeface="Arial" panose="020B0604020202020204" pitchFamily="34" charset="0"/>
                        <a:buNone/>
                      </a:pPr>
                      <a:r>
                        <a:rPr lang="en-US" sz="1200" b="1" dirty="0"/>
                        <a:t>Distribute Digitally:</a:t>
                      </a:r>
                      <a:r>
                        <a:rPr lang="en-US" sz="1200" dirty="0"/>
                        <a:t> Share via email and cloud storage for easy access.</a:t>
                      </a:r>
                    </a:p>
                  </a:txBody>
                  <a:tcPr marL="13348" marR="13348" marT="13348" marB="13348"/>
                </a:tc>
                <a:extLst>
                  <a:ext uri="{0D108BD9-81ED-4DB2-BD59-A6C34878D82A}">
                    <a16:rowId xmlns:a16="http://schemas.microsoft.com/office/drawing/2014/main" val="2011257068"/>
                  </a:ext>
                </a:extLst>
              </a:tr>
              <a:tr h="870575">
                <a:tc>
                  <a:txBody>
                    <a:bodyPr/>
                    <a:lstStyle/>
                    <a:p>
                      <a:pPr marL="0" indent="0" algn="ctr">
                        <a:buFont typeface="Arial" panose="020B0604020202020204" pitchFamily="34" charset="0"/>
                        <a:buNone/>
                      </a:pPr>
                      <a:r>
                        <a:rPr lang="en-US" sz="1200" b="1" dirty="0">
                          <a:effectLst/>
                          <a:latin typeface="+mn-lt"/>
                        </a:rPr>
                        <a:t>Cascade Model</a:t>
                      </a:r>
                    </a:p>
                  </a:txBody>
                  <a:tcPr marL="13348" marR="13348" marT="13348" marB="13348" anchor="ctr"/>
                </a:tc>
                <a:tc>
                  <a:txBody>
                    <a:bodyPr/>
                    <a:lstStyle/>
                    <a:p>
                      <a:pPr marL="171450" indent="-171450">
                        <a:buFont typeface="Arial" panose="020B0604020202020204" pitchFamily="34" charset="0"/>
                        <a:buChar char="•"/>
                      </a:pPr>
                      <a:r>
                        <a:rPr lang="en-US" sz="1200" dirty="0"/>
                        <a:t>Use a cascade approach where district trainers support Posts. Conduct quarterly audits of training delivery and encourage peer observations with feedback loops.</a:t>
                      </a:r>
                    </a:p>
                  </a:txBody>
                  <a:tcPr marL="13348" marR="13348" marT="13348" marB="13348"/>
                </a:tc>
                <a:tc>
                  <a:txBody>
                    <a:bodyPr/>
                    <a:lstStyle/>
                    <a:p>
                      <a:pPr marL="0" lvl="0" indent="0">
                        <a:buFont typeface="Arial" panose="020B0604020202020204" pitchFamily="34" charset="0"/>
                        <a:buNone/>
                      </a:pPr>
                      <a:r>
                        <a:rPr lang="en-US" sz="1200" b="1" dirty="0"/>
                        <a:t>Identify District Trainers:</a:t>
                      </a:r>
                      <a:r>
                        <a:rPr lang="en-US" sz="1200" dirty="0"/>
                        <a:t> Select experienced members for leadership roles. </a:t>
                      </a:r>
                    </a:p>
                    <a:p>
                      <a:pPr marL="0" lvl="0" indent="0">
                        <a:buFont typeface="Arial" panose="020B0604020202020204" pitchFamily="34" charset="0"/>
                        <a:buNone/>
                      </a:pPr>
                      <a:r>
                        <a:rPr lang="en-US" sz="1200" b="1" dirty="0"/>
                        <a:t>Train the Trainers:</a:t>
                      </a:r>
                      <a:r>
                        <a:rPr lang="en-US" sz="1200" dirty="0"/>
                        <a:t> Provide orientation on toolkit use and delivery standards. </a:t>
                      </a:r>
                    </a:p>
                    <a:p>
                      <a:pPr marL="0" lvl="0" indent="0">
                        <a:buFont typeface="Arial" panose="020B0604020202020204" pitchFamily="34" charset="0"/>
                        <a:buNone/>
                      </a:pPr>
                      <a:r>
                        <a:rPr lang="en-US" sz="1200" b="1" dirty="0"/>
                        <a:t>Schedule Quarterly Audits:</a:t>
                      </a:r>
                      <a:r>
                        <a:rPr lang="en-US" sz="1200" dirty="0"/>
                        <a:t> Review training quality and consistency across Posts. </a:t>
                      </a:r>
                    </a:p>
                    <a:p>
                      <a:pPr marL="0" lvl="0" indent="0">
                        <a:buFont typeface="Arial" panose="020B0604020202020204" pitchFamily="34" charset="0"/>
                        <a:buNone/>
                      </a:pPr>
                      <a:r>
                        <a:rPr lang="en-US" sz="1200" b="1" dirty="0"/>
                        <a:t>Encourage Peer Observation:</a:t>
                      </a:r>
                      <a:r>
                        <a:rPr lang="en-US" sz="1200" dirty="0"/>
                        <a:t> Pair trainers for mutual feedback and improvement. </a:t>
                      </a:r>
                    </a:p>
                    <a:p>
                      <a:pPr marL="0" lvl="0" indent="0">
                        <a:buFont typeface="Arial" panose="020B0604020202020204" pitchFamily="34" charset="0"/>
                        <a:buNone/>
                      </a:pPr>
                      <a:r>
                        <a:rPr lang="en-US" sz="1200" b="1" dirty="0"/>
                        <a:t>Document Findings:</a:t>
                      </a:r>
                      <a:r>
                        <a:rPr lang="en-US" sz="1200" dirty="0"/>
                        <a:t> Share audit results and recommendations with leadership.</a:t>
                      </a:r>
                    </a:p>
                  </a:txBody>
                  <a:tcPr marL="13348" marR="13348" marT="13348" marB="13348"/>
                </a:tc>
                <a:extLst>
                  <a:ext uri="{0D108BD9-81ED-4DB2-BD59-A6C34878D82A}">
                    <a16:rowId xmlns:a16="http://schemas.microsoft.com/office/drawing/2014/main" val="2562126507"/>
                  </a:ext>
                </a:extLst>
              </a:tr>
              <a:tr h="870575">
                <a:tc>
                  <a:txBody>
                    <a:bodyPr/>
                    <a:lstStyle/>
                    <a:p>
                      <a:pPr marL="0" indent="0" algn="ctr">
                        <a:buFont typeface="Arial" panose="020B0604020202020204" pitchFamily="34" charset="0"/>
                        <a:buNone/>
                      </a:pPr>
                      <a:r>
                        <a:rPr lang="en-US" sz="1200" b="1" dirty="0"/>
                        <a:t>Trainer Recognition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Recognize trainers with certificates and public acknowledgment to sustain momentum and encourage participation.</a:t>
                      </a:r>
                    </a:p>
                  </a:txBody>
                  <a:tcPr marL="13348" marR="13348" marT="13348" marB="13348"/>
                </a:tc>
                <a:tc>
                  <a:txBody>
                    <a:bodyPr/>
                    <a:lstStyle/>
                    <a:p>
                      <a:pPr marL="0" lvl="0" indent="0">
                        <a:buFont typeface="Arial" panose="020B0604020202020204" pitchFamily="34" charset="0"/>
                        <a:buNone/>
                      </a:pPr>
                      <a:r>
                        <a:rPr lang="en-US" sz="1200" b="1" dirty="0"/>
                        <a:t>Define Recognition Criteria:</a:t>
                      </a:r>
                      <a:r>
                        <a:rPr lang="en-US" sz="1200" dirty="0"/>
                        <a:t> Base on number of sessions delivered and quality feedback. </a:t>
                      </a:r>
                    </a:p>
                    <a:p>
                      <a:pPr marL="0" lvl="0" indent="0">
                        <a:buFont typeface="Arial" panose="020B0604020202020204" pitchFamily="34" charset="0"/>
                        <a:buNone/>
                      </a:pPr>
                      <a:r>
                        <a:rPr lang="en-US" sz="1200" b="1" dirty="0"/>
                        <a:t>Prepare Certificates:</a:t>
                      </a:r>
                      <a:r>
                        <a:rPr lang="en-US" sz="1200" dirty="0"/>
                        <a:t> Use branded templates for professionalism. </a:t>
                      </a:r>
                    </a:p>
                    <a:p>
                      <a:pPr marL="0" lvl="0" indent="0">
                        <a:buFont typeface="Arial" panose="020B0604020202020204" pitchFamily="34" charset="0"/>
                        <a:buNone/>
                      </a:pPr>
                      <a:r>
                        <a:rPr lang="en-US" sz="1200" b="1" dirty="0"/>
                        <a:t>Announce Publicly:</a:t>
                      </a:r>
                      <a:r>
                        <a:rPr lang="en-US" sz="1200" dirty="0"/>
                        <a:t> Highlight trainers at meetings and on social media. </a:t>
                      </a:r>
                    </a:p>
                    <a:p>
                      <a:pPr marL="0" lvl="0" indent="0">
                        <a:buFont typeface="Arial" panose="020B0604020202020204" pitchFamily="34" charset="0"/>
                        <a:buNone/>
                      </a:pPr>
                      <a:r>
                        <a:rPr lang="en-US" sz="1200" b="1" dirty="0"/>
                        <a:t>Celebrate Quarterly:</a:t>
                      </a:r>
                      <a:r>
                        <a:rPr lang="en-US" sz="1200" dirty="0"/>
                        <a:t> Include recognition in district updates or newsletters. </a:t>
                      </a:r>
                    </a:p>
                    <a:p>
                      <a:pPr marL="0" lvl="0" indent="0">
                        <a:buFont typeface="Arial" panose="020B0604020202020204" pitchFamily="34" charset="0"/>
                        <a:buNone/>
                      </a:pPr>
                      <a:r>
                        <a:rPr lang="en-US" sz="1200" b="1" dirty="0"/>
                        <a:t>Track Impact:</a:t>
                      </a:r>
                      <a:r>
                        <a:rPr lang="en-US" sz="1200" dirty="0"/>
                        <a:t> Monitor trainer engagement and retention over time.</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019414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6D5E-C065-7625-F3BF-808F6CB600B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764F44-7D9C-D1D5-B4E5-4AE49A00EE18}"/>
              </a:ext>
            </a:extLst>
          </p:cNvPr>
          <p:cNvGraphicFramePr>
            <a:graphicFrameLocks noGrp="1"/>
          </p:cNvGraphicFramePr>
          <p:nvPr>
            <p:extLst>
              <p:ext uri="{D42A27DB-BD31-4B8C-83A1-F6EECF244321}">
                <p14:modId xmlns:p14="http://schemas.microsoft.com/office/powerpoint/2010/main" val="493008455"/>
              </p:ext>
            </p:extLst>
          </p:nvPr>
        </p:nvGraphicFramePr>
        <p:xfrm>
          <a:off x="110358" y="0"/>
          <a:ext cx="12005442" cy="372559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4G: Training Tuesday events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Weekly Rotation</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Offer a rotating schedule of short training topics each week: membership tools, ceremonies, storytelling, benefits basics, and youth program setup.</a:t>
                      </a:r>
                    </a:p>
                  </a:txBody>
                  <a:tcPr marL="13348" marR="13348" marT="13348" marB="13348"/>
                </a:tc>
                <a:tc>
                  <a:txBody>
                    <a:bodyPr/>
                    <a:lstStyle/>
                    <a:p>
                      <a:pPr marL="0" lvl="0" indent="0">
                        <a:buFont typeface="Arial" panose="020B0604020202020204" pitchFamily="34" charset="0"/>
                        <a:buNone/>
                      </a:pPr>
                      <a:r>
                        <a:rPr lang="en-US" sz="1200" b="1" dirty="0"/>
                        <a:t>Create Rotation Calendar:</a:t>
                      </a:r>
                      <a:r>
                        <a:rPr lang="en-US" sz="1200" dirty="0"/>
                        <a:t> Assign one topic per week for consistency. </a:t>
                      </a:r>
                    </a:p>
                    <a:p>
                      <a:pPr marL="0" lvl="0" indent="0">
                        <a:buFont typeface="Arial" panose="020B0604020202020204" pitchFamily="34" charset="0"/>
                        <a:buNone/>
                      </a:pPr>
                      <a:r>
                        <a:rPr lang="en-US" sz="1200" b="1" dirty="0"/>
                        <a:t>Prepare Materials:</a:t>
                      </a:r>
                      <a:r>
                        <a:rPr lang="en-US" sz="1200" dirty="0"/>
                        <a:t> Develop quick guides and slides for each subject. </a:t>
                      </a:r>
                    </a:p>
                    <a:p>
                      <a:pPr marL="0" lvl="0" indent="0">
                        <a:buFont typeface="Arial" panose="020B0604020202020204" pitchFamily="34" charset="0"/>
                        <a:buNone/>
                      </a:pPr>
                      <a:r>
                        <a:rPr lang="en-US" sz="1200" b="1" dirty="0"/>
                        <a:t>Promote Sessions:</a:t>
                      </a:r>
                      <a:r>
                        <a:rPr lang="en-US" sz="1200" dirty="0"/>
                        <a:t> Share schedule via email, social media, and bulletin boards. </a:t>
                      </a:r>
                    </a:p>
                    <a:p>
                      <a:pPr marL="0" lvl="0" indent="0">
                        <a:buFont typeface="Arial" panose="020B0604020202020204" pitchFamily="34" charset="0"/>
                        <a:buNone/>
                      </a:pPr>
                      <a:r>
                        <a:rPr lang="en-US" sz="1200" b="1" dirty="0"/>
                        <a:t>Keep It Short:</a:t>
                      </a:r>
                      <a:r>
                        <a:rPr lang="en-US" sz="1200" dirty="0"/>
                        <a:t> Limit sessions to 30–45 minutes for accessibility. </a:t>
                      </a:r>
                    </a:p>
                    <a:p>
                      <a:pPr marL="0" lvl="0" indent="0">
                        <a:buFont typeface="Arial" panose="020B0604020202020204" pitchFamily="34" charset="0"/>
                        <a:buNone/>
                      </a:pPr>
                      <a:r>
                        <a:rPr lang="en-US" sz="1200" b="1" dirty="0"/>
                        <a:t>Track Attendance:</a:t>
                      </a:r>
                      <a:r>
                        <a:rPr lang="en-US" sz="1200" dirty="0"/>
                        <a:t> Log participation and gather feedback for improvement.</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Hands-On Modules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Deliver practical, skill-based workshops such as flag folding, PSA writing, sign-up flow building, and honor guard rehearsal.</a:t>
                      </a:r>
                    </a:p>
                  </a:txBody>
                  <a:tcPr marL="13348" marR="13348" marT="13348" marB="13348"/>
                </a:tc>
                <a:tc>
                  <a:txBody>
                    <a:bodyPr/>
                    <a:lstStyle/>
                    <a:p>
                      <a:pPr marL="0" lvl="0" indent="0">
                        <a:buFont typeface="Arial" panose="020B0604020202020204" pitchFamily="34" charset="0"/>
                        <a:buNone/>
                      </a:pPr>
                      <a:r>
                        <a:rPr lang="en-US" sz="1200" b="1" dirty="0"/>
                        <a:t>Identify Core Skills:</a:t>
                      </a:r>
                      <a:r>
                        <a:rPr lang="en-US" sz="1200" dirty="0"/>
                        <a:t> Focus on high-impact, visible activities. </a:t>
                      </a:r>
                    </a:p>
                    <a:p>
                      <a:pPr marL="0" lvl="0" indent="0">
                        <a:buFont typeface="Arial" panose="020B0604020202020204" pitchFamily="34" charset="0"/>
                        <a:buNone/>
                      </a:pPr>
                      <a:r>
                        <a:rPr lang="en-US" sz="1200" b="1" dirty="0"/>
                        <a:t>Prepare Materials:</a:t>
                      </a:r>
                      <a:r>
                        <a:rPr lang="en-US" sz="1200" dirty="0"/>
                        <a:t> Bring flags, scripts, and tech tools for exercises. </a:t>
                      </a:r>
                    </a:p>
                    <a:p>
                      <a:pPr marL="0" lvl="0" indent="0">
                        <a:buFont typeface="Arial" panose="020B0604020202020204" pitchFamily="34" charset="0"/>
                        <a:buNone/>
                      </a:pPr>
                      <a:r>
                        <a:rPr lang="en-US" sz="1200" b="1" dirty="0"/>
                        <a:t>Assign Instructors:</a:t>
                      </a:r>
                      <a:r>
                        <a:rPr lang="en-US" sz="1200" dirty="0"/>
                        <a:t> Use experienced members for demonstrations. </a:t>
                      </a:r>
                    </a:p>
                    <a:p>
                      <a:pPr marL="0" lvl="0" indent="0">
                        <a:buFont typeface="Arial" panose="020B0604020202020204" pitchFamily="34" charset="0"/>
                        <a:buNone/>
                      </a:pPr>
                      <a:r>
                        <a:rPr lang="en-US" sz="1200" b="1" dirty="0"/>
                        <a:t>Engage Participants:</a:t>
                      </a:r>
                      <a:r>
                        <a:rPr lang="en-US" sz="1200" dirty="0"/>
                        <a:t> Encourage practice during the session. </a:t>
                      </a:r>
                    </a:p>
                    <a:p>
                      <a:pPr marL="0" lvl="0" indent="0">
                        <a:buFont typeface="Arial" panose="020B0604020202020204" pitchFamily="34" charset="0"/>
                        <a:buNone/>
                      </a:pPr>
                      <a:r>
                        <a:rPr lang="en-US" sz="1200" b="1" dirty="0"/>
                        <a:t>Document Completion:</a:t>
                      </a:r>
                      <a:r>
                        <a:rPr lang="en-US" sz="1200" dirty="0"/>
                        <a:t> Track who has mastered each skill for future roles.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Open Nights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Host public sessions on flag etiquette and benefits overview. Include join stations for immediate membership sign-up.</a:t>
                      </a:r>
                    </a:p>
                  </a:txBody>
                  <a:tcPr marL="13348" marR="13348" marT="13348" marB="13348"/>
                </a:tc>
                <a:tc>
                  <a:txBody>
                    <a:bodyPr/>
                    <a:lstStyle/>
                    <a:p>
                      <a:pPr marL="0" lvl="0" indent="0">
                        <a:buFont typeface="Arial" panose="020B0604020202020204" pitchFamily="34" charset="0"/>
                        <a:buNone/>
                      </a:pPr>
                      <a:r>
                        <a:rPr lang="en-US" sz="1200" b="1" dirty="0"/>
                        <a:t>Schedule Monthly Open Nights:</a:t>
                      </a:r>
                      <a:r>
                        <a:rPr lang="en-US" sz="1200" dirty="0"/>
                        <a:t> Pick accessible times for families and community members. </a:t>
                      </a:r>
                    </a:p>
                    <a:p>
                      <a:pPr marL="0" lvl="0" indent="0">
                        <a:buFont typeface="Arial" panose="020B0604020202020204" pitchFamily="34" charset="0"/>
                        <a:buNone/>
                      </a:pPr>
                      <a:r>
                        <a:rPr lang="en-US" sz="1200" b="1" dirty="0"/>
                        <a:t>Promote Widely:</a:t>
                      </a:r>
                      <a:r>
                        <a:rPr lang="en-US" sz="1200" dirty="0"/>
                        <a:t> Use social media, flyers, and community calendars. </a:t>
                      </a:r>
                    </a:p>
                    <a:p>
                      <a:pPr marL="0" lvl="0" indent="0">
                        <a:buFont typeface="Arial" panose="020B0604020202020204" pitchFamily="34" charset="0"/>
                        <a:buNone/>
                      </a:pPr>
                      <a:r>
                        <a:rPr lang="en-US" sz="1200" b="1" dirty="0"/>
                        <a:t>Prepare Join Stations:</a:t>
                      </a:r>
                      <a:r>
                        <a:rPr lang="en-US" sz="1200" dirty="0"/>
                        <a:t> Set up QR codes, paper forms, and volunteers for sign-ups. </a:t>
                      </a:r>
                    </a:p>
                    <a:p>
                      <a:pPr marL="0" lvl="0" indent="0">
                        <a:buFont typeface="Arial" panose="020B0604020202020204" pitchFamily="34" charset="0"/>
                        <a:buNone/>
                      </a:pPr>
                      <a:r>
                        <a:rPr lang="en-US" sz="1200" b="1" dirty="0"/>
                        <a:t>Deliver Value:</a:t>
                      </a:r>
                      <a:r>
                        <a:rPr lang="en-US" sz="1200" dirty="0"/>
                        <a:t> Combine education with interactive demonstrations. </a:t>
                      </a:r>
                    </a:p>
                    <a:p>
                      <a:pPr marL="0" lvl="0" indent="0">
                        <a:buFont typeface="Arial" panose="020B0604020202020204" pitchFamily="34" charset="0"/>
                        <a:buNone/>
                      </a:pPr>
                      <a:r>
                        <a:rPr lang="en-US" sz="1200" b="1" dirty="0"/>
                        <a:t>Follow Up:</a:t>
                      </a:r>
                      <a:r>
                        <a:rPr lang="en-US" sz="1200" dirty="0"/>
                        <a:t> Contact attendees within 48 hours to reinforce engagement.</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307146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A443-A571-9BB1-E233-B74C9A1354B1}"/>
              </a:ext>
            </a:extLst>
          </p:cNvPr>
          <p:cNvSpPr>
            <a:spLocks noGrp="1"/>
          </p:cNvSpPr>
          <p:nvPr>
            <p:ph type="title"/>
          </p:nvPr>
        </p:nvSpPr>
        <p:spPr/>
        <p:txBody>
          <a:bodyPr/>
          <a:lstStyle/>
          <a:p>
            <a:r>
              <a:rPr lang="en-US" dirty="0"/>
              <a:t>Membership Retention &amp; Recruiting Objectives</a:t>
            </a:r>
          </a:p>
        </p:txBody>
      </p:sp>
      <p:sp>
        <p:nvSpPr>
          <p:cNvPr id="3" name="Content Placeholder 2">
            <a:extLst>
              <a:ext uri="{FF2B5EF4-FFF2-40B4-BE49-F238E27FC236}">
                <a16:creationId xmlns:a16="http://schemas.microsoft.com/office/drawing/2014/main" id="{72DBF546-C767-EDE7-6E8B-2B25B3121BF0}"/>
              </a:ext>
            </a:extLst>
          </p:cNvPr>
          <p:cNvSpPr>
            <a:spLocks noGrp="1"/>
          </p:cNvSpPr>
          <p:nvPr>
            <p:ph idx="1"/>
          </p:nvPr>
        </p:nvSpPr>
        <p:spPr/>
        <p:txBody>
          <a:bodyPr>
            <a:normAutofit/>
          </a:bodyPr>
          <a:lstStyle/>
          <a:p>
            <a:r>
              <a:rPr lang="en-US" dirty="0"/>
              <a:t>Retention FIRST, then recruitment.</a:t>
            </a:r>
          </a:p>
          <a:p>
            <a:r>
              <a:rPr lang="en-US" dirty="0"/>
              <a:t>Build trained membership teams</a:t>
            </a:r>
          </a:p>
          <a:p>
            <a:r>
              <a:rPr lang="en-US" dirty="0"/>
              <a:t>Transfer HQ members into local posts</a:t>
            </a:r>
          </a:p>
          <a:p>
            <a:r>
              <a:rPr lang="en-US" dirty="0"/>
              <a:t>Recruitment training + Legion Plus App</a:t>
            </a:r>
          </a:p>
          <a:p>
            <a:r>
              <a:rPr lang="en-US" dirty="0"/>
              <a:t>Improve rewards &amp; incentives</a:t>
            </a:r>
          </a:p>
          <a:p>
            <a:r>
              <a:rPr lang="en-US" dirty="0"/>
              <a:t>Promote </a:t>
            </a:r>
            <a:r>
              <a:rPr lang="en-US" dirty="0" err="1"/>
              <a:t>MyLegion</a:t>
            </a:r>
            <a:r>
              <a:rPr lang="en-US" dirty="0"/>
              <a:t>, multi-year, PUFL</a:t>
            </a:r>
          </a:p>
          <a:p>
            <a:r>
              <a:rPr lang="en-US" dirty="0"/>
              <a:t>Ensure new members feel valued</a:t>
            </a:r>
          </a:p>
          <a:p>
            <a:r>
              <a:rPr lang="en-US" dirty="0"/>
              <a:t>Build military outreach</a:t>
            </a:r>
          </a:p>
          <a:p>
            <a:endParaRPr lang="en-US" dirty="0"/>
          </a:p>
        </p:txBody>
      </p:sp>
      <p:sp>
        <p:nvSpPr>
          <p:cNvPr id="5" name="Explosion: 8 Points 4">
            <a:extLst>
              <a:ext uri="{FF2B5EF4-FFF2-40B4-BE49-F238E27FC236}">
                <a16:creationId xmlns:a16="http://schemas.microsoft.com/office/drawing/2014/main" id="{9DFF0115-F0C0-3DE9-A8BE-E1D7A9F62A6B}"/>
              </a:ext>
            </a:extLst>
          </p:cNvPr>
          <p:cNvSpPr/>
          <p:nvPr/>
        </p:nvSpPr>
        <p:spPr>
          <a:xfrm>
            <a:off x="7234813" y="944145"/>
            <a:ext cx="4752872" cy="3959451"/>
          </a:xfrm>
          <a:prstGeom prst="irregularSeal1">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Increase membership by developing comprehensive recruiting and membership retention strategy at all levels</a:t>
            </a:r>
          </a:p>
        </p:txBody>
      </p:sp>
    </p:spTree>
    <p:extLst>
      <p:ext uri="{BB962C8B-B14F-4D97-AF65-F5344CB8AC3E}">
        <p14:creationId xmlns:p14="http://schemas.microsoft.com/office/powerpoint/2010/main" val="4222208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DA99D-4C79-7D6B-8236-E156148E8E7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E5B21C-BA85-59E2-6A48-64C41D4E0024}"/>
              </a:ext>
            </a:extLst>
          </p:cNvPr>
          <p:cNvGraphicFramePr>
            <a:graphicFrameLocks noGrp="1"/>
          </p:cNvGraphicFramePr>
          <p:nvPr>
            <p:extLst>
              <p:ext uri="{D42A27DB-BD31-4B8C-83A1-F6EECF244321}">
                <p14:modId xmlns:p14="http://schemas.microsoft.com/office/powerpoint/2010/main" val="2645387711"/>
              </p:ext>
            </p:extLst>
          </p:nvPr>
        </p:nvGraphicFramePr>
        <p:xfrm>
          <a:off x="93279" y="0"/>
          <a:ext cx="12005442" cy="354271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5A: Training (Columbia Protocol App, Lighthouse Project)</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Skills Practice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Conduct guided role-plays and micro-drills focused on the four key actions: </a:t>
                      </a:r>
                      <a:r>
                        <a:rPr lang="en-US" sz="1200" b="1" dirty="0"/>
                        <a:t>Recognize, Ask, Connect, Follow-Up</a:t>
                      </a:r>
                      <a:r>
                        <a:rPr lang="en-US" sz="1200" dirty="0"/>
                        <a:t>. Include debrief sessions emphasizing respect and empathy.</a:t>
                      </a:r>
                    </a:p>
                  </a:txBody>
                  <a:tcPr marL="13348" marR="13348" marT="13348" marB="13348"/>
                </a:tc>
                <a:tc>
                  <a:txBody>
                    <a:bodyPr/>
                    <a:lstStyle/>
                    <a:p>
                      <a:pPr marL="0" lvl="0" indent="0">
                        <a:buFont typeface="Arial" panose="020B0604020202020204" pitchFamily="34" charset="0"/>
                        <a:buNone/>
                      </a:pPr>
                      <a:r>
                        <a:rPr lang="en-US" sz="1200" b="1" dirty="0"/>
                        <a:t>Design Scenarios:</a:t>
                      </a:r>
                      <a:r>
                        <a:rPr lang="en-US" sz="1200" dirty="0"/>
                        <a:t> Create realistic, non-stigmatizing situations for practice. </a:t>
                      </a:r>
                    </a:p>
                    <a:p>
                      <a:pPr marL="0" lvl="0" indent="0">
                        <a:buFont typeface="Arial" panose="020B0604020202020204" pitchFamily="34" charset="0"/>
                        <a:buNone/>
                      </a:pPr>
                      <a:r>
                        <a:rPr lang="en-US" sz="1200" b="1" dirty="0"/>
                        <a:t>Facilitate Role-Plays:</a:t>
                      </a:r>
                      <a:r>
                        <a:rPr lang="en-US" sz="1200" dirty="0"/>
                        <a:t> Assign roles and guide participants through each step. </a:t>
                      </a:r>
                    </a:p>
                    <a:p>
                      <a:pPr marL="0" lvl="0" indent="0">
                        <a:buFont typeface="Arial" panose="020B0604020202020204" pitchFamily="34" charset="0"/>
                        <a:buNone/>
                      </a:pPr>
                      <a:r>
                        <a:rPr lang="en-US" sz="1200" b="1" dirty="0"/>
                        <a:t>Run Micro-Drills:</a:t>
                      </a:r>
                      <a:r>
                        <a:rPr lang="en-US" sz="1200" dirty="0"/>
                        <a:t> Short, focused exercises to reinforce quick responses. </a:t>
                      </a:r>
                    </a:p>
                    <a:p>
                      <a:pPr marL="0" lvl="0" indent="0">
                        <a:buFont typeface="Arial" panose="020B0604020202020204" pitchFamily="34" charset="0"/>
                        <a:buNone/>
                      </a:pPr>
                      <a:r>
                        <a:rPr lang="en-US" sz="1200" b="1" dirty="0"/>
                        <a:t>Debrief Respectfully:</a:t>
                      </a:r>
                      <a:r>
                        <a:rPr lang="en-US" sz="1200" dirty="0"/>
                        <a:t> Discuss what worked well and areas for improvement. </a:t>
                      </a:r>
                    </a:p>
                    <a:p>
                      <a:pPr marL="0" lvl="0" indent="0">
                        <a:buFont typeface="Arial" panose="020B0604020202020204" pitchFamily="34" charset="0"/>
                        <a:buNone/>
                      </a:pPr>
                      <a:r>
                        <a:rPr lang="en-US" sz="1200" b="1" dirty="0"/>
                        <a:t>Track Participation:</a:t>
                      </a:r>
                      <a:r>
                        <a:rPr lang="en-US" sz="1200" dirty="0"/>
                        <a:t> Log completions for accountability and future pairing.</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Pocket Guides</a:t>
                      </a:r>
                    </a:p>
                  </a:txBody>
                  <a:tcPr marL="13348" marR="13348" marT="13348" marB="13348" anchor="ctr"/>
                </a:tc>
                <a:tc>
                  <a:txBody>
                    <a:bodyPr/>
                    <a:lstStyle/>
                    <a:p>
                      <a:pPr marL="171450" indent="-171450">
                        <a:buFont typeface="Arial" panose="020B0604020202020204" pitchFamily="34" charset="0"/>
                        <a:buChar char="•"/>
                      </a:pPr>
                      <a:r>
                        <a:rPr lang="en-US" sz="1200" dirty="0"/>
                        <a:t>Provide members with easy-to-carry guides featuring scripts, signals, and examples of non-stigmatizing language.</a:t>
                      </a:r>
                    </a:p>
                  </a:txBody>
                  <a:tcPr marL="13348" marR="13348" marT="13348" marB="13348"/>
                </a:tc>
                <a:tc>
                  <a:txBody>
                    <a:bodyPr/>
                    <a:lstStyle/>
                    <a:p>
                      <a:pPr marL="0" lvl="0" indent="0">
                        <a:buFont typeface="Arial" panose="020B0604020202020204" pitchFamily="34" charset="0"/>
                        <a:buNone/>
                      </a:pPr>
                      <a:r>
                        <a:rPr lang="en-US" sz="1200" b="1" dirty="0"/>
                        <a:t>Draft Key Content:</a:t>
                      </a:r>
                      <a:r>
                        <a:rPr lang="en-US" sz="1200" dirty="0"/>
                        <a:t> Include short scripts for initiating conversations and offering help. </a:t>
                      </a:r>
                    </a:p>
                    <a:p>
                      <a:pPr marL="0" lvl="0" indent="0">
                        <a:buFont typeface="Arial" panose="020B0604020202020204" pitchFamily="34" charset="0"/>
                        <a:buNone/>
                      </a:pPr>
                      <a:r>
                        <a:rPr lang="en-US" sz="1200" b="1" dirty="0"/>
                        <a:t>Add Visual Signals:</a:t>
                      </a:r>
                      <a:r>
                        <a:rPr lang="en-US" sz="1200" dirty="0"/>
                        <a:t> Use icons or color coding for quick reference. </a:t>
                      </a:r>
                    </a:p>
                    <a:p>
                      <a:pPr marL="0" lvl="0" indent="0">
                        <a:buFont typeface="Arial" panose="020B0604020202020204" pitchFamily="34" charset="0"/>
                        <a:buNone/>
                      </a:pPr>
                      <a:r>
                        <a:rPr lang="en-US" sz="1200" b="1" dirty="0"/>
                        <a:t>Include Language Tips:</a:t>
                      </a:r>
                      <a:r>
                        <a:rPr lang="en-US" sz="1200" dirty="0"/>
                        <a:t> Offer alternatives to avoid judgmental or triggering phrases. </a:t>
                      </a:r>
                    </a:p>
                    <a:p>
                      <a:pPr marL="0" lvl="0" indent="0">
                        <a:buFont typeface="Arial" panose="020B0604020202020204" pitchFamily="34" charset="0"/>
                        <a:buNone/>
                      </a:pPr>
                      <a:r>
                        <a:rPr lang="en-US" sz="1200" b="1" dirty="0"/>
                        <a:t>Print and Distribute:</a:t>
                      </a:r>
                      <a:r>
                        <a:rPr lang="en-US" sz="1200" dirty="0"/>
                        <a:t> Hand out at meetings and events; share digital versions too. </a:t>
                      </a:r>
                    </a:p>
                    <a:p>
                      <a:pPr marL="0" lvl="0" indent="0">
                        <a:buFont typeface="Arial" panose="020B0604020202020204" pitchFamily="34" charset="0"/>
                        <a:buNone/>
                      </a:pPr>
                      <a:r>
                        <a:rPr lang="en-US" sz="1200" b="1" dirty="0"/>
                        <a:t>Update Annually:</a:t>
                      </a:r>
                      <a:r>
                        <a:rPr lang="en-US" sz="1200" dirty="0"/>
                        <a:t> Refresh content based on feedback and evolving best practices.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effectLst/>
                          <a:latin typeface="+mn-lt"/>
                        </a:rPr>
                        <a:t>Leader Testimonies</a:t>
                      </a:r>
                    </a:p>
                  </a:txBody>
                  <a:tcPr marL="13348" marR="13348" marT="13348" marB="13348" anchor="ctr"/>
                </a:tc>
                <a:tc>
                  <a:txBody>
                    <a:bodyPr/>
                    <a:lstStyle/>
                    <a:p>
                      <a:pPr marL="171450" indent="-171450">
                        <a:buFont typeface="Arial" panose="020B0604020202020204" pitchFamily="34" charset="0"/>
                        <a:buChar char="•"/>
                      </a:pPr>
                      <a:r>
                        <a:rPr lang="en-US" sz="1200" dirty="0"/>
                        <a:t>Share dignified stories from leaders that normalize readiness to help without including graphic or triggering details.</a:t>
                      </a:r>
                    </a:p>
                  </a:txBody>
                  <a:tcPr marL="13348" marR="13348" marT="13348" marB="13348"/>
                </a:tc>
                <a:tc>
                  <a:txBody>
                    <a:bodyPr/>
                    <a:lstStyle/>
                    <a:p>
                      <a:pPr marL="0" lvl="0" indent="0">
                        <a:buFont typeface="Arial" panose="020B0604020202020204" pitchFamily="34" charset="0"/>
                        <a:buNone/>
                      </a:pPr>
                      <a:r>
                        <a:rPr lang="en-US" sz="1200" b="1" dirty="0"/>
                        <a:t>Identify Leaders:</a:t>
                      </a:r>
                      <a:r>
                        <a:rPr lang="en-US" sz="1200" dirty="0"/>
                        <a:t> Select respected members willing to share experiences. </a:t>
                      </a:r>
                    </a:p>
                    <a:p>
                      <a:pPr marL="0" lvl="0" indent="0">
                        <a:buFont typeface="Arial" panose="020B0604020202020204" pitchFamily="34" charset="0"/>
                        <a:buNone/>
                      </a:pPr>
                      <a:r>
                        <a:rPr lang="en-US" sz="1200" b="1" dirty="0"/>
                        <a:t>Craft Stories Carefully:</a:t>
                      </a:r>
                      <a:r>
                        <a:rPr lang="en-US" sz="1200" dirty="0"/>
                        <a:t> Focus on hope, resilience, and the importance of support. </a:t>
                      </a:r>
                    </a:p>
                    <a:p>
                      <a:pPr marL="0" lvl="0" indent="0">
                        <a:buFont typeface="Arial" panose="020B0604020202020204" pitchFamily="34" charset="0"/>
                        <a:buNone/>
                      </a:pPr>
                      <a:r>
                        <a:rPr lang="en-US" sz="1200" b="1" dirty="0"/>
                        <a:t>Record or Write:</a:t>
                      </a:r>
                      <a:r>
                        <a:rPr lang="en-US" sz="1200" dirty="0"/>
                        <a:t> Create short videos or written pieces for meetings and social media. </a:t>
                      </a:r>
                    </a:p>
                    <a:p>
                      <a:pPr marL="0" lvl="0" indent="0">
                        <a:buFont typeface="Arial" panose="020B0604020202020204" pitchFamily="34" charset="0"/>
                        <a:buNone/>
                      </a:pPr>
                      <a:r>
                        <a:rPr lang="en-US" sz="1200" b="1" dirty="0"/>
                        <a:t>Promote Thoughtfully:</a:t>
                      </a:r>
                      <a:r>
                        <a:rPr lang="en-US" sz="1200" dirty="0"/>
                        <a:t> Share during awareness campaigns and training sessions. </a:t>
                      </a:r>
                    </a:p>
                    <a:p>
                      <a:pPr marL="0" lvl="0" indent="0">
                        <a:buFont typeface="Arial" panose="020B0604020202020204" pitchFamily="34" charset="0"/>
                        <a:buNone/>
                      </a:pPr>
                      <a:r>
                        <a:rPr lang="en-US" sz="1200" b="1" dirty="0"/>
                        <a:t>Gather Feedback:</a:t>
                      </a:r>
                      <a:r>
                        <a:rPr lang="en-US" sz="1200" dirty="0"/>
                        <a:t> Ensure stories resonate and maintain dignity.</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538555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8714-385B-8875-ABF8-A34E6E2B023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497DEF-BCC6-3836-94E0-6D63F873D8EC}"/>
              </a:ext>
            </a:extLst>
          </p:cNvPr>
          <p:cNvGraphicFramePr>
            <a:graphicFrameLocks noGrp="1"/>
          </p:cNvGraphicFramePr>
          <p:nvPr>
            <p:extLst>
              <p:ext uri="{D42A27DB-BD31-4B8C-83A1-F6EECF244321}">
                <p14:modId xmlns:p14="http://schemas.microsoft.com/office/powerpoint/2010/main" val="532720142"/>
              </p:ext>
            </p:extLst>
          </p:nvPr>
        </p:nvGraphicFramePr>
        <p:xfrm>
          <a:off x="110358" y="0"/>
          <a:ext cx="12005442" cy="399250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5B: Develop Be the One Teams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Team Structure</a:t>
                      </a:r>
                    </a:p>
                  </a:txBody>
                  <a:tcPr marL="13348" marR="13348" marT="13348" marB="13348" anchor="ctr"/>
                </a:tc>
                <a:tc>
                  <a:txBody>
                    <a:bodyPr/>
                    <a:lstStyle/>
                    <a:p>
                      <a:pPr marL="171450" indent="-171450">
                        <a:buFont typeface="Arial" panose="020B0604020202020204" pitchFamily="34" charset="0"/>
                        <a:buChar char="•"/>
                      </a:pPr>
                      <a:r>
                        <a:rPr lang="en-US" sz="1200" dirty="0"/>
                        <a:t>Establish a leadership team with a clear structure: one lead plus coordinators for outreach, training, events, and communications. Maintain a partner map listing all collaborating organizations and key contacts.</a:t>
                      </a:r>
                    </a:p>
                  </a:txBody>
                  <a:tcPr marL="13348" marR="13348" marT="13348" marB="13348"/>
                </a:tc>
                <a:tc>
                  <a:txBody>
                    <a:bodyPr/>
                    <a:lstStyle/>
                    <a:p>
                      <a:pPr marL="0" lvl="0" indent="0">
                        <a:buFont typeface="Arial" panose="020B0604020202020204" pitchFamily="34" charset="0"/>
                        <a:buNone/>
                      </a:pPr>
                      <a:r>
                        <a:rPr lang="en-US" sz="1200" b="1" dirty="0"/>
                        <a:t>Define Roles:</a:t>
                      </a:r>
                      <a:r>
                        <a:rPr lang="en-US" sz="1200" dirty="0"/>
                        <a:t> Assign responsibilities for outreach, training, events, and communications. </a:t>
                      </a:r>
                    </a:p>
                    <a:p>
                      <a:pPr marL="0" lvl="0" indent="0">
                        <a:buFont typeface="Arial" panose="020B0604020202020204" pitchFamily="34" charset="0"/>
                        <a:buNone/>
                      </a:pPr>
                      <a:r>
                        <a:rPr lang="en-US" sz="1200" b="1" dirty="0"/>
                        <a:t>Recruit Coordinators:</a:t>
                      </a:r>
                      <a:r>
                        <a:rPr lang="en-US" sz="1200" dirty="0"/>
                        <a:t> Select members with relevant skills and availability. </a:t>
                      </a:r>
                    </a:p>
                    <a:p>
                      <a:pPr marL="0" lvl="0" indent="0">
                        <a:buFont typeface="Arial" panose="020B0604020202020204" pitchFamily="34" charset="0"/>
                        <a:buNone/>
                      </a:pPr>
                      <a:r>
                        <a:rPr lang="en-US" sz="1200" b="1" dirty="0"/>
                        <a:t>Create Partner Map:</a:t>
                      </a:r>
                      <a:r>
                        <a:rPr lang="en-US" sz="1200" dirty="0"/>
                        <a:t> Document organizations, contact names, and communication preferences. </a:t>
                      </a:r>
                    </a:p>
                    <a:p>
                      <a:pPr marL="0" lvl="0" indent="0">
                        <a:buFont typeface="Arial" panose="020B0604020202020204" pitchFamily="34" charset="0"/>
                        <a:buNone/>
                      </a:pPr>
                      <a:r>
                        <a:rPr lang="en-US" sz="1200" b="1" dirty="0"/>
                        <a:t>Centralize Information:</a:t>
                      </a:r>
                      <a:r>
                        <a:rPr lang="en-US" sz="1200" dirty="0"/>
                        <a:t> Store in a shared digital folder for easy access. </a:t>
                      </a:r>
                    </a:p>
                    <a:p>
                      <a:pPr marL="0" lvl="0" indent="0">
                        <a:buFont typeface="Arial" panose="020B0604020202020204" pitchFamily="34" charset="0"/>
                        <a:buNone/>
                      </a:pPr>
                      <a:r>
                        <a:rPr lang="en-US" sz="1200" b="1" dirty="0"/>
                        <a:t>Review Quarterly:</a:t>
                      </a:r>
                      <a:r>
                        <a:rPr lang="en-US" sz="1200" dirty="0"/>
                        <a:t> Update roles and partner contacts regularly.</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Event Presence</a:t>
                      </a:r>
                    </a:p>
                  </a:txBody>
                  <a:tcPr marL="13348" marR="13348" marT="13348" marB="13348" anchor="ctr"/>
                </a:tc>
                <a:tc>
                  <a:txBody>
                    <a:bodyPr/>
                    <a:lstStyle/>
                    <a:p>
                      <a:pPr marL="171450" indent="-171450">
                        <a:buFont typeface="Arial" panose="020B0604020202020204" pitchFamily="34" charset="0"/>
                        <a:buChar char="•"/>
                      </a:pPr>
                      <a:r>
                        <a:rPr lang="en-US" sz="1200" dirty="0"/>
                        <a:t>Ensure a branded table and volunteers are present at all Post activities. Include pledge boards and informational literature to engage attendees.</a:t>
                      </a:r>
                    </a:p>
                  </a:txBody>
                  <a:tcPr marL="13348" marR="13348" marT="13348" marB="13348"/>
                </a:tc>
                <a:tc>
                  <a:txBody>
                    <a:bodyPr/>
                    <a:lstStyle/>
                    <a:p>
                      <a:pPr marL="0" lvl="0" indent="0">
                        <a:buFont typeface="Arial" panose="020B0604020202020204" pitchFamily="34" charset="0"/>
                        <a:buNone/>
                      </a:pPr>
                      <a:r>
                        <a:rPr lang="en-US" sz="1200" b="1" dirty="0"/>
                        <a:t>Prepare Branded Materials:</a:t>
                      </a:r>
                      <a:r>
                        <a:rPr lang="en-US" sz="1200" dirty="0"/>
                        <a:t> Tablecloths, signage, and Legion-branded literature. </a:t>
                      </a:r>
                    </a:p>
                    <a:p>
                      <a:pPr marL="0" lvl="0" indent="0">
                        <a:buFont typeface="Arial" panose="020B0604020202020204" pitchFamily="34" charset="0"/>
                        <a:buNone/>
                      </a:pPr>
                      <a:r>
                        <a:rPr lang="en-US" sz="1200" b="1" dirty="0"/>
                        <a:t>Set Up Pledge Boards:</a:t>
                      </a:r>
                      <a:r>
                        <a:rPr lang="en-US" sz="1200" dirty="0"/>
                        <a:t> Encourage attendees to commit to actions like “Check-in” or volunteering. </a:t>
                      </a:r>
                    </a:p>
                    <a:p>
                      <a:pPr marL="0" lvl="0" indent="0">
                        <a:buFont typeface="Arial" panose="020B0604020202020204" pitchFamily="34" charset="0"/>
                        <a:buNone/>
                      </a:pPr>
                      <a:r>
                        <a:rPr lang="en-US" sz="1200" b="1" dirty="0"/>
                        <a:t>Train Volunteers:</a:t>
                      </a:r>
                      <a:r>
                        <a:rPr lang="en-US" sz="1200" dirty="0"/>
                        <a:t> Provide talking points and sign-up instructions. </a:t>
                      </a:r>
                    </a:p>
                    <a:p>
                      <a:pPr marL="0" lvl="0" indent="0">
                        <a:buFont typeface="Arial" panose="020B0604020202020204" pitchFamily="34" charset="0"/>
                        <a:buNone/>
                      </a:pPr>
                      <a:r>
                        <a:rPr lang="en-US" sz="1200" b="1" dirty="0"/>
                        <a:t>Capture Contacts:</a:t>
                      </a:r>
                      <a:r>
                        <a:rPr lang="en-US" sz="1200" dirty="0"/>
                        <a:t> Use QR codes or sign-in sheets for follow-up. </a:t>
                      </a:r>
                    </a:p>
                    <a:p>
                      <a:pPr marL="0" lvl="0" indent="0">
                        <a:buFont typeface="Arial" panose="020B0604020202020204" pitchFamily="34" charset="0"/>
                        <a:buNone/>
                      </a:pPr>
                      <a:r>
                        <a:rPr lang="en-US" sz="1200" b="1" dirty="0"/>
                        <a:t>Evaluate Engagement:</a:t>
                      </a:r>
                      <a:r>
                        <a:rPr lang="en-US" sz="1200" dirty="0"/>
                        <a:t> Track pledges and sign-ups after each event.</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Quarterly Campaigns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Organize awareness walks, “Check-in Week” phone trees, and social media spotlights featuring messages of hope and connection.</a:t>
                      </a:r>
                    </a:p>
                  </a:txBody>
                  <a:tcPr marL="13348" marR="13348" marT="13348" marB="13348"/>
                </a:tc>
                <a:tc>
                  <a:txBody>
                    <a:bodyPr/>
                    <a:lstStyle/>
                    <a:p>
                      <a:pPr marL="0" lvl="0" indent="0">
                        <a:buFont typeface="Arial" panose="020B0604020202020204" pitchFamily="34" charset="0"/>
                        <a:buNone/>
                      </a:pPr>
                      <a:r>
                        <a:rPr lang="en-US" sz="1200" b="1" dirty="0"/>
                        <a:t>Plan Campaign Themes:</a:t>
                      </a:r>
                      <a:r>
                        <a:rPr lang="en-US" sz="1200" dirty="0"/>
                        <a:t> Align with Legion priorities and seasonal events. </a:t>
                      </a:r>
                    </a:p>
                    <a:p>
                      <a:pPr marL="0" lvl="0" indent="0">
                        <a:buFont typeface="Arial" panose="020B0604020202020204" pitchFamily="34" charset="0"/>
                        <a:buNone/>
                      </a:pPr>
                      <a:r>
                        <a:rPr lang="en-US" sz="1200" b="1" dirty="0"/>
                        <a:t>Schedule Awareness Walks:</a:t>
                      </a:r>
                      <a:r>
                        <a:rPr lang="en-US" sz="1200" dirty="0"/>
                        <a:t> Coordinate routes, permits, and volunteer teams. </a:t>
                      </a:r>
                    </a:p>
                    <a:p>
                      <a:pPr marL="0" lvl="0" indent="0">
                        <a:buFont typeface="Arial" panose="020B0604020202020204" pitchFamily="34" charset="0"/>
                        <a:buNone/>
                      </a:pPr>
                      <a:r>
                        <a:rPr lang="en-US" sz="1200" b="1" dirty="0"/>
                        <a:t>Organize Phone Trees:</a:t>
                      </a:r>
                      <a:r>
                        <a:rPr lang="en-US" sz="1200" dirty="0"/>
                        <a:t> Assign members to call and check in on peers during “Check-in Week.” </a:t>
                      </a:r>
                    </a:p>
                    <a:p>
                      <a:pPr marL="0" lvl="0" indent="0">
                        <a:buFont typeface="Arial" panose="020B0604020202020204" pitchFamily="34" charset="0"/>
                        <a:buNone/>
                      </a:pPr>
                      <a:r>
                        <a:rPr lang="en-US" sz="1200" b="1" dirty="0"/>
                        <a:t>Create Social Spotlights:</a:t>
                      </a:r>
                      <a:r>
                        <a:rPr lang="en-US" sz="1200" dirty="0"/>
                        <a:t> Share uplifting stories and photos on all platforms. </a:t>
                      </a:r>
                    </a:p>
                    <a:p>
                      <a:pPr marL="0" lvl="0" indent="0">
                        <a:buFont typeface="Arial" panose="020B0604020202020204" pitchFamily="34" charset="0"/>
                        <a:buNone/>
                      </a:pPr>
                      <a:r>
                        <a:rPr lang="en-US" sz="1200" b="1" dirty="0"/>
                        <a:t>Measure Impact:</a:t>
                      </a:r>
                      <a:r>
                        <a:rPr lang="en-US" sz="1200" dirty="0"/>
                        <a:t> Track participation, calls completed, and social engagement metrics.</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82094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7AF4E-3206-5984-C3AF-85859A94212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57D402-3DAA-FAC7-54AE-C78FA4EE5EA5}"/>
              </a:ext>
            </a:extLst>
          </p:cNvPr>
          <p:cNvGraphicFramePr>
            <a:graphicFrameLocks noGrp="1"/>
          </p:cNvGraphicFramePr>
          <p:nvPr>
            <p:extLst>
              <p:ext uri="{D42A27DB-BD31-4B8C-83A1-F6EECF244321}">
                <p14:modId xmlns:p14="http://schemas.microsoft.com/office/powerpoint/2010/main" val="1775645093"/>
              </p:ext>
            </p:extLst>
          </p:nvPr>
        </p:nvGraphicFramePr>
        <p:xfrm>
          <a:off x="93279" y="193963"/>
          <a:ext cx="12005442" cy="354271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5C: Include in Service Officer Manual</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Manual Updates</a:t>
                      </a:r>
                    </a:p>
                  </a:txBody>
                  <a:tcPr marL="13348" marR="13348" marT="13348" marB="13348" anchor="ctr"/>
                </a:tc>
                <a:tc>
                  <a:txBody>
                    <a:bodyPr/>
                    <a:lstStyle/>
                    <a:p>
                      <a:pPr marL="171450" indent="-171450">
                        <a:buFont typeface="Arial" panose="020B0604020202020204" pitchFamily="34" charset="0"/>
                        <a:buChar char="•"/>
                      </a:pPr>
                      <a:r>
                        <a:rPr lang="en-US" sz="1200" dirty="0"/>
                        <a:t>Keep manuals current with sections on warning signs, respectful conversation scripts, resource pathways, and confidentiality guidance.</a:t>
                      </a:r>
                    </a:p>
                  </a:txBody>
                  <a:tcPr marL="13348" marR="13348" marT="13348" marB="13348"/>
                </a:tc>
                <a:tc>
                  <a:txBody>
                    <a:bodyPr/>
                    <a:lstStyle/>
                    <a:p>
                      <a:pPr marL="0" lvl="0" indent="0">
                        <a:buFont typeface="Arial" panose="020B0604020202020204" pitchFamily="34" charset="0"/>
                        <a:buNone/>
                      </a:pPr>
                      <a:r>
                        <a:rPr lang="en-US" sz="1200" b="1" dirty="0"/>
                        <a:t>Review Existing Manual:</a:t>
                      </a:r>
                      <a:r>
                        <a:rPr lang="en-US" sz="1200" dirty="0"/>
                        <a:t> Identify outdated or missing content. </a:t>
                      </a:r>
                    </a:p>
                    <a:p>
                      <a:pPr marL="0" lvl="0" indent="0">
                        <a:buFont typeface="Arial" panose="020B0604020202020204" pitchFamily="34" charset="0"/>
                        <a:buNone/>
                      </a:pPr>
                      <a:r>
                        <a:rPr lang="en-US" sz="1200" b="1" dirty="0"/>
                        <a:t>Update Key Sections:</a:t>
                      </a:r>
                      <a:r>
                        <a:rPr lang="en-US" sz="1200" dirty="0"/>
                        <a:t> Add warning signs, sample scripts, and referral resources. </a:t>
                      </a:r>
                    </a:p>
                    <a:p>
                      <a:pPr marL="0" lvl="0" indent="0">
                        <a:buFont typeface="Arial" panose="020B0604020202020204" pitchFamily="34" charset="0"/>
                        <a:buNone/>
                      </a:pPr>
                      <a:r>
                        <a:rPr lang="en-US" sz="1200" b="1" dirty="0"/>
                        <a:t>Include Confidentiality Protocols:</a:t>
                      </a:r>
                      <a:r>
                        <a:rPr lang="en-US" sz="1200" dirty="0"/>
                        <a:t> Outline do’s and don’ts for privacy. </a:t>
                      </a:r>
                    </a:p>
                    <a:p>
                      <a:pPr marL="0" lvl="0" indent="0">
                        <a:buFont typeface="Arial" panose="020B0604020202020204" pitchFamily="34" charset="0"/>
                        <a:buNone/>
                      </a:pPr>
                      <a:r>
                        <a:rPr lang="en-US" sz="1200" b="1" dirty="0"/>
                        <a:t>Distribute Digitally and in Print:</a:t>
                      </a:r>
                      <a:r>
                        <a:rPr lang="en-US" sz="1200" dirty="0"/>
                        <a:t> Ensure easy access for all members. </a:t>
                      </a:r>
                    </a:p>
                    <a:p>
                      <a:pPr marL="0" lvl="0" indent="0">
                        <a:buFont typeface="Arial" panose="020B0604020202020204" pitchFamily="34" charset="0"/>
                        <a:buNone/>
                      </a:pPr>
                      <a:r>
                        <a:rPr lang="en-US" sz="1200" b="1" dirty="0"/>
                        <a:t>Refresh Annually:</a:t>
                      </a:r>
                      <a:r>
                        <a:rPr lang="en-US" sz="1200" dirty="0"/>
                        <a:t> Incorporate new best practices and feedback.</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Scenario Drills</a:t>
                      </a:r>
                    </a:p>
                  </a:txBody>
                  <a:tcPr marL="13348" marR="13348" marT="13348" marB="13348" anchor="ctr"/>
                </a:tc>
                <a:tc>
                  <a:txBody>
                    <a:bodyPr/>
                    <a:lstStyle/>
                    <a:p>
                      <a:pPr marL="171450" indent="-171450">
                        <a:buFont typeface="Arial" panose="020B0604020202020204" pitchFamily="34" charset="0"/>
                        <a:buChar char="•"/>
                      </a:pPr>
                      <a:r>
                        <a:rPr lang="en-US" sz="1200" dirty="0"/>
                        <a:t>Conduct calm, realistic practice sessions on engaging and connecting support for veterans in need. Refresh these drills quarterly for skill retention.</a:t>
                      </a:r>
                    </a:p>
                  </a:txBody>
                  <a:tcPr marL="13348" marR="13348" marT="13348" marB="13348"/>
                </a:tc>
                <a:tc>
                  <a:txBody>
                    <a:bodyPr/>
                    <a:lstStyle/>
                    <a:p>
                      <a:pPr marL="0" lvl="0" indent="0">
                        <a:buFont typeface="Arial" panose="020B0604020202020204" pitchFamily="34" charset="0"/>
                        <a:buNone/>
                      </a:pPr>
                      <a:r>
                        <a:rPr lang="en-US" sz="1200" b="1" dirty="0"/>
                        <a:t>Design Scenarios:</a:t>
                      </a:r>
                      <a:r>
                        <a:rPr lang="en-US" sz="1200" dirty="0"/>
                        <a:t> Use non-stigmatizing, practical examples. </a:t>
                      </a:r>
                    </a:p>
                    <a:p>
                      <a:pPr marL="0" lvl="0" indent="0">
                        <a:buFont typeface="Arial" panose="020B0604020202020204" pitchFamily="34" charset="0"/>
                        <a:buNone/>
                      </a:pPr>
                      <a:r>
                        <a:rPr lang="en-US" sz="1200" b="1" dirty="0"/>
                        <a:t>Facilitate Role-Plays:</a:t>
                      </a:r>
                      <a:r>
                        <a:rPr lang="en-US" sz="1200" dirty="0"/>
                        <a:t> Assign roles and guide participants through steps. </a:t>
                      </a:r>
                    </a:p>
                    <a:p>
                      <a:pPr marL="0" lvl="0" indent="0">
                        <a:buFont typeface="Arial" panose="020B0604020202020204" pitchFamily="34" charset="0"/>
                        <a:buNone/>
                      </a:pPr>
                      <a:r>
                        <a:rPr lang="en-US" sz="1200" b="1" dirty="0"/>
                        <a:t>Debrief Respectfully:</a:t>
                      </a:r>
                      <a:r>
                        <a:rPr lang="en-US" sz="1200" dirty="0"/>
                        <a:t> Discuss lessons learned and reinforce empathy. </a:t>
                      </a:r>
                    </a:p>
                    <a:p>
                      <a:pPr marL="0" lvl="0" indent="0">
                        <a:buFont typeface="Arial" panose="020B0604020202020204" pitchFamily="34" charset="0"/>
                        <a:buNone/>
                      </a:pPr>
                      <a:r>
                        <a:rPr lang="en-US" sz="1200" b="1" dirty="0"/>
                        <a:t>Schedule Quarterly Refreshers:</a:t>
                      </a:r>
                      <a:r>
                        <a:rPr lang="en-US" sz="1200" dirty="0"/>
                        <a:t> Keep skills sharp and confidence high. </a:t>
                      </a:r>
                    </a:p>
                    <a:p>
                      <a:pPr marL="0" lvl="0" indent="0">
                        <a:buFont typeface="Arial" panose="020B0604020202020204" pitchFamily="34" charset="0"/>
                        <a:buNone/>
                      </a:pPr>
                      <a:r>
                        <a:rPr lang="en-US" sz="1200" b="1" dirty="0"/>
                        <a:t>Track Participation:</a:t>
                      </a:r>
                      <a:r>
                        <a:rPr lang="en-US" sz="1200" dirty="0"/>
                        <a:t> Maintain a log for accountability and recognition.</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effectLst/>
                          <a:latin typeface="+mn-lt"/>
                        </a:rPr>
                        <a:t>Family Guidance</a:t>
                      </a:r>
                    </a:p>
                  </a:txBody>
                  <a:tcPr marL="13348" marR="13348" marT="13348" marB="13348" anchor="ctr"/>
                </a:tc>
                <a:tc>
                  <a:txBody>
                    <a:bodyPr/>
                    <a:lstStyle/>
                    <a:p>
                      <a:pPr marL="171450" indent="-171450">
                        <a:buFont typeface="Arial" panose="020B0604020202020204" pitchFamily="34" charset="0"/>
                        <a:buChar char="•"/>
                      </a:pPr>
                      <a:r>
                        <a:rPr lang="en-US" sz="1200" dirty="0"/>
                        <a:t>Provide talking points for loved ones seeking help for a veteran. Distribute these guides at open houses and community events.</a:t>
                      </a:r>
                    </a:p>
                  </a:txBody>
                  <a:tcPr marL="13348" marR="13348" marT="13348" marB="13348"/>
                </a:tc>
                <a:tc>
                  <a:txBody>
                    <a:bodyPr/>
                    <a:lstStyle/>
                    <a:p>
                      <a:pPr marL="0" lvl="0" indent="0">
                        <a:buFont typeface="Arial" panose="020B0604020202020204" pitchFamily="34" charset="0"/>
                        <a:buNone/>
                      </a:pPr>
                      <a:r>
                        <a:rPr lang="en-US" sz="1200" b="1" dirty="0"/>
                        <a:t>Draft Talking Points:</a:t>
                      </a:r>
                      <a:r>
                        <a:rPr lang="en-US" sz="1200" dirty="0"/>
                        <a:t> Focus on supportive, non-judgmental language. </a:t>
                      </a:r>
                    </a:p>
                    <a:p>
                      <a:pPr marL="0" lvl="0" indent="0">
                        <a:buFont typeface="Arial" panose="020B0604020202020204" pitchFamily="34" charset="0"/>
                        <a:buNone/>
                      </a:pPr>
                      <a:r>
                        <a:rPr lang="en-US" sz="1200" b="1" dirty="0"/>
                        <a:t>Include Resource Pathways:</a:t>
                      </a:r>
                      <a:r>
                        <a:rPr lang="en-US" sz="1200" dirty="0"/>
                        <a:t> List local and national support options. </a:t>
                      </a:r>
                    </a:p>
                    <a:p>
                      <a:pPr marL="0" lvl="0" indent="0">
                        <a:buFont typeface="Arial" panose="020B0604020202020204" pitchFamily="34" charset="0"/>
                        <a:buNone/>
                      </a:pPr>
                      <a:r>
                        <a:rPr lang="en-US" sz="1200" b="1" dirty="0"/>
                        <a:t>Design Handouts:</a:t>
                      </a:r>
                      <a:r>
                        <a:rPr lang="en-US" sz="1200" dirty="0"/>
                        <a:t> Make them clear, concise, and visually appealing. </a:t>
                      </a:r>
                    </a:p>
                    <a:p>
                      <a:pPr marL="0" lvl="0" indent="0">
                        <a:buFont typeface="Arial" panose="020B0604020202020204" pitchFamily="34" charset="0"/>
                        <a:buNone/>
                      </a:pPr>
                      <a:r>
                        <a:rPr lang="en-US" sz="1200" b="1" dirty="0"/>
                        <a:t>Distribute Widely:</a:t>
                      </a:r>
                      <a:r>
                        <a:rPr lang="en-US" sz="1200" dirty="0"/>
                        <a:t> Share at open houses, Post events, and online. </a:t>
                      </a:r>
                    </a:p>
                    <a:p>
                      <a:pPr marL="0" lvl="0" indent="0">
                        <a:buFont typeface="Arial" panose="020B0604020202020204" pitchFamily="34" charset="0"/>
                        <a:buNone/>
                      </a:pPr>
                      <a:r>
                        <a:rPr lang="en-US" sz="1200" b="1" dirty="0"/>
                        <a:t>Update Regularly:</a:t>
                      </a:r>
                      <a:r>
                        <a:rPr lang="en-US" sz="1200" dirty="0"/>
                        <a:t> Refresh content based on new resources or feedback.</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395583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E25D-20CB-EE6F-2D6A-E0404416EBB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CAF89B-2B95-E6CD-6003-333C37B1E26E}"/>
              </a:ext>
            </a:extLst>
          </p:cNvPr>
          <p:cNvGraphicFramePr>
            <a:graphicFrameLocks noGrp="1"/>
          </p:cNvGraphicFramePr>
          <p:nvPr>
            <p:extLst>
              <p:ext uri="{D42A27DB-BD31-4B8C-83A1-F6EECF244321}">
                <p14:modId xmlns:p14="http://schemas.microsoft.com/office/powerpoint/2010/main" val="4015395947"/>
              </p:ext>
            </p:extLst>
          </p:nvPr>
        </p:nvGraphicFramePr>
        <p:xfrm>
          <a:off x="110358" y="0"/>
          <a:ext cx="12005442" cy="372559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5D: Boost visibility (walks, social media, PSA)</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effectLst/>
                          <a:latin typeface="+mn-lt"/>
                        </a:rPr>
                        <a:t>Community Activation</a:t>
                      </a:r>
                    </a:p>
                  </a:txBody>
                  <a:tcPr marL="13348" marR="13348" marT="13348" marB="13348" anchor="ctr"/>
                </a:tc>
                <a:tc>
                  <a:txBody>
                    <a:bodyPr/>
                    <a:lstStyle/>
                    <a:p>
                      <a:pPr marL="171450" indent="-171450">
                        <a:buFont typeface="Arial" panose="020B0604020202020204" pitchFamily="34" charset="0"/>
                        <a:buChar char="•"/>
                      </a:pPr>
                      <a:r>
                        <a:rPr lang="en-US" sz="1200" dirty="0"/>
                        <a:t>Organize awareness walks through civic landmarks, incorporating silent moments of reflection. Amplify impact by partnering with local organizations and media outlets.</a:t>
                      </a:r>
                    </a:p>
                  </a:txBody>
                  <a:tcPr marL="13348" marR="13348" marT="13348" marB="13348"/>
                </a:tc>
                <a:tc>
                  <a:txBody>
                    <a:bodyPr/>
                    <a:lstStyle/>
                    <a:p>
                      <a:pPr marL="0" lvl="0" indent="0">
                        <a:buFont typeface="Arial" panose="020B0604020202020204" pitchFamily="34" charset="0"/>
                        <a:buNone/>
                      </a:pPr>
                      <a:r>
                        <a:rPr lang="en-US" sz="1200" b="1" dirty="0"/>
                        <a:t>Plan Routes:</a:t>
                      </a:r>
                      <a:r>
                        <a:rPr lang="en-US" sz="1200" dirty="0"/>
                        <a:t> Select meaningful civic landmarks for visibility and symbolism. </a:t>
                      </a:r>
                    </a:p>
                    <a:p>
                      <a:pPr marL="0" lvl="0" indent="0">
                        <a:buFont typeface="Arial" panose="020B0604020202020204" pitchFamily="34" charset="0"/>
                        <a:buNone/>
                      </a:pPr>
                      <a:r>
                        <a:rPr lang="en-US" sz="1200" b="1" dirty="0"/>
                        <a:t>Secure Permits:</a:t>
                      </a:r>
                      <a:r>
                        <a:rPr lang="en-US" sz="1200" dirty="0"/>
                        <a:t> Coordinate with city officials for walk approval. </a:t>
                      </a:r>
                    </a:p>
                    <a:p>
                      <a:pPr marL="0" lvl="0" indent="0">
                        <a:buFont typeface="Arial" panose="020B0604020202020204" pitchFamily="34" charset="0"/>
                        <a:buNone/>
                      </a:pPr>
                      <a:r>
                        <a:rPr lang="en-US" sz="1200" b="1" dirty="0"/>
                        <a:t>Engage Partners:</a:t>
                      </a:r>
                      <a:r>
                        <a:rPr lang="en-US" sz="1200" dirty="0"/>
                        <a:t> Invite schools, businesses, and veteran groups to participate and share. </a:t>
                      </a:r>
                    </a:p>
                    <a:p>
                      <a:pPr marL="0" lvl="0" indent="0">
                        <a:buFont typeface="Arial" panose="020B0604020202020204" pitchFamily="34" charset="0"/>
                        <a:buNone/>
                      </a:pPr>
                      <a:r>
                        <a:rPr lang="en-US" sz="1200" b="1" dirty="0"/>
                        <a:t>Promote Widely:</a:t>
                      </a:r>
                      <a:r>
                        <a:rPr lang="en-US" sz="1200" dirty="0"/>
                        <a:t> Use social media, flyers, and community calendars. </a:t>
                      </a:r>
                    </a:p>
                    <a:p>
                      <a:pPr marL="0" lvl="0" indent="0">
                        <a:buFont typeface="Arial" panose="020B0604020202020204" pitchFamily="34" charset="0"/>
                        <a:buNone/>
                      </a:pPr>
                      <a:r>
                        <a:rPr lang="en-US" sz="1200" b="1" dirty="0"/>
                        <a:t>Document and Share:</a:t>
                      </a:r>
                      <a:r>
                        <a:rPr lang="en-US" sz="1200" dirty="0"/>
                        <a:t> Capture photos and videos for post-event storytelling.</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effectLst/>
                          <a:latin typeface="+mn-lt"/>
                        </a:rPr>
                        <a:t>Monthly PSA Themes</a:t>
                      </a:r>
                    </a:p>
                  </a:txBody>
                  <a:tcPr marL="13348" marR="13348" marT="13348" marB="13348" anchor="ctr"/>
                </a:tc>
                <a:tc>
                  <a:txBody>
                    <a:bodyPr/>
                    <a:lstStyle/>
                    <a:p>
                      <a:pPr marL="171450" indent="-171450">
                        <a:buFont typeface="Arial" panose="020B0604020202020204" pitchFamily="34" charset="0"/>
                        <a:buChar char="•"/>
                      </a:pPr>
                      <a:r>
                        <a:rPr lang="en-US" sz="1200" dirty="0"/>
                        <a:t>Rotate monthly public service announcements around themes of hope, community, support, and purpose. Feature diverse voices including veterans, families, and partner organizations.</a:t>
                      </a:r>
                    </a:p>
                  </a:txBody>
                  <a:tcPr marL="13348" marR="13348" marT="13348" marB="13348"/>
                </a:tc>
                <a:tc>
                  <a:txBody>
                    <a:bodyPr/>
                    <a:lstStyle/>
                    <a:p>
                      <a:pPr marL="0" lvl="0" indent="0">
                        <a:buFont typeface="Arial" panose="020B0604020202020204" pitchFamily="34" charset="0"/>
                        <a:buNone/>
                      </a:pPr>
                      <a:r>
                        <a:rPr lang="en-US" sz="1200" b="1" dirty="0"/>
                        <a:t>Create Theme Calendar:</a:t>
                      </a:r>
                      <a:r>
                        <a:rPr lang="en-US" sz="1200" dirty="0"/>
                        <a:t> Assign one theme per month for consistency. </a:t>
                      </a:r>
                    </a:p>
                    <a:p>
                      <a:pPr marL="0" lvl="0" indent="0">
                        <a:buFont typeface="Arial" panose="020B0604020202020204" pitchFamily="34" charset="0"/>
                        <a:buNone/>
                      </a:pPr>
                      <a:r>
                        <a:rPr lang="en-US" sz="1200" b="1" dirty="0"/>
                        <a:t>Recruit Speakers:</a:t>
                      </a:r>
                      <a:r>
                        <a:rPr lang="en-US" sz="1200" dirty="0"/>
                        <a:t> Identify veterans, family members, and partners willing to record short messages. </a:t>
                      </a:r>
                    </a:p>
                    <a:p>
                      <a:pPr marL="0" lvl="0" indent="0">
                        <a:buFont typeface="Arial" panose="020B0604020202020204" pitchFamily="34" charset="0"/>
                        <a:buNone/>
                      </a:pPr>
                      <a:r>
                        <a:rPr lang="en-US" sz="1200" b="1" dirty="0"/>
                        <a:t>Produce PSAs:</a:t>
                      </a:r>
                      <a:r>
                        <a:rPr lang="en-US" sz="1200" dirty="0"/>
                        <a:t> Keep them under 30 seconds with clear, uplifting language. </a:t>
                      </a:r>
                    </a:p>
                    <a:p>
                      <a:pPr marL="0" lvl="0" indent="0">
                        <a:buFont typeface="Arial" panose="020B0604020202020204" pitchFamily="34" charset="0"/>
                        <a:buNone/>
                      </a:pPr>
                      <a:r>
                        <a:rPr lang="en-US" sz="1200" b="1" dirty="0"/>
                        <a:t>Distribute Across Channels:</a:t>
                      </a:r>
                      <a:r>
                        <a:rPr lang="en-US" sz="1200" dirty="0"/>
                        <a:t> Share on radio, TV, and social platforms. </a:t>
                      </a:r>
                    </a:p>
                    <a:p>
                      <a:pPr marL="0" lvl="0" indent="0">
                        <a:buFont typeface="Arial" panose="020B0604020202020204" pitchFamily="34" charset="0"/>
                        <a:buNone/>
                      </a:pPr>
                      <a:r>
                        <a:rPr lang="en-US" sz="1200" b="1" dirty="0"/>
                        <a:t>Track Engagement:</a:t>
                      </a:r>
                      <a:r>
                        <a:rPr lang="en-US" sz="1200" dirty="0"/>
                        <a:t> Monitor reach and feedback to refine future content.</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effectLst/>
                          <a:latin typeface="+mn-lt"/>
                        </a:rPr>
                        <a:t>Billboards &amp; Posters</a:t>
                      </a:r>
                    </a:p>
                  </a:txBody>
                  <a:tcPr marL="13348" marR="13348" marT="13348" marB="13348" anchor="ctr"/>
                </a:tc>
                <a:tc>
                  <a:txBody>
                    <a:bodyPr/>
                    <a:lstStyle/>
                    <a:p>
                      <a:pPr marL="171450" indent="-171450">
                        <a:buFont typeface="Arial" panose="020B0604020202020204" pitchFamily="34" charset="0"/>
                        <a:buChar char="•"/>
                      </a:pPr>
                      <a:r>
                        <a:rPr lang="en-US" sz="1200" dirty="0"/>
                        <a:t>Partner with businesses and schools to display dignified, consistent messaging on billboards and posters.</a:t>
                      </a:r>
                    </a:p>
                  </a:txBody>
                  <a:tcPr marL="13348" marR="13348" marT="13348" marB="13348"/>
                </a:tc>
                <a:tc>
                  <a:txBody>
                    <a:bodyPr/>
                    <a:lstStyle/>
                    <a:p>
                      <a:pPr marL="0" lvl="0" indent="0">
                        <a:buFont typeface="Arial" panose="020B0604020202020204" pitchFamily="34" charset="0"/>
                        <a:buNone/>
                      </a:pPr>
                      <a:r>
                        <a:rPr lang="en-US" sz="1200" b="1" dirty="0"/>
                        <a:t>Design Branded Materials:</a:t>
                      </a:r>
                      <a:r>
                        <a:rPr lang="en-US" sz="1200" dirty="0"/>
                        <a:t> Use Legion colors, logos, and approved taglines. </a:t>
                      </a:r>
                    </a:p>
                    <a:p>
                      <a:pPr marL="0" lvl="0" indent="0">
                        <a:buFont typeface="Arial" panose="020B0604020202020204" pitchFamily="34" charset="0"/>
                        <a:buNone/>
                      </a:pPr>
                      <a:r>
                        <a:rPr lang="en-US" sz="1200" b="1" dirty="0"/>
                        <a:t>Identify Locations:</a:t>
                      </a:r>
                      <a:r>
                        <a:rPr lang="en-US" sz="1200" dirty="0"/>
                        <a:t> Target high-traffic areas and community hubs. </a:t>
                      </a:r>
                    </a:p>
                    <a:p>
                      <a:pPr marL="0" lvl="0" indent="0">
                        <a:buFont typeface="Arial" panose="020B0604020202020204" pitchFamily="34" charset="0"/>
                        <a:buNone/>
                      </a:pPr>
                      <a:r>
                        <a:rPr lang="en-US" sz="1200" b="1" dirty="0"/>
                        <a:t>Secure Partnerships:</a:t>
                      </a:r>
                      <a:r>
                        <a:rPr lang="en-US" sz="1200" dirty="0"/>
                        <a:t> Approach businesses and schools for placement agreements. </a:t>
                      </a:r>
                    </a:p>
                    <a:p>
                      <a:pPr marL="0" lvl="0" indent="0">
                        <a:buFont typeface="Arial" panose="020B0604020202020204" pitchFamily="34" charset="0"/>
                        <a:buNone/>
                      </a:pPr>
                      <a:r>
                        <a:rPr lang="en-US" sz="1200" b="1" dirty="0"/>
                        <a:t>Install and Maintain:</a:t>
                      </a:r>
                      <a:r>
                        <a:rPr lang="en-US" sz="1200" dirty="0"/>
                        <a:t> Ensure posters are updated and billboards refreshed regularly. </a:t>
                      </a:r>
                    </a:p>
                    <a:p>
                      <a:pPr marL="0" lvl="0" indent="0">
                        <a:buFont typeface="Arial" panose="020B0604020202020204" pitchFamily="34" charset="0"/>
                        <a:buNone/>
                      </a:pPr>
                      <a:r>
                        <a:rPr lang="en-US" sz="1200" b="1" dirty="0"/>
                        <a:t>Measure Impact:</a:t>
                      </a:r>
                      <a:r>
                        <a:rPr lang="en-US" sz="1200" dirty="0"/>
                        <a:t> Track visibility and community response.</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1820377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CC22-05B1-6248-E7C5-74465EA19AC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941B87-82CA-89ED-4314-ACA422D0CED8}"/>
              </a:ext>
            </a:extLst>
          </p:cNvPr>
          <p:cNvGraphicFramePr>
            <a:graphicFrameLocks noGrp="1"/>
          </p:cNvGraphicFramePr>
          <p:nvPr>
            <p:extLst>
              <p:ext uri="{D42A27DB-BD31-4B8C-83A1-F6EECF244321}">
                <p14:modId xmlns:p14="http://schemas.microsoft.com/office/powerpoint/2010/main" val="1628870934"/>
              </p:ext>
            </p:extLst>
          </p:nvPr>
        </p:nvGraphicFramePr>
        <p:xfrm>
          <a:off x="110358" y="0"/>
          <a:ext cx="12005442" cy="3542715"/>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5E: Conduct Buddy Checks</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Phone Tree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Implement a structured phone tree where each volunteer calls five veterans monthly. Use concise scripts and log outcomes, including any identified needs.</a:t>
                      </a:r>
                    </a:p>
                  </a:txBody>
                  <a:tcPr marL="13348" marR="13348" marT="13348" marB="13348"/>
                </a:tc>
                <a:tc>
                  <a:txBody>
                    <a:bodyPr/>
                    <a:lstStyle/>
                    <a:p>
                      <a:pPr marL="0" lvl="0" indent="0">
                        <a:buFont typeface="Arial" panose="020B0604020202020204" pitchFamily="34" charset="0"/>
                        <a:buNone/>
                      </a:pPr>
                      <a:r>
                        <a:rPr lang="en-US" sz="1200" b="1" dirty="0"/>
                        <a:t>Build Contact List:</a:t>
                      </a:r>
                      <a:r>
                        <a:rPr lang="en-US" sz="1200" dirty="0"/>
                        <a:t> Segment by location and priority status. </a:t>
                      </a:r>
                    </a:p>
                    <a:p>
                      <a:pPr marL="0" lvl="0" indent="0">
                        <a:buFont typeface="Arial" panose="020B0604020202020204" pitchFamily="34" charset="0"/>
                        <a:buNone/>
                      </a:pPr>
                      <a:r>
                        <a:rPr lang="en-US" sz="1200" b="1" dirty="0"/>
                        <a:t>Create Call Scripts:</a:t>
                      </a:r>
                      <a:r>
                        <a:rPr lang="en-US" sz="1200" dirty="0"/>
                        <a:t> Include friendly greetings, check-in questions, and resource prompts. </a:t>
                      </a:r>
                    </a:p>
                    <a:p>
                      <a:pPr marL="0" lvl="0" indent="0">
                        <a:buFont typeface="Arial" panose="020B0604020202020204" pitchFamily="34" charset="0"/>
                        <a:buNone/>
                      </a:pPr>
                      <a:r>
                        <a:rPr lang="en-US" sz="1200" b="1" dirty="0"/>
                        <a:t>Assign Volunteers:</a:t>
                      </a:r>
                      <a:r>
                        <a:rPr lang="en-US" sz="1200" dirty="0"/>
                        <a:t> Ensure each caller has five names per month. </a:t>
                      </a:r>
                    </a:p>
                    <a:p>
                      <a:pPr marL="0" lvl="0" indent="0">
                        <a:buFont typeface="Arial" panose="020B0604020202020204" pitchFamily="34" charset="0"/>
                        <a:buNone/>
                      </a:pPr>
                      <a:r>
                        <a:rPr lang="en-US" sz="1200" b="1" dirty="0"/>
                        <a:t>Log Outcomes:</a:t>
                      </a:r>
                      <a:r>
                        <a:rPr lang="en-US" sz="1200" dirty="0"/>
                        <a:t> Use a shared sheet or app to record responses and needs. </a:t>
                      </a:r>
                    </a:p>
                    <a:p>
                      <a:pPr marL="0" lvl="0" indent="0">
                        <a:buFont typeface="Arial" panose="020B0604020202020204" pitchFamily="34" charset="0"/>
                        <a:buNone/>
                      </a:pPr>
                      <a:r>
                        <a:rPr lang="en-US" sz="1200" b="1" dirty="0"/>
                        <a:t>Review Monthly:</a:t>
                      </a:r>
                      <a:r>
                        <a:rPr lang="en-US" sz="1200" dirty="0"/>
                        <a:t> Identify trends and escalate urgent needs.</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Priority Outreach</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Focus on veterans who are recently widowed, isolated, new transfers, or lapsing members. Assign two-person teams for home visits when appropriate for safety and support.</a:t>
                      </a:r>
                    </a:p>
                  </a:txBody>
                  <a:tcPr marL="13348" marR="13348" marT="13348" marB="13348"/>
                </a:tc>
                <a:tc>
                  <a:txBody>
                    <a:bodyPr/>
                    <a:lstStyle/>
                    <a:p>
                      <a:pPr marL="0" lvl="0" indent="0">
                        <a:buFont typeface="Arial" panose="020B0604020202020204" pitchFamily="34" charset="0"/>
                        <a:buNone/>
                      </a:pPr>
                      <a:r>
                        <a:rPr lang="en-US" sz="1200" b="1" dirty="0"/>
                        <a:t>Flag Priority Cases:</a:t>
                      </a:r>
                      <a:r>
                        <a:rPr lang="en-US" sz="1200" dirty="0"/>
                        <a:t> Use membership data and community input. </a:t>
                      </a:r>
                    </a:p>
                    <a:p>
                      <a:pPr marL="0" lvl="0" indent="0">
                        <a:buFont typeface="Arial" panose="020B0604020202020204" pitchFamily="34" charset="0"/>
                        <a:buNone/>
                      </a:pPr>
                      <a:r>
                        <a:rPr lang="en-US" sz="1200" b="1" dirty="0"/>
                        <a:t>Pair Volunteers:</a:t>
                      </a:r>
                      <a:r>
                        <a:rPr lang="en-US" sz="1200" dirty="0"/>
                        <a:t> Assign two-person teams for visits to ensure comfort and safety. </a:t>
                      </a:r>
                    </a:p>
                    <a:p>
                      <a:pPr marL="0" lvl="0" indent="0">
                        <a:buFont typeface="Arial" panose="020B0604020202020204" pitchFamily="34" charset="0"/>
                        <a:buNone/>
                      </a:pPr>
                      <a:r>
                        <a:rPr lang="en-US" sz="1200" b="1" dirty="0"/>
                        <a:t>Prepare Visit Kits:</a:t>
                      </a:r>
                      <a:r>
                        <a:rPr lang="en-US" sz="1200" dirty="0"/>
                        <a:t> Include literature, resource guides, and small tokens of care. </a:t>
                      </a:r>
                    </a:p>
                    <a:p>
                      <a:pPr marL="0" lvl="0" indent="0">
                        <a:buFont typeface="Arial" panose="020B0604020202020204" pitchFamily="34" charset="0"/>
                        <a:buNone/>
                      </a:pPr>
                      <a:r>
                        <a:rPr lang="en-US" sz="1200" b="1" dirty="0"/>
                        <a:t>Document Interactions:</a:t>
                      </a:r>
                      <a:r>
                        <a:rPr lang="en-US" sz="1200" dirty="0"/>
                        <a:t> Log outcomes and follow-up needs after each visit. </a:t>
                      </a:r>
                    </a:p>
                    <a:p>
                      <a:pPr marL="0" lvl="0" indent="0">
                        <a:buFont typeface="Arial" panose="020B0604020202020204" pitchFamily="34" charset="0"/>
                        <a:buNone/>
                      </a:pPr>
                      <a:r>
                        <a:rPr lang="en-US" sz="1200" b="1" dirty="0"/>
                        <a:t>Coordinate Support:</a:t>
                      </a:r>
                      <a:r>
                        <a:rPr lang="en-US" sz="1200" dirty="0"/>
                        <a:t> Share findings with leadership for next steps.</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Warm Handoffs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Connect identified needs to Service Officers or trusted local resources. Celebrate successful reconnections to energize volunteers and build momentum.</a:t>
                      </a:r>
                    </a:p>
                  </a:txBody>
                  <a:tcPr marL="13348" marR="13348" marT="13348" marB="13348"/>
                </a:tc>
                <a:tc>
                  <a:txBody>
                    <a:bodyPr/>
                    <a:lstStyle/>
                    <a:p>
                      <a:pPr marL="0" lvl="0" indent="0">
                        <a:buFont typeface="Arial" panose="020B0604020202020204" pitchFamily="34" charset="0"/>
                        <a:buNone/>
                      </a:pPr>
                      <a:r>
                        <a:rPr lang="en-US" sz="1200" b="1" dirty="0"/>
                        <a:t>Create Referral Directory:</a:t>
                      </a:r>
                      <a:r>
                        <a:rPr lang="en-US" sz="1200" dirty="0"/>
                        <a:t> List Service Officers and vetted local resources. </a:t>
                      </a:r>
                    </a:p>
                    <a:p>
                      <a:pPr marL="0" lvl="0" indent="0">
                        <a:buFont typeface="Arial" panose="020B0604020202020204" pitchFamily="34" charset="0"/>
                        <a:buNone/>
                      </a:pPr>
                      <a:r>
                        <a:rPr lang="en-US" sz="1200" b="1" dirty="0"/>
                        <a:t>Train Volunteers:</a:t>
                      </a:r>
                      <a:r>
                        <a:rPr lang="en-US" sz="1200" dirty="0"/>
                        <a:t> Teach how to make warm introductions (phone or in-person). </a:t>
                      </a:r>
                    </a:p>
                    <a:p>
                      <a:pPr marL="0" lvl="0" indent="0">
                        <a:buFont typeface="Arial" panose="020B0604020202020204" pitchFamily="34" charset="0"/>
                        <a:buNone/>
                      </a:pPr>
                      <a:r>
                        <a:rPr lang="en-US" sz="1200" b="1" dirty="0"/>
                        <a:t>Track Referrals:</a:t>
                      </a:r>
                      <a:r>
                        <a:rPr lang="en-US" sz="1200" dirty="0"/>
                        <a:t> Log handoffs and confirm follow-through. </a:t>
                      </a:r>
                    </a:p>
                    <a:p>
                      <a:pPr marL="0" lvl="0" indent="0">
                        <a:buFont typeface="Arial" panose="020B0604020202020204" pitchFamily="34" charset="0"/>
                        <a:buNone/>
                      </a:pPr>
                      <a:r>
                        <a:rPr lang="en-US" sz="1200" b="1" dirty="0"/>
                        <a:t>Celebrate Wins:</a:t>
                      </a:r>
                      <a:r>
                        <a:rPr lang="en-US" sz="1200" dirty="0"/>
                        <a:t> Share stories of reconnections at meetings and on social media. </a:t>
                      </a:r>
                    </a:p>
                    <a:p>
                      <a:pPr marL="0" lvl="0" indent="0">
                        <a:buFont typeface="Arial" panose="020B0604020202020204" pitchFamily="34" charset="0"/>
                        <a:buNone/>
                      </a:pPr>
                      <a:r>
                        <a:rPr lang="en-US" sz="1200" b="1" dirty="0"/>
                        <a:t>Evaluate Impact:</a:t>
                      </a:r>
                      <a:r>
                        <a:rPr lang="en-US" sz="1200" dirty="0"/>
                        <a:t> Monitor outcomes to improve future outreach.</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2058709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14237-EBEA-2394-EEA4-EBDEB003178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4E1C42-0BB9-BF44-D897-B4CB929EAFB4}"/>
              </a:ext>
            </a:extLst>
          </p:cNvPr>
          <p:cNvGraphicFramePr>
            <a:graphicFrameLocks noGrp="1"/>
          </p:cNvGraphicFramePr>
          <p:nvPr>
            <p:extLst>
              <p:ext uri="{D42A27DB-BD31-4B8C-83A1-F6EECF244321}">
                <p14:modId xmlns:p14="http://schemas.microsoft.com/office/powerpoint/2010/main" val="2858113693"/>
              </p:ext>
            </p:extLst>
          </p:nvPr>
        </p:nvGraphicFramePr>
        <p:xfrm>
          <a:off x="110358" y="0"/>
          <a:ext cx="12005442" cy="3992508"/>
        </p:xfrm>
        <a:graphic>
          <a:graphicData uri="http://schemas.openxmlformats.org/drawingml/2006/table">
            <a:tbl>
              <a:tblPr bandRow="1">
                <a:tableStyleId>{BC89EF96-8CEA-46FF-86C4-4CE0E7609802}</a:tableStyleId>
              </a:tblPr>
              <a:tblGrid>
                <a:gridCol w="1139798">
                  <a:extLst>
                    <a:ext uri="{9D8B030D-6E8A-4147-A177-3AD203B41FA5}">
                      <a16:colId xmlns:a16="http://schemas.microsoft.com/office/drawing/2014/main" val="3472326411"/>
                    </a:ext>
                  </a:extLst>
                </a:gridCol>
                <a:gridCol w="4836319">
                  <a:extLst>
                    <a:ext uri="{9D8B030D-6E8A-4147-A177-3AD203B41FA5}">
                      <a16:colId xmlns:a16="http://schemas.microsoft.com/office/drawing/2014/main" val="2503144687"/>
                    </a:ext>
                  </a:extLst>
                </a:gridCol>
                <a:gridCol w="6029325">
                  <a:extLst>
                    <a:ext uri="{9D8B030D-6E8A-4147-A177-3AD203B41FA5}">
                      <a16:colId xmlns:a16="http://schemas.microsoft.com/office/drawing/2014/main" val="2663313875"/>
                    </a:ext>
                  </a:extLst>
                </a:gridCol>
              </a:tblGrid>
              <a:tr h="350044">
                <a:tc gridSpan="3">
                  <a:txBody>
                    <a:bodyPr/>
                    <a:lstStyle/>
                    <a:p>
                      <a:pPr algn="ctr">
                        <a:buNone/>
                      </a:pPr>
                      <a:r>
                        <a:rPr lang="en-US" sz="1600" b="1" dirty="0">
                          <a:solidFill>
                            <a:schemeClr val="tx1"/>
                          </a:solidFill>
                          <a:effectLst/>
                          <a:latin typeface="+mn-lt"/>
                        </a:rPr>
                        <a:t>LOE 5F: Promote 988 Press 1 Crisis Line</a:t>
                      </a:r>
                      <a:endParaRPr lang="en-US" sz="1600" dirty="0">
                        <a:solidFill>
                          <a:schemeClr val="tx1"/>
                        </a:solidFill>
                        <a:effectLst/>
                        <a:latin typeface="+mn-lt"/>
                      </a:endParaRPr>
                    </a:p>
                  </a:txBody>
                  <a:tcPr marL="13348" marR="13348" marT="13348" marB="13348" anchor="ctr"/>
                </a:tc>
                <a:tc hMerge="1">
                  <a:txBody>
                    <a:bodyPr/>
                    <a:lstStyle/>
                    <a:p>
                      <a:endParaRPr lang="en-US"/>
                    </a:p>
                  </a:txBody>
                  <a:tcPr/>
                </a:tc>
                <a:tc hMerge="1">
                  <a:txBody>
                    <a:bodyPr/>
                    <a:lstStyle/>
                    <a:p>
                      <a:pPr algn="ctr">
                        <a:buNone/>
                      </a:pPr>
                      <a:endParaRPr lang="en-US" sz="800" dirty="0">
                        <a:solidFill>
                          <a:schemeClr val="tx1"/>
                        </a:solidFill>
                        <a:effectLst/>
                        <a:latin typeface="+mn-lt"/>
                      </a:endParaRPr>
                    </a:p>
                  </a:txBody>
                  <a:tcPr marL="13348" marR="13348" marT="13348" marB="13348" anchor="ctr"/>
                </a:tc>
                <a:extLst>
                  <a:ext uri="{0D108BD9-81ED-4DB2-BD59-A6C34878D82A}">
                    <a16:rowId xmlns:a16="http://schemas.microsoft.com/office/drawing/2014/main" val="4107401849"/>
                  </a:ext>
                </a:extLst>
              </a:tr>
              <a:tr h="267672">
                <a:tc>
                  <a:txBody>
                    <a:bodyPr/>
                    <a:lstStyle/>
                    <a:p>
                      <a:pPr algn="ctr">
                        <a:buNone/>
                      </a:pPr>
                      <a:r>
                        <a:rPr lang="en-US" sz="1600" b="1" dirty="0">
                          <a:effectLst/>
                        </a:rPr>
                        <a:t>Action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rPr>
                        <a:t>Description</a:t>
                      </a:r>
                      <a:endParaRPr lang="en-US" sz="1600" b="1" dirty="0">
                        <a:effectLst/>
                        <a:latin typeface="+mn-lt"/>
                      </a:endParaRPr>
                    </a:p>
                  </a:txBody>
                  <a:tcPr marL="13348" marR="13348" marT="13348" marB="13348" anchor="ctr"/>
                </a:tc>
                <a:tc>
                  <a:txBody>
                    <a:bodyPr/>
                    <a:lstStyle/>
                    <a:p>
                      <a:pPr marL="0" indent="0" algn="ctr">
                        <a:buFontTx/>
                        <a:buNone/>
                      </a:pPr>
                      <a:r>
                        <a:rPr lang="en-US" sz="1600" b="1" dirty="0">
                          <a:effectLst/>
                          <a:latin typeface="+mn-lt"/>
                        </a:rPr>
                        <a:t>Steps for Success</a:t>
                      </a:r>
                    </a:p>
                  </a:txBody>
                  <a:tcPr marL="13348" marR="13348" marT="13348" marB="13348" anchor="ctr"/>
                </a:tc>
                <a:extLst>
                  <a:ext uri="{0D108BD9-81ED-4DB2-BD59-A6C34878D82A}">
                    <a16:rowId xmlns:a16="http://schemas.microsoft.com/office/drawing/2014/main" val="3473465345"/>
                  </a:ext>
                </a:extLst>
              </a:tr>
              <a:tr h="1039943">
                <a:tc>
                  <a:txBody>
                    <a:bodyPr/>
                    <a:lstStyle/>
                    <a:p>
                      <a:pPr algn="ctr">
                        <a:buNone/>
                      </a:pPr>
                      <a:r>
                        <a:rPr lang="en-US" sz="1200" b="1" dirty="0"/>
                        <a:t>Discreet Signage</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Place dignified posters in restrooms and entrances to provide discreet access to support information. Include the same messaging in welcome packets and wallet cards for easy reference.</a:t>
                      </a:r>
                    </a:p>
                  </a:txBody>
                  <a:tcPr marL="13348" marR="13348" marT="13348" marB="13348"/>
                </a:tc>
                <a:tc>
                  <a:txBody>
                    <a:bodyPr/>
                    <a:lstStyle/>
                    <a:p>
                      <a:pPr marL="0" lvl="0" indent="0">
                        <a:buFont typeface="Arial" panose="020B0604020202020204" pitchFamily="34" charset="0"/>
                        <a:buNone/>
                      </a:pPr>
                      <a:r>
                        <a:rPr lang="en-US" sz="1200" b="1" dirty="0"/>
                        <a:t>Design Materials:</a:t>
                      </a:r>
                      <a:r>
                        <a:rPr lang="en-US" sz="1200" dirty="0"/>
                        <a:t> Use calming colors, Legion branding, and clear “help is available” messaging. </a:t>
                      </a:r>
                    </a:p>
                    <a:p>
                      <a:pPr marL="0" lvl="0" indent="0">
                        <a:buFont typeface="Arial" panose="020B0604020202020204" pitchFamily="34" charset="0"/>
                        <a:buNone/>
                      </a:pPr>
                      <a:r>
                        <a:rPr lang="en-US" sz="1200" b="1" dirty="0"/>
                        <a:t>Print and Place:</a:t>
                      </a:r>
                      <a:r>
                        <a:rPr lang="en-US" sz="1200" dirty="0"/>
                        <a:t> Position posters in private, high-traffic areas like restrooms and entryways. </a:t>
                      </a:r>
                    </a:p>
                    <a:p>
                      <a:pPr marL="0" lvl="0" indent="0">
                        <a:buFont typeface="Arial" panose="020B0604020202020204" pitchFamily="34" charset="0"/>
                        <a:buNone/>
                      </a:pPr>
                      <a:r>
                        <a:rPr lang="en-US" sz="1200" b="1" dirty="0"/>
                        <a:t>Create Wallet Cards:</a:t>
                      </a:r>
                      <a:r>
                        <a:rPr lang="en-US" sz="1200" dirty="0"/>
                        <a:t> Include hotline numbers and local resources for quick access. </a:t>
                      </a:r>
                    </a:p>
                    <a:p>
                      <a:pPr marL="0" lvl="0" indent="0">
                        <a:buFont typeface="Arial" panose="020B0604020202020204" pitchFamily="34" charset="0"/>
                        <a:buNone/>
                      </a:pPr>
                      <a:r>
                        <a:rPr lang="en-US" sz="1200" b="1" dirty="0"/>
                        <a:t>Add to Welcome Packets:</a:t>
                      </a:r>
                      <a:r>
                        <a:rPr lang="en-US" sz="1200" dirty="0"/>
                        <a:t> Ensure every new member receives these materials. </a:t>
                      </a:r>
                    </a:p>
                    <a:p>
                      <a:pPr marL="0" lvl="0" indent="0">
                        <a:buFont typeface="Arial" panose="020B0604020202020204" pitchFamily="34" charset="0"/>
                        <a:buNone/>
                      </a:pPr>
                      <a:r>
                        <a:rPr lang="en-US" sz="1200" b="1" dirty="0"/>
                        <a:t>Refresh Quarterly:</a:t>
                      </a:r>
                      <a:r>
                        <a:rPr lang="en-US" sz="1200" dirty="0"/>
                        <a:t> Replace worn signage and update resource info as needed.</a:t>
                      </a:r>
                    </a:p>
                  </a:txBody>
                  <a:tcPr marL="13348" marR="13348" marT="13348" marB="13348"/>
                </a:tc>
                <a:extLst>
                  <a:ext uri="{0D108BD9-81ED-4DB2-BD59-A6C34878D82A}">
                    <a16:rowId xmlns:a16="http://schemas.microsoft.com/office/drawing/2014/main" val="2011257068"/>
                  </a:ext>
                </a:extLst>
              </a:tr>
              <a:tr h="870575">
                <a:tc>
                  <a:txBody>
                    <a:bodyPr/>
                    <a:lstStyle/>
                    <a:p>
                      <a:pPr algn="ctr">
                        <a:buNone/>
                      </a:pPr>
                      <a:r>
                        <a:rPr lang="en-US" sz="1200" b="1" dirty="0"/>
                        <a:t>Recurring Digital Reminders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Post gentle, consistent reminders on social media paired with wellness content and </a:t>
                      </a:r>
                      <a:r>
                        <a:rPr lang="en-US" sz="1200" i="1" dirty="0"/>
                        <a:t>Be The One</a:t>
                      </a:r>
                      <a:r>
                        <a:rPr lang="en-US" sz="1200" dirty="0"/>
                        <a:t> messaging to normalize help-seeking.</a:t>
                      </a:r>
                    </a:p>
                  </a:txBody>
                  <a:tcPr marL="13348" marR="13348" marT="13348" marB="13348"/>
                </a:tc>
                <a:tc>
                  <a:txBody>
                    <a:bodyPr/>
                    <a:lstStyle/>
                    <a:p>
                      <a:pPr marL="0" lvl="0" indent="0">
                        <a:buFont typeface="Arial" panose="020B0604020202020204" pitchFamily="34" charset="0"/>
                        <a:buNone/>
                      </a:pPr>
                      <a:r>
                        <a:rPr lang="en-US" sz="1200" b="1" dirty="0"/>
                        <a:t>Create Content Calendar:</a:t>
                      </a:r>
                      <a:r>
                        <a:rPr lang="en-US" sz="1200" dirty="0"/>
                        <a:t> Schedule posts weekly or biweekly for consistency. </a:t>
                      </a:r>
                    </a:p>
                    <a:p>
                      <a:pPr marL="0" lvl="0" indent="0">
                        <a:buFont typeface="Arial" panose="020B0604020202020204" pitchFamily="34" charset="0"/>
                        <a:buNone/>
                      </a:pPr>
                      <a:r>
                        <a:rPr lang="en-US" sz="1200" b="1" dirty="0"/>
                        <a:t>Pair with Wellness Tips:</a:t>
                      </a:r>
                      <a:r>
                        <a:rPr lang="en-US" sz="1200" dirty="0"/>
                        <a:t> Include stress management, community connection, and positive stories. </a:t>
                      </a:r>
                    </a:p>
                    <a:p>
                      <a:pPr marL="0" lvl="0" indent="0">
                        <a:buFont typeface="Arial" panose="020B0604020202020204" pitchFamily="34" charset="0"/>
                        <a:buNone/>
                      </a:pPr>
                      <a:r>
                        <a:rPr lang="en-US" sz="1200" b="1" dirty="0"/>
                        <a:t>Use Approved Branding:</a:t>
                      </a:r>
                      <a:r>
                        <a:rPr lang="en-US" sz="1200" dirty="0"/>
                        <a:t> Incorporate Legion logos and hashtags for recognition. </a:t>
                      </a:r>
                    </a:p>
                    <a:p>
                      <a:pPr marL="0" lvl="0" indent="0">
                        <a:buFont typeface="Arial" panose="020B0604020202020204" pitchFamily="34" charset="0"/>
                        <a:buNone/>
                      </a:pPr>
                      <a:r>
                        <a:rPr lang="en-US" sz="1200" b="1" dirty="0"/>
                        <a:t>Rotate Voices:</a:t>
                      </a:r>
                      <a:r>
                        <a:rPr lang="en-US" sz="1200" dirty="0"/>
                        <a:t> Feature veterans, families, and partners to keep content relatable. </a:t>
                      </a:r>
                    </a:p>
                    <a:p>
                      <a:pPr marL="0" lvl="0" indent="0">
                        <a:buFont typeface="Arial" panose="020B0604020202020204" pitchFamily="34" charset="0"/>
                        <a:buNone/>
                      </a:pPr>
                      <a:r>
                        <a:rPr lang="en-US" sz="1200" b="1" dirty="0"/>
                        <a:t>Track Engagement:</a:t>
                      </a:r>
                      <a:r>
                        <a:rPr lang="en-US" sz="1200" dirty="0"/>
                        <a:t> Monitor likes, shares, and comments to refine messaging.</a:t>
                      </a:r>
                    </a:p>
                  </a:txBody>
                  <a:tcPr marL="13348" marR="13348" marT="13348" marB="13348"/>
                </a:tc>
                <a:extLst>
                  <a:ext uri="{0D108BD9-81ED-4DB2-BD59-A6C34878D82A}">
                    <a16:rowId xmlns:a16="http://schemas.microsoft.com/office/drawing/2014/main" val="2562126507"/>
                  </a:ext>
                </a:extLst>
              </a:tr>
              <a:tr h="870575">
                <a:tc>
                  <a:txBody>
                    <a:bodyPr/>
                    <a:lstStyle/>
                    <a:p>
                      <a:pPr algn="ctr">
                        <a:buNone/>
                      </a:pPr>
                      <a:r>
                        <a:rPr lang="en-US" sz="1200" b="1" dirty="0"/>
                        <a:t>Event Mentions</a:t>
                      </a:r>
                      <a:endParaRPr lang="en-US" sz="1200" b="1" dirty="0">
                        <a:effectLst/>
                        <a:latin typeface="+mn-lt"/>
                      </a:endParaRPr>
                    </a:p>
                  </a:txBody>
                  <a:tcPr marL="13348" marR="13348" marT="13348" marB="13348" anchor="ctr"/>
                </a:tc>
                <a:tc>
                  <a:txBody>
                    <a:bodyPr/>
                    <a:lstStyle/>
                    <a:p>
                      <a:pPr marL="171450" indent="-171450">
                        <a:buFont typeface="Arial" panose="020B0604020202020204" pitchFamily="34" charset="0"/>
                        <a:buChar char="•"/>
                      </a:pPr>
                      <a:r>
                        <a:rPr lang="en-US" sz="1200" dirty="0"/>
                        <a:t>Include short, non-intrusive reminders at the closing of events to normalize help-seeking across all ages and service eras.</a:t>
                      </a:r>
                    </a:p>
                  </a:txBody>
                  <a:tcPr marL="13348" marR="13348" marT="13348" marB="13348"/>
                </a:tc>
                <a:tc>
                  <a:txBody>
                    <a:bodyPr/>
                    <a:lstStyle/>
                    <a:p>
                      <a:pPr marL="0" lvl="0" indent="0">
                        <a:buFont typeface="Arial" panose="020B0604020202020204" pitchFamily="34" charset="0"/>
                        <a:buNone/>
                      </a:pPr>
                      <a:r>
                        <a:rPr lang="en-US" sz="1200" b="1" dirty="0"/>
                        <a:t>Draft Standard Script:</a:t>
                      </a:r>
                      <a:r>
                        <a:rPr lang="en-US" sz="1200" dirty="0"/>
                        <a:t> Keep it brief and dignified (e.g., “If you or someone you know needs support, we’re here to help.”). </a:t>
                      </a:r>
                    </a:p>
                    <a:p>
                      <a:pPr marL="0" lvl="0" indent="0">
                        <a:buFont typeface="Arial" panose="020B0604020202020204" pitchFamily="34" charset="0"/>
                        <a:buNone/>
                      </a:pPr>
                      <a:r>
                        <a:rPr lang="en-US" sz="1200" b="1" dirty="0"/>
                        <a:t>Train Event Leads:</a:t>
                      </a:r>
                      <a:r>
                        <a:rPr lang="en-US" sz="1200" dirty="0"/>
                        <a:t> Ensure consistent delivery at all Post activities. </a:t>
                      </a:r>
                    </a:p>
                    <a:p>
                      <a:pPr marL="0" lvl="0" indent="0">
                        <a:buFont typeface="Arial" panose="020B0604020202020204" pitchFamily="34" charset="0"/>
                        <a:buNone/>
                      </a:pPr>
                      <a:r>
                        <a:rPr lang="en-US" sz="1200" b="1" dirty="0"/>
                        <a:t>Pair with Visuals:</a:t>
                      </a:r>
                      <a:r>
                        <a:rPr lang="en-US" sz="1200" dirty="0"/>
                        <a:t> Display discreet signage near exits or refreshment areas. </a:t>
                      </a:r>
                    </a:p>
                    <a:p>
                      <a:pPr marL="0" lvl="0" indent="0">
                        <a:buFont typeface="Arial" panose="020B0604020202020204" pitchFamily="34" charset="0"/>
                        <a:buNone/>
                      </a:pPr>
                      <a:r>
                        <a:rPr lang="en-US" sz="1200" b="1" dirty="0"/>
                        <a:t>Normalize Messaging:</a:t>
                      </a:r>
                      <a:r>
                        <a:rPr lang="en-US" sz="1200" dirty="0"/>
                        <a:t> Use inclusive language that applies to all generations. </a:t>
                      </a:r>
                    </a:p>
                    <a:p>
                      <a:pPr marL="0" lvl="0" indent="0">
                        <a:buFont typeface="Arial" panose="020B0604020202020204" pitchFamily="34" charset="0"/>
                        <a:buNone/>
                      </a:pPr>
                      <a:r>
                        <a:rPr lang="en-US" sz="1200" b="1" dirty="0"/>
                        <a:t>Evaluate Impact:</a:t>
                      </a:r>
                      <a:r>
                        <a:rPr lang="en-US" sz="1200" dirty="0"/>
                        <a:t> Gather feedback from attendees to ensure tone is appropriate.</a:t>
                      </a:r>
                    </a:p>
                  </a:txBody>
                  <a:tcPr marL="13348" marR="13348" marT="13348" marB="13348"/>
                </a:tc>
                <a:extLst>
                  <a:ext uri="{0D108BD9-81ED-4DB2-BD59-A6C34878D82A}">
                    <a16:rowId xmlns:a16="http://schemas.microsoft.com/office/drawing/2014/main" val="3588315187"/>
                  </a:ext>
                </a:extLst>
              </a:tr>
            </a:tbl>
          </a:graphicData>
        </a:graphic>
      </p:graphicFrame>
    </p:spTree>
    <p:extLst>
      <p:ext uri="{BB962C8B-B14F-4D97-AF65-F5344CB8AC3E}">
        <p14:creationId xmlns:p14="http://schemas.microsoft.com/office/powerpoint/2010/main" val="504747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181C-1388-D6A4-DE73-6EB00B06D809}"/>
              </a:ext>
            </a:extLst>
          </p:cNvPr>
          <p:cNvSpPr>
            <a:spLocks noGrp="1"/>
          </p:cNvSpPr>
          <p:nvPr>
            <p:ph type="title"/>
          </p:nvPr>
        </p:nvSpPr>
        <p:spPr>
          <a:xfrm>
            <a:off x="838200" y="2235200"/>
            <a:ext cx="10515600" cy="1061893"/>
          </a:xfrm>
        </p:spPr>
        <p:txBody>
          <a:bodyPr/>
          <a:lstStyle/>
          <a:p>
            <a:pPr algn="ctr"/>
            <a:r>
              <a:rPr lang="en-US" dirty="0"/>
              <a:t>Backup Slides</a:t>
            </a:r>
          </a:p>
        </p:txBody>
      </p:sp>
    </p:spTree>
    <p:extLst>
      <p:ext uri="{BB962C8B-B14F-4D97-AF65-F5344CB8AC3E}">
        <p14:creationId xmlns:p14="http://schemas.microsoft.com/office/powerpoint/2010/main" val="3465947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diagram of a group of people&#10;&#10;AI-generated content may be incorrect.">
            <a:extLst>
              <a:ext uri="{FF2B5EF4-FFF2-40B4-BE49-F238E27FC236}">
                <a16:creationId xmlns:a16="http://schemas.microsoft.com/office/drawing/2014/main" id="{C55B959C-EA22-51C7-CA0D-9169453D3975}"/>
              </a:ext>
            </a:extLst>
          </p:cNvPr>
          <p:cNvPicPr>
            <a:picLocks noChangeAspect="1"/>
          </p:cNvPicPr>
          <p:nvPr/>
        </p:nvPicPr>
        <p:blipFill>
          <a:blip r:embed="rId2"/>
          <a:srcRect l="9384" t="15861" r="9025" b="13526"/>
          <a:stretch>
            <a:fillRect/>
          </a:stretch>
        </p:blipFill>
        <p:spPr>
          <a:xfrm>
            <a:off x="1216092" y="710982"/>
            <a:ext cx="9759815" cy="6033341"/>
          </a:xfrm>
          <a:prstGeom prst="rect">
            <a:avLst/>
          </a:prstGeom>
        </p:spPr>
      </p:pic>
      <p:sp>
        <p:nvSpPr>
          <p:cNvPr id="7" name="TextBox 6">
            <a:extLst>
              <a:ext uri="{FF2B5EF4-FFF2-40B4-BE49-F238E27FC236}">
                <a16:creationId xmlns:a16="http://schemas.microsoft.com/office/drawing/2014/main" id="{E363F105-420D-81B3-3A45-D416555B1A11}"/>
              </a:ext>
            </a:extLst>
          </p:cNvPr>
          <p:cNvSpPr txBox="1"/>
          <p:nvPr/>
        </p:nvSpPr>
        <p:spPr>
          <a:xfrm>
            <a:off x="651642" y="326262"/>
            <a:ext cx="7504386" cy="769441"/>
          </a:xfrm>
          <a:prstGeom prst="rect">
            <a:avLst/>
          </a:prstGeom>
          <a:noFill/>
        </p:spPr>
        <p:txBody>
          <a:bodyPr wrap="square">
            <a:spAutoFit/>
          </a:bodyPr>
          <a:lstStyle/>
          <a:p>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Mapping Objectives to LOEs</a:t>
            </a:r>
            <a:endParaRPr lang="en-US" dirty="0"/>
          </a:p>
        </p:txBody>
      </p:sp>
    </p:spTree>
    <p:extLst>
      <p:ext uri="{BB962C8B-B14F-4D97-AF65-F5344CB8AC3E}">
        <p14:creationId xmlns:p14="http://schemas.microsoft.com/office/powerpoint/2010/main" val="223072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B946-1DB3-65F8-FF60-BE94E72BF0CC}"/>
              </a:ext>
            </a:extLst>
          </p:cNvPr>
          <p:cNvSpPr>
            <a:spLocks noGrp="1"/>
          </p:cNvSpPr>
          <p:nvPr>
            <p:ph type="title"/>
          </p:nvPr>
        </p:nvSpPr>
        <p:spPr/>
        <p:txBody>
          <a:bodyPr/>
          <a:lstStyle/>
          <a:p>
            <a:r>
              <a:rPr lang="en-US" dirty="0"/>
              <a:t>Why Membership Growth &amp; Retention Matter</a:t>
            </a:r>
            <a:br>
              <a:rPr lang="en-US" dirty="0"/>
            </a:br>
            <a:endParaRPr lang="en-US" dirty="0"/>
          </a:p>
        </p:txBody>
      </p:sp>
      <p:sp>
        <p:nvSpPr>
          <p:cNvPr id="3" name="Content Placeholder 2">
            <a:extLst>
              <a:ext uri="{FF2B5EF4-FFF2-40B4-BE49-F238E27FC236}">
                <a16:creationId xmlns:a16="http://schemas.microsoft.com/office/drawing/2014/main" id="{14AAA139-724F-2C33-8F4F-E9DD5ED85E7F}"/>
              </a:ext>
            </a:extLst>
          </p:cNvPr>
          <p:cNvSpPr>
            <a:spLocks noGrp="1"/>
          </p:cNvSpPr>
          <p:nvPr>
            <p:ph idx="1"/>
          </p:nvPr>
        </p:nvSpPr>
        <p:spPr>
          <a:xfrm>
            <a:off x="348672" y="1871807"/>
            <a:ext cx="11677073" cy="4351338"/>
          </a:xfrm>
        </p:spPr>
        <p:txBody>
          <a:bodyPr>
            <a:normAutofit fontScale="92500"/>
          </a:bodyPr>
          <a:lstStyle/>
          <a:p>
            <a:r>
              <a:rPr lang="en-US" dirty="0"/>
              <a:t>Preserve Legacy – Retention sustains traditions and continuity of service</a:t>
            </a:r>
          </a:p>
          <a:p>
            <a:r>
              <a:rPr lang="en-US" dirty="0"/>
              <a:t>Strengthen Community – More members = greater local impact and visibility</a:t>
            </a:r>
          </a:p>
          <a:p>
            <a:r>
              <a:rPr lang="en-US" dirty="0"/>
              <a:t>Operational Power – Trained teams + modern tools reduce burnout and improve efficiency</a:t>
            </a:r>
          </a:p>
          <a:p>
            <a:r>
              <a:rPr lang="en-US" dirty="0"/>
              <a:t>Financial Stability – Multi‑year &amp; PUFL memberships provide reliable funding</a:t>
            </a:r>
          </a:p>
          <a:p>
            <a:r>
              <a:rPr lang="en-US" dirty="0"/>
              <a:t>Future Focus – Military outreach connects with the next generation of veterans</a:t>
            </a:r>
          </a:p>
          <a:p>
            <a:r>
              <a:rPr lang="en-US" dirty="0"/>
              <a:t>Member Value – Recognition and belonging foster loyalty                                                  and pride</a:t>
            </a:r>
          </a:p>
        </p:txBody>
      </p:sp>
    </p:spTree>
    <p:extLst>
      <p:ext uri="{BB962C8B-B14F-4D97-AF65-F5344CB8AC3E}">
        <p14:creationId xmlns:p14="http://schemas.microsoft.com/office/powerpoint/2010/main" val="223510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FC6FB0-4126-C5AE-7537-A54E7120A9CB}"/>
              </a:ext>
            </a:extLst>
          </p:cNvPr>
          <p:cNvSpPr>
            <a:spLocks noGrp="1"/>
          </p:cNvSpPr>
          <p:nvPr>
            <p:ph type="title"/>
          </p:nvPr>
        </p:nvSpPr>
        <p:spPr>
          <a:xfrm>
            <a:off x="838200" y="1195697"/>
            <a:ext cx="3200400" cy="4238118"/>
          </a:xfrm>
        </p:spPr>
        <p:txBody>
          <a:bodyPr>
            <a:normAutofit/>
          </a:bodyPr>
          <a:lstStyle/>
          <a:p>
            <a:r>
              <a:rPr lang="en-US">
                <a:solidFill>
                  <a:schemeClr val="bg1"/>
                </a:solidFill>
              </a:rPr>
              <a:t>Call to Action</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F4AF52BC-AD50-F627-B9A0-4C29A05C1520}"/>
              </a:ext>
            </a:extLst>
          </p:cNvPr>
          <p:cNvGraphicFramePr>
            <a:graphicFrameLocks noGrp="1"/>
          </p:cNvGraphicFramePr>
          <p:nvPr>
            <p:ph idx="1"/>
            <p:extLst>
              <p:ext uri="{D42A27DB-BD31-4B8C-83A1-F6EECF244321}">
                <p14:modId xmlns:p14="http://schemas.microsoft.com/office/powerpoint/2010/main" val="124042022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43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E5BC-2B44-6758-A8CF-9EA0BEEA5025}"/>
              </a:ext>
            </a:extLst>
          </p:cNvPr>
          <p:cNvSpPr>
            <a:spLocks noGrp="1"/>
          </p:cNvSpPr>
          <p:nvPr>
            <p:ph type="title"/>
          </p:nvPr>
        </p:nvSpPr>
        <p:spPr>
          <a:xfrm>
            <a:off x="538163" y="-138540"/>
            <a:ext cx="10515600" cy="1325563"/>
          </a:xfrm>
        </p:spPr>
        <p:txBody>
          <a:bodyPr anchor="ctr">
            <a:normAutofit/>
          </a:bodyPr>
          <a:lstStyle/>
          <a:p>
            <a:r>
              <a:rPr lang="en-US" dirty="0"/>
              <a:t>Recruiting by Age Group</a:t>
            </a:r>
          </a:p>
        </p:txBody>
      </p:sp>
      <p:graphicFrame>
        <p:nvGraphicFramePr>
          <p:cNvPr id="5" name="Content Placeholder 2">
            <a:extLst>
              <a:ext uri="{FF2B5EF4-FFF2-40B4-BE49-F238E27FC236}">
                <a16:creationId xmlns:a16="http://schemas.microsoft.com/office/drawing/2014/main" id="{60CF78AB-3530-D25A-8760-E97F741372FB}"/>
              </a:ext>
            </a:extLst>
          </p:cNvPr>
          <p:cNvGraphicFramePr>
            <a:graphicFrameLocks noGrp="1"/>
          </p:cNvGraphicFramePr>
          <p:nvPr>
            <p:ph idx="1"/>
            <p:extLst>
              <p:ext uri="{D42A27DB-BD31-4B8C-83A1-F6EECF244321}">
                <p14:modId xmlns:p14="http://schemas.microsoft.com/office/powerpoint/2010/main" val="3071216147"/>
              </p:ext>
            </p:extLst>
          </p:nvPr>
        </p:nvGraphicFramePr>
        <p:xfrm>
          <a:off x="218207" y="930058"/>
          <a:ext cx="8931277" cy="562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8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5DC6-51E7-3607-FD24-E5C169812D87}"/>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7C1C0414-A0BE-E9E8-7CCC-B9D60EE421CE}"/>
              </a:ext>
            </a:extLst>
          </p:cNvPr>
          <p:cNvSpPr>
            <a:spLocks noGrp="1"/>
          </p:cNvSpPr>
          <p:nvPr>
            <p:ph idx="1"/>
          </p:nvPr>
        </p:nvSpPr>
        <p:spPr/>
        <p:txBody>
          <a:bodyPr/>
          <a:lstStyle/>
          <a:p>
            <a:pPr marL="0" indent="0">
              <a:buNone/>
            </a:pPr>
            <a:r>
              <a:rPr lang="en-US" dirty="0"/>
              <a:t>Lines of Effort (LOE): a </a:t>
            </a:r>
            <a:r>
              <a:rPr lang="en-US" b="1" u="sng" dirty="0"/>
              <a:t>path or focus area</a:t>
            </a:r>
            <a:r>
              <a:rPr lang="en-US" u="sng" dirty="0"/>
              <a:t> </a:t>
            </a:r>
            <a:r>
              <a:rPr lang="en-US" dirty="0"/>
              <a:t>that helps reach a bigger goal. Think of it as one piece of the puzzle that, when combined with others, completes the picture</a:t>
            </a:r>
          </a:p>
        </p:txBody>
      </p:sp>
      <p:sp>
        <p:nvSpPr>
          <p:cNvPr id="6" name="Explosion: 8 Points 5">
            <a:extLst>
              <a:ext uri="{FF2B5EF4-FFF2-40B4-BE49-F238E27FC236}">
                <a16:creationId xmlns:a16="http://schemas.microsoft.com/office/drawing/2014/main" id="{C7D063BF-C704-C31B-AC14-8FF4A5F776BB}"/>
              </a:ext>
            </a:extLst>
          </p:cNvPr>
          <p:cNvSpPr/>
          <p:nvPr/>
        </p:nvSpPr>
        <p:spPr>
          <a:xfrm>
            <a:off x="4436088" y="3225521"/>
            <a:ext cx="4366269" cy="3417191"/>
          </a:xfrm>
          <a:prstGeom prst="irregularSeal1">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LOEs do not work alone</a:t>
            </a:r>
          </a:p>
        </p:txBody>
      </p:sp>
    </p:spTree>
    <p:extLst>
      <p:ext uri="{BB962C8B-B14F-4D97-AF65-F5344CB8AC3E}">
        <p14:creationId xmlns:p14="http://schemas.microsoft.com/office/powerpoint/2010/main" val="292632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E0E-1305-19F3-A0C5-FEEE1125C1ED}"/>
              </a:ext>
            </a:extLst>
          </p:cNvPr>
          <p:cNvSpPr>
            <a:spLocks noGrp="1"/>
          </p:cNvSpPr>
          <p:nvPr>
            <p:ph type="title"/>
          </p:nvPr>
        </p:nvSpPr>
        <p:spPr/>
        <p:txBody>
          <a:bodyPr>
            <a:normAutofit/>
          </a:bodyPr>
          <a:lstStyle/>
          <a:p>
            <a:r>
              <a:rPr lang="en-US" dirty="0"/>
              <a:t>LOE 1: Retention, Post Development &amp; Revitalization</a:t>
            </a:r>
          </a:p>
        </p:txBody>
      </p:sp>
      <p:sp>
        <p:nvSpPr>
          <p:cNvPr id="3" name="Content Placeholder 2">
            <a:extLst>
              <a:ext uri="{FF2B5EF4-FFF2-40B4-BE49-F238E27FC236}">
                <a16:creationId xmlns:a16="http://schemas.microsoft.com/office/drawing/2014/main" id="{C10C301E-2FAD-A413-367F-25D8FEEC9AEF}"/>
              </a:ext>
            </a:extLst>
          </p:cNvPr>
          <p:cNvSpPr>
            <a:spLocks noGrp="1"/>
          </p:cNvSpPr>
          <p:nvPr>
            <p:ph idx="1"/>
          </p:nvPr>
        </p:nvSpPr>
        <p:spPr/>
        <p:txBody>
          <a:bodyPr/>
          <a:lstStyle/>
          <a:p>
            <a:r>
              <a:rPr lang="en-US" b="1" dirty="0"/>
              <a:t>Goal: </a:t>
            </a:r>
            <a:r>
              <a:rPr lang="en-US" dirty="0"/>
              <a:t>Develop new posts, revitalize, or merge existing posts to promote growth</a:t>
            </a:r>
          </a:p>
          <a:p>
            <a:pPr marL="914400" lvl="1" indent="-457200">
              <a:buFont typeface="+mj-lt"/>
              <a:buAutoNum type="alphaUcPeriod"/>
            </a:pPr>
            <a:r>
              <a:rPr lang="en-US" dirty="0"/>
              <a:t>Conduct post evaluations (revitalize, merge, or build new posts)</a:t>
            </a:r>
          </a:p>
          <a:p>
            <a:pPr marL="914400" lvl="1" indent="-457200">
              <a:buFont typeface="+mj-lt"/>
              <a:buAutoNum type="alphaUcPeriod"/>
            </a:pPr>
            <a:r>
              <a:rPr lang="en-US" dirty="0"/>
              <a:t>Engage Communities with Legion Programs</a:t>
            </a:r>
          </a:p>
          <a:p>
            <a:pPr marL="914400" lvl="1" indent="-457200">
              <a:buFont typeface="+mj-lt"/>
              <a:buAutoNum type="alphaUcPeriod"/>
            </a:pPr>
            <a:r>
              <a:rPr lang="en-US" dirty="0"/>
              <a:t>Ensure all members &amp; guests feel welcome</a:t>
            </a:r>
          </a:p>
          <a:p>
            <a:pPr marL="914400" lvl="1" indent="-457200">
              <a:buFont typeface="+mj-lt"/>
              <a:buAutoNum type="alphaUcPeriod"/>
            </a:pPr>
            <a:r>
              <a:rPr lang="en-US" dirty="0"/>
              <a:t>Use membership tools effectively</a:t>
            </a:r>
          </a:p>
        </p:txBody>
      </p:sp>
    </p:spTree>
    <p:extLst>
      <p:ext uri="{BB962C8B-B14F-4D97-AF65-F5344CB8AC3E}">
        <p14:creationId xmlns:p14="http://schemas.microsoft.com/office/powerpoint/2010/main" val="1194316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8E01CAD9A6614194EB703EA7FF0701" ma:contentTypeVersion="12" ma:contentTypeDescription="Create a new document." ma:contentTypeScope="" ma:versionID="3e7c94e3bf1eb5d08d5a1608fa2b698c">
  <xsd:schema xmlns:xsd="http://www.w3.org/2001/XMLSchema" xmlns:xs="http://www.w3.org/2001/XMLSchema" xmlns:p="http://schemas.microsoft.com/office/2006/metadata/properties" xmlns:ns2="46315a45-e4ee-4d54-821f-26809cd518e4" xmlns:ns3="19edcad4-cbab-493b-892e-83ac41ea64db" targetNamespace="http://schemas.microsoft.com/office/2006/metadata/properties" ma:root="true" ma:fieldsID="5f82d57b8e2ffaa0787501af6143c7ea" ns2:_="" ns3:_="">
    <xsd:import namespace="46315a45-e4ee-4d54-821f-26809cd518e4"/>
    <xsd:import namespace="19edcad4-cbab-493b-892e-83ac41ea64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15a45-e4ee-4d54-821f-26809cd51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518e463-6a21-41cc-9f61-27e6208625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edcad4-cbab-493b-892e-83ac41ea64d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2453c03-fb5f-4f23-aab5-517b47f11152}" ma:internalName="TaxCatchAll" ma:showField="CatchAllData" ma:web="19edcad4-cbab-493b-892e-83ac41ea64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9edcad4-cbab-493b-892e-83ac41ea64db" xsi:nil="true"/>
    <lcf76f155ced4ddcb4097134ff3c332f xmlns="46315a45-e4ee-4d54-821f-26809cd518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0DF5D5-560D-48B2-ADE9-49C89CBC565D}"/>
</file>

<file path=customXml/itemProps2.xml><?xml version="1.0" encoding="utf-8"?>
<ds:datastoreItem xmlns:ds="http://schemas.openxmlformats.org/officeDocument/2006/customXml" ds:itemID="{BBDCD62F-9C79-4FB4-8E44-CA092C4D05BE}"/>
</file>

<file path=customXml/itemProps3.xml><?xml version="1.0" encoding="utf-8"?>
<ds:datastoreItem xmlns:ds="http://schemas.openxmlformats.org/officeDocument/2006/customXml" ds:itemID="{913CAADE-B198-4FD3-9D08-59FB42BFF042}"/>
</file>

<file path=docProps/app.xml><?xml version="1.0" encoding="utf-8"?>
<Properties xmlns="http://schemas.openxmlformats.org/officeDocument/2006/extended-properties" xmlns:vt="http://schemas.openxmlformats.org/officeDocument/2006/docPropsVTypes">
  <TotalTime>8789</TotalTime>
  <Words>12535</Words>
  <Application>Microsoft Office PowerPoint</Application>
  <PresentationFormat>Widescreen</PresentationFormat>
  <Paragraphs>1137</Paragraphs>
  <Slides>47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Aptos</vt:lpstr>
      <vt:lpstr>Aptos Display</vt:lpstr>
      <vt:lpstr>Arial</vt:lpstr>
      <vt:lpstr>Office Theme</vt:lpstr>
      <vt:lpstr>1_Office Theme</vt:lpstr>
      <vt:lpstr>21st Century Membership Plan  for  Department of South Dakota</vt:lpstr>
      <vt:lpstr>Mission Statement</vt:lpstr>
      <vt:lpstr>Mission Statement</vt:lpstr>
      <vt:lpstr>Membership Retention &amp; Recruiting Objectives</vt:lpstr>
      <vt:lpstr>Why Membership Growth &amp; Retention Matter </vt:lpstr>
      <vt:lpstr>Call to Action</vt:lpstr>
      <vt:lpstr>Recruiting by Age Group</vt:lpstr>
      <vt:lpstr>Terminology</vt:lpstr>
      <vt:lpstr>LOE 1: Retention, Post Development &amp; Revitalization</vt:lpstr>
      <vt:lpstr>LOE 2: Community Engagement</vt:lpstr>
      <vt:lpstr>LOE 3: Communication</vt:lpstr>
      <vt:lpstr>LOE 4: Training, Education, &amp; Leadership</vt:lpstr>
      <vt:lpstr>LOE 5: Be the One</vt:lpstr>
      <vt:lpstr>Getting Started</vt:lpstr>
      <vt:lpstr>Questions, Comments,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McDonald</dc:creator>
  <cp:lastModifiedBy>Kevin Morello</cp:lastModifiedBy>
  <cp:revision>45</cp:revision>
  <dcterms:created xsi:type="dcterms:W3CDTF">2025-11-26T19:36:08Z</dcterms:created>
  <dcterms:modified xsi:type="dcterms:W3CDTF">2026-01-27T14:58:44Z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0x010100518E01CAD9A6614194EB703EA7FF0701</vt:lpwstr>
  </property>
</Properties>
</file>