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87" r:id="rId3"/>
    <p:sldId id="267" r:id="rId4"/>
    <p:sldId id="257" r:id="rId5"/>
    <p:sldId id="258" r:id="rId6"/>
    <p:sldId id="281" r:id="rId7"/>
    <p:sldId id="280" r:id="rId8"/>
    <p:sldId id="284" r:id="rId9"/>
    <p:sldId id="282" r:id="rId10"/>
    <p:sldId id="259" r:id="rId11"/>
    <p:sldId id="286" r:id="rId12"/>
    <p:sldId id="277" r:id="rId13"/>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1"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notesViewPr>
    <p:cSldViewPr snapToGrid="0">
      <p:cViewPr varScale="1">
        <p:scale>
          <a:sx n="82" d="100"/>
          <a:sy n="82" d="100"/>
        </p:scale>
        <p:origin x="389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1138" y="0"/>
            <a:ext cx="3076575" cy="469900"/>
          </a:xfrm>
          <a:prstGeom prst="rect">
            <a:avLst/>
          </a:prstGeom>
        </p:spPr>
        <p:txBody>
          <a:bodyPr vert="horz" lIns="91440" tIns="45720" rIns="91440" bIns="45720" rtlCol="0"/>
          <a:lstStyle>
            <a:lvl1pPr algn="r">
              <a:defRPr sz="1200"/>
            </a:lvl1pPr>
          </a:lstStyle>
          <a:p>
            <a:fld id="{6E2CABD5-3B3D-4FC3-8442-9728E76EA6D2}" type="datetimeFigureOut">
              <a:rPr lang="en-US" smtClean="0"/>
              <a:t>2/2/2026</a:t>
            </a:fld>
            <a:endParaRPr lang="en-US"/>
          </a:p>
        </p:txBody>
      </p:sp>
      <p:sp>
        <p:nvSpPr>
          <p:cNvPr id="4" name="Slide Image Placeholder 3"/>
          <p:cNvSpPr>
            <a:spLocks noGrp="1" noRot="1" noChangeAspect="1"/>
          </p:cNvSpPr>
          <p:nvPr>
            <p:ph type="sldImg" idx="2"/>
          </p:nvPr>
        </p:nvSpPr>
        <p:spPr>
          <a:xfrm>
            <a:off x="735013" y="1173163"/>
            <a:ext cx="5629275" cy="31670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6438"/>
            <a:ext cx="5680075" cy="36957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5400"/>
            <a:ext cx="3076575"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1138" y="8915400"/>
            <a:ext cx="3076575" cy="469900"/>
          </a:xfrm>
          <a:prstGeom prst="rect">
            <a:avLst/>
          </a:prstGeom>
        </p:spPr>
        <p:txBody>
          <a:bodyPr vert="horz" lIns="91440" tIns="45720" rIns="91440" bIns="45720" rtlCol="0" anchor="b"/>
          <a:lstStyle>
            <a:lvl1pPr algn="r">
              <a:defRPr sz="1200"/>
            </a:lvl1pPr>
          </a:lstStyle>
          <a:p>
            <a:fld id="{98F689E4-B4C6-4004-90D4-E3B01E92513C}" type="slidenum">
              <a:rPr lang="en-US" smtClean="0"/>
              <a:t>‹#›</a:t>
            </a:fld>
            <a:endParaRPr lang="en-US"/>
          </a:p>
        </p:txBody>
      </p:sp>
    </p:spTree>
    <p:extLst>
      <p:ext uri="{BB962C8B-B14F-4D97-AF65-F5344CB8AC3E}">
        <p14:creationId xmlns:p14="http://schemas.microsoft.com/office/powerpoint/2010/main" val="3551233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Arial" panose="020B0604020202020204" pitchFamily="34" charset="0"/>
                <a:cs typeface="Arial" panose="020B0604020202020204" pitchFamily="34" charset="0"/>
              </a:rPr>
              <a:t>Exciting topic</a:t>
            </a:r>
          </a:p>
          <a:p>
            <a:r>
              <a:rPr lang="en-US" sz="1400" dirty="0">
                <a:latin typeface="Arial" panose="020B0604020202020204" pitchFamily="34" charset="0"/>
                <a:cs typeface="Arial" panose="020B0604020202020204" pitchFamily="34" charset="0"/>
              </a:rPr>
              <a:t>Adjutants in the room? God bless you or hug your adjutant</a:t>
            </a:r>
          </a:p>
          <a:p>
            <a:r>
              <a:rPr lang="en-US" sz="1400" dirty="0">
                <a:latin typeface="Arial" panose="020B0604020202020204" pitchFamily="34" charset="0"/>
                <a:cs typeface="Arial" panose="020B0604020202020204" pitchFamily="34" charset="0"/>
              </a:rPr>
              <a:t>I am not an expert but I want to give you the basic tools in these areas to help you get started knowing your way around some of the requirements</a:t>
            </a:r>
          </a:p>
        </p:txBody>
      </p:sp>
      <p:sp>
        <p:nvSpPr>
          <p:cNvPr id="4" name="Slide Number Placeholder 3"/>
          <p:cNvSpPr>
            <a:spLocks noGrp="1"/>
          </p:cNvSpPr>
          <p:nvPr>
            <p:ph type="sldNum" sz="quarter" idx="5"/>
          </p:nvPr>
        </p:nvSpPr>
        <p:spPr/>
        <p:txBody>
          <a:bodyPr/>
          <a:lstStyle/>
          <a:p>
            <a:fld id="{98F689E4-B4C6-4004-90D4-E3B01E92513C}" type="slidenum">
              <a:rPr lang="en-US" smtClean="0"/>
              <a:t>1</a:t>
            </a:fld>
            <a:endParaRPr lang="en-US"/>
          </a:p>
        </p:txBody>
      </p:sp>
    </p:spTree>
    <p:extLst>
      <p:ext uri="{BB962C8B-B14F-4D97-AF65-F5344CB8AC3E}">
        <p14:creationId xmlns:p14="http://schemas.microsoft.com/office/powerpoint/2010/main" val="2114305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F689E4-B4C6-4004-90D4-E3B01E92513C}" type="slidenum">
              <a:rPr lang="en-US" smtClean="0"/>
              <a:t>11</a:t>
            </a:fld>
            <a:endParaRPr lang="en-US"/>
          </a:p>
        </p:txBody>
      </p:sp>
    </p:spTree>
    <p:extLst>
      <p:ext uri="{BB962C8B-B14F-4D97-AF65-F5344CB8AC3E}">
        <p14:creationId xmlns:p14="http://schemas.microsoft.com/office/powerpoint/2010/main" val="2180890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F689E4-B4C6-4004-90D4-E3B01E92513C}" type="slidenum">
              <a:rPr lang="en-US" smtClean="0"/>
              <a:t>12</a:t>
            </a:fld>
            <a:endParaRPr lang="en-US"/>
          </a:p>
        </p:txBody>
      </p:sp>
    </p:spTree>
    <p:extLst>
      <p:ext uri="{BB962C8B-B14F-4D97-AF65-F5344CB8AC3E}">
        <p14:creationId xmlns:p14="http://schemas.microsoft.com/office/powerpoint/2010/main" val="3811684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F689E4-B4C6-4004-90D4-E3B01E92513C}" type="slidenum">
              <a:rPr lang="en-US" smtClean="0"/>
              <a:t>2</a:t>
            </a:fld>
            <a:endParaRPr lang="en-US"/>
          </a:p>
        </p:txBody>
      </p:sp>
    </p:spTree>
    <p:extLst>
      <p:ext uri="{BB962C8B-B14F-4D97-AF65-F5344CB8AC3E}">
        <p14:creationId xmlns:p14="http://schemas.microsoft.com/office/powerpoint/2010/main" val="1593745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a:latin typeface="Arial" panose="020B0604020202020204" pitchFamily="34" charset="0"/>
                <a:cs typeface="Arial" panose="020B0604020202020204" pitchFamily="34" charset="0"/>
              </a:rPr>
              <a:t>These are your best sources for more in-depth information on this subject</a:t>
            </a:r>
          </a:p>
        </p:txBody>
      </p:sp>
      <p:sp>
        <p:nvSpPr>
          <p:cNvPr id="4" name="Slide Number Placeholder 3"/>
          <p:cNvSpPr>
            <a:spLocks noGrp="1"/>
          </p:cNvSpPr>
          <p:nvPr>
            <p:ph type="sldNum" sz="quarter" idx="5"/>
          </p:nvPr>
        </p:nvSpPr>
        <p:spPr/>
        <p:txBody>
          <a:bodyPr/>
          <a:lstStyle/>
          <a:p>
            <a:fld id="{98F689E4-B4C6-4004-90D4-E3B01E92513C}" type="slidenum">
              <a:rPr lang="en-US" smtClean="0"/>
              <a:t>3</a:t>
            </a:fld>
            <a:endParaRPr lang="en-US"/>
          </a:p>
        </p:txBody>
      </p:sp>
    </p:spTree>
    <p:extLst>
      <p:ext uri="{BB962C8B-B14F-4D97-AF65-F5344CB8AC3E}">
        <p14:creationId xmlns:p14="http://schemas.microsoft.com/office/powerpoint/2010/main" val="330894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F689E4-B4C6-4004-90D4-E3B01E92513C}" type="slidenum">
              <a:rPr lang="en-US" smtClean="0"/>
              <a:t>4</a:t>
            </a:fld>
            <a:endParaRPr lang="en-US"/>
          </a:p>
        </p:txBody>
      </p:sp>
    </p:spTree>
    <p:extLst>
      <p:ext uri="{BB962C8B-B14F-4D97-AF65-F5344CB8AC3E}">
        <p14:creationId xmlns:p14="http://schemas.microsoft.com/office/powerpoint/2010/main" val="978128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F689E4-B4C6-4004-90D4-E3B01E92513C}" type="slidenum">
              <a:rPr lang="en-US" smtClean="0"/>
              <a:t>5</a:t>
            </a:fld>
            <a:endParaRPr lang="en-US"/>
          </a:p>
        </p:txBody>
      </p:sp>
    </p:spTree>
    <p:extLst>
      <p:ext uri="{BB962C8B-B14F-4D97-AF65-F5344CB8AC3E}">
        <p14:creationId xmlns:p14="http://schemas.microsoft.com/office/powerpoint/2010/main" val="3917947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F689E4-B4C6-4004-90D4-E3B01E92513C}" type="slidenum">
              <a:rPr lang="en-US" smtClean="0"/>
              <a:t>6</a:t>
            </a:fld>
            <a:endParaRPr lang="en-US"/>
          </a:p>
        </p:txBody>
      </p:sp>
    </p:spTree>
    <p:extLst>
      <p:ext uri="{BB962C8B-B14F-4D97-AF65-F5344CB8AC3E}">
        <p14:creationId xmlns:p14="http://schemas.microsoft.com/office/powerpoint/2010/main" val="1804998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F689E4-B4C6-4004-90D4-E3B01E92513C}" type="slidenum">
              <a:rPr lang="en-US" smtClean="0"/>
              <a:t>8</a:t>
            </a:fld>
            <a:endParaRPr lang="en-US"/>
          </a:p>
        </p:txBody>
      </p:sp>
    </p:spTree>
    <p:extLst>
      <p:ext uri="{BB962C8B-B14F-4D97-AF65-F5344CB8AC3E}">
        <p14:creationId xmlns:p14="http://schemas.microsoft.com/office/powerpoint/2010/main" val="2676223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F689E4-B4C6-4004-90D4-E3B01E92513C}" type="slidenum">
              <a:rPr lang="en-US" smtClean="0"/>
              <a:t>9</a:t>
            </a:fld>
            <a:endParaRPr lang="en-US"/>
          </a:p>
        </p:txBody>
      </p:sp>
    </p:spTree>
    <p:extLst>
      <p:ext uri="{BB962C8B-B14F-4D97-AF65-F5344CB8AC3E}">
        <p14:creationId xmlns:p14="http://schemas.microsoft.com/office/powerpoint/2010/main" val="4019051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F689E4-B4C6-4004-90D4-E3B01E92513C}" type="slidenum">
              <a:rPr lang="en-US" smtClean="0"/>
              <a:t>10</a:t>
            </a:fld>
            <a:endParaRPr lang="en-US"/>
          </a:p>
        </p:txBody>
      </p:sp>
    </p:spTree>
    <p:extLst>
      <p:ext uri="{BB962C8B-B14F-4D97-AF65-F5344CB8AC3E}">
        <p14:creationId xmlns:p14="http://schemas.microsoft.com/office/powerpoint/2010/main" val="3574078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65044-0684-48E6-428A-EA298DD647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644426-55CE-D4EC-771F-1A061603CC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314356-9F70-1106-EAD1-D8E22D1953C7}"/>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A55FBB85-D93A-9472-8570-0FDAFA1EAA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4C5488-964C-707A-03BC-793A3A5C2386}"/>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3045687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8C4B9-D28B-E7E6-D254-89DA85A537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B47FD6-E3E2-67DC-9F57-62361E7583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15002A-6D3C-F842-8E2E-E8174BE208EC}"/>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D519BAB6-7D63-8E48-2A4A-E605144015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343CF-BB73-5A8F-A36A-658F97E14D7E}"/>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4002834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DFD84-FDA9-EFC7-8E69-B943DB5F1B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0A5A79-EDD6-079F-E2E7-DDF986D13E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F188B3-436C-26A3-7963-EDD3B7791895}"/>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2B76BEDC-763E-77CA-5B9E-CDBA3F3B8A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756463-238B-AE5F-F49F-AD6F6D41CA45}"/>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861720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7CB4D-A33C-578C-F1BE-7157AC74F4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0D7996-894D-50C2-5940-C2AE8208ED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D298E2-44D7-602A-8B7B-4DD04556346E}"/>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EF7EEF65-E4F3-AD87-39A2-5C56A8DAA2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6E38F6-3CFB-E503-AFE1-E8FC7C22C905}"/>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759102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8F21E-D2DA-7BFA-E98C-D028A481F3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411F0B-48DF-865A-4028-019A468C58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3DAB72-7290-7C25-773D-1F853469FB88}"/>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66CDCC40-22D1-159A-964C-EEAE82A3FE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8B2760-5EFA-E134-3BD3-B22BD8A3098C}"/>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4237072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B1F32-338A-DDD9-0D83-1B9B37DDE5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B790D6-FD86-E8A4-139C-0B9AF3DC5D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B27492-3BE3-5160-AF96-09EAFA9CE8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10C5AF-1C6F-FB5D-E7D2-CD723FCC5C8D}"/>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6" name="Footer Placeholder 5">
            <a:extLst>
              <a:ext uri="{FF2B5EF4-FFF2-40B4-BE49-F238E27FC236}">
                <a16:creationId xmlns:a16="http://schemas.microsoft.com/office/drawing/2014/main" id="{10722E9D-13C8-8A8D-B148-619ABDA404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B29C08-ACC6-D49F-8503-1A779B2E97D0}"/>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16636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EC97-D4F3-1B2F-A434-BB4FA6FD90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5204B3-4F0A-C7DD-74DE-D2D6A7BE4F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4A4166-D233-7F13-636F-9B88BE7D7B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5E2269-B0CE-FA62-117E-4025AEF61C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96CAB6-CBDB-6048-D28C-DB35B91029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483F9B-06A1-A89D-3520-D5D97C31AAEF}"/>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8" name="Footer Placeholder 7">
            <a:extLst>
              <a:ext uri="{FF2B5EF4-FFF2-40B4-BE49-F238E27FC236}">
                <a16:creationId xmlns:a16="http://schemas.microsoft.com/office/drawing/2014/main" id="{025E2FBE-7B05-D4E9-83B0-452A7681E1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0DC9AA-5C3F-96D9-FDCB-4A7D504B452D}"/>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727904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EED58-4EFA-33A6-4AED-1E80178D77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926ED16-D7FD-7B0F-6EFE-7802B8EC5B46}"/>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4" name="Footer Placeholder 3">
            <a:extLst>
              <a:ext uri="{FF2B5EF4-FFF2-40B4-BE49-F238E27FC236}">
                <a16:creationId xmlns:a16="http://schemas.microsoft.com/office/drawing/2014/main" id="{17B3AA5D-C62C-C863-02E1-A6BE61C7DB8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D2D72A-6596-DBB7-5137-1D642BB85615}"/>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173545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CB652A-6537-A177-D07D-2A4390B57EE6}"/>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3" name="Footer Placeholder 2">
            <a:extLst>
              <a:ext uri="{FF2B5EF4-FFF2-40B4-BE49-F238E27FC236}">
                <a16:creationId xmlns:a16="http://schemas.microsoft.com/office/drawing/2014/main" id="{F893D821-A5A4-0622-EAD5-60F9F89CC1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48BCBC-F021-695A-AEEC-D5FE18804A30}"/>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73518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E38A8-F59E-86D4-7C1F-6AF8F9EB81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7D502A-5F0E-E3D7-E070-873131A827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1B2A0D-AD75-8B18-A5FE-40E434B99A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484B32-C809-8999-8631-8984F06F91EA}"/>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6" name="Footer Placeholder 5">
            <a:extLst>
              <a:ext uri="{FF2B5EF4-FFF2-40B4-BE49-F238E27FC236}">
                <a16:creationId xmlns:a16="http://schemas.microsoft.com/office/drawing/2014/main" id="{62D39180-CA6C-63A8-DE56-F6F933D1A7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350B7B-8CB6-4A9C-FF8F-902C1FB8E116}"/>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3750968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76FD5-3AEE-9342-7851-CDF4A2ED2A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4C6284-3F36-0000-9929-D99C6A54FA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32C36B-5574-B469-5D02-6B3E58778A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1968FA-C66E-1111-79DD-5B2C5BE04060}"/>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6" name="Footer Placeholder 5">
            <a:extLst>
              <a:ext uri="{FF2B5EF4-FFF2-40B4-BE49-F238E27FC236}">
                <a16:creationId xmlns:a16="http://schemas.microsoft.com/office/drawing/2014/main" id="{CB630ADB-284A-B98C-14D8-05F8C3A7CD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98AD3A-6DB5-C974-DAB2-3582135F04CF}"/>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64448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1E7C98-2D00-5DC8-1999-5840EFEB46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915A54-883D-1BFF-E312-D77C54D3FE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20D8BF-F5E8-7A08-39EF-9C172182CE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41C5565C-721C-6C41-873C-13CDEDC3B4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7C55ED-2D12-CBA4-102F-C8B4B5C07C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61B38D-EC2F-4CD8-9268-60927F5FC691}" type="slidenum">
              <a:rPr lang="en-US" smtClean="0"/>
              <a:t>‹#›</a:t>
            </a:fld>
            <a:endParaRPr lang="en-US"/>
          </a:p>
        </p:txBody>
      </p:sp>
    </p:spTree>
    <p:extLst>
      <p:ext uri="{BB962C8B-B14F-4D97-AF65-F5344CB8AC3E}">
        <p14:creationId xmlns:p14="http://schemas.microsoft.com/office/powerpoint/2010/main" val="3622331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pixabay.com/fr/point-d-interrogation-poire-pensez-2010009/" TargetMode="External"/><Relationship Id="rId5" Type="http://schemas.openxmlformats.org/officeDocument/2006/relationships/image" Target="../media/image4.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hyperlink" Target="http://www.501c3.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www.sdlegion.org/" TargetMode="External"/><Relationship Id="rId5" Type="http://schemas.openxmlformats.org/officeDocument/2006/relationships/hyperlink" Target="http://www.legion.org/"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77" name="Rectangle 1076">
            <a:extLst>
              <a:ext uri="{FF2B5EF4-FFF2-40B4-BE49-F238E27FC236}">
                <a16:creationId xmlns:a16="http://schemas.microsoft.com/office/drawing/2014/main" id="{129579E8-8FA2-4D2F-A8F9-7EF7C95943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79B3F85-4F1B-A627-5F7F-74FC0FA2BE73}"/>
              </a:ext>
            </a:extLst>
          </p:cNvPr>
          <p:cNvSpPr>
            <a:spLocks noGrp="1"/>
          </p:cNvSpPr>
          <p:nvPr>
            <p:ph type="ctrTitle"/>
          </p:nvPr>
        </p:nvSpPr>
        <p:spPr>
          <a:xfrm>
            <a:off x="1411686" y="2196445"/>
            <a:ext cx="10136422" cy="3425545"/>
          </a:xfrm>
          <a:ln w="28575">
            <a:solidFill>
              <a:srgbClr val="C00000"/>
            </a:solidFill>
          </a:ln>
        </p:spPr>
        <p:txBody>
          <a:bodyPr anchor="ctr">
            <a:normAutofit/>
          </a:bodyPr>
          <a:lstStyle/>
          <a:p>
            <a:r>
              <a:rPr lang="en-US" sz="5400" b="1" dirty="0"/>
              <a:t>Constitution and Bylaws</a:t>
            </a:r>
            <a:br>
              <a:rPr lang="en-US" sz="5400" b="1" dirty="0"/>
            </a:br>
            <a:r>
              <a:rPr lang="en-US" sz="5400" b="1" dirty="0"/>
              <a:t>&amp;</a:t>
            </a:r>
            <a:br>
              <a:rPr lang="en-US" sz="5400" b="1" dirty="0"/>
            </a:br>
            <a:r>
              <a:rPr lang="en-US" sz="5400" b="1" dirty="0"/>
              <a:t>Awards and Reports</a:t>
            </a:r>
          </a:p>
        </p:txBody>
      </p:sp>
      <p:grpSp>
        <p:nvGrpSpPr>
          <p:cNvPr id="1079" name="Group 1078">
            <a:extLst>
              <a:ext uri="{FF2B5EF4-FFF2-40B4-BE49-F238E27FC236}">
                <a16:creationId xmlns:a16="http://schemas.microsoft.com/office/drawing/2014/main" id="{3FEB7750-5E3F-43E4-B0BB-6614A165F8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080" name="Freeform 6">
              <a:extLst>
                <a:ext uri="{FF2B5EF4-FFF2-40B4-BE49-F238E27FC236}">
                  <a16:creationId xmlns:a16="http://schemas.microsoft.com/office/drawing/2014/main" id="{2C4BB42A-C350-43AC-AC2C-A62D52755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txBody>
            <a:bodyPr/>
            <a:lstStyle/>
            <a:p>
              <a:endParaRPr lang="en-US"/>
            </a:p>
          </p:txBody>
        </p:sp>
        <p:sp>
          <p:nvSpPr>
            <p:cNvPr id="1081" name="Freeform 6">
              <a:extLst>
                <a:ext uri="{FF2B5EF4-FFF2-40B4-BE49-F238E27FC236}">
                  <a16:creationId xmlns:a16="http://schemas.microsoft.com/office/drawing/2014/main" id="{9FD94A1A-9337-49FD-9F42-833C51F1E0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txBody>
            <a:bodyPr/>
            <a:lstStyle/>
            <a:p>
              <a:endParaRPr lang="en-US"/>
            </a:p>
          </p:txBody>
        </p:sp>
      </p:grpSp>
      <p:pic>
        <p:nvPicPr>
          <p:cNvPr id="1034" name="Picture 10" descr="Legion Brand">
            <a:extLst>
              <a:ext uri="{FF2B5EF4-FFF2-40B4-BE49-F238E27FC236}">
                <a16:creationId xmlns:a16="http://schemas.microsoft.com/office/drawing/2014/main" id="{45DA0A85-4ADE-03B4-B10B-058D6AC8972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622732" y="461020"/>
            <a:ext cx="5370317" cy="147683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Free Vector | United states background">
            <a:extLst>
              <a:ext uri="{FF2B5EF4-FFF2-40B4-BE49-F238E27FC236}">
                <a16:creationId xmlns:a16="http://schemas.microsoft.com/office/drawing/2014/main" id="{C7E43306-5F3A-6E55-5491-B1EA316EE72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40316" b="10655"/>
          <a:stretch/>
        </p:blipFill>
        <p:spPr bwMode="auto">
          <a:xfrm rot="5400000">
            <a:off x="-2799893" y="2789145"/>
            <a:ext cx="6858001" cy="127971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text, clipart&#10;&#10;Description automatically generated">
            <a:extLst>
              <a:ext uri="{FF2B5EF4-FFF2-40B4-BE49-F238E27FC236}">
                <a16:creationId xmlns:a16="http://schemas.microsoft.com/office/drawing/2014/main" id="{D8267FD3-6541-BB04-2055-3B5E770DF7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2453" y="5739923"/>
            <a:ext cx="1782211" cy="1000144"/>
          </a:xfrm>
          <a:prstGeom prst="rect">
            <a:avLst/>
          </a:prstGeom>
        </p:spPr>
      </p:pic>
    </p:spTree>
    <p:extLst>
      <p:ext uri="{BB962C8B-B14F-4D97-AF65-F5344CB8AC3E}">
        <p14:creationId xmlns:p14="http://schemas.microsoft.com/office/powerpoint/2010/main" val="3172812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t>BYLAWS SHOULD DEAL WITH:</a:t>
            </a:r>
          </a:p>
        </p:txBody>
      </p:sp>
      <p:pic>
        <p:nvPicPr>
          <p:cNvPr id="6" name="Content Placeholder 5" descr="A picture containing text, clipart&#10;&#10;Description automatically generated">
            <a:extLst>
              <a:ext uri="{FF2B5EF4-FFF2-40B4-BE49-F238E27FC236}">
                <a16:creationId xmlns:a16="http://schemas.microsoft.com/office/drawing/2014/main" id="{702BF3BA-3EAD-82A9-A466-608C184E6EB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624634"/>
            <a:ext cx="1547166" cy="868241"/>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896355" y="5734165"/>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3C657BC-9202-5C73-F775-0EBEE4C0F280}"/>
              </a:ext>
            </a:extLst>
          </p:cNvPr>
          <p:cNvSpPr txBox="1"/>
          <p:nvPr/>
        </p:nvSpPr>
        <p:spPr>
          <a:xfrm>
            <a:off x="838200" y="1690688"/>
            <a:ext cx="10515600" cy="7868821"/>
          </a:xfrm>
          <a:prstGeom prst="rect">
            <a:avLst/>
          </a:prstGeom>
          <a:noFill/>
        </p:spPr>
        <p:txBody>
          <a:bodyPr wrap="square" numCol="2">
            <a:spAutoFit/>
          </a:bodyPr>
          <a:lstStyle/>
          <a:p>
            <a:pPr marL="285750" lvl="0" indent="-285750">
              <a:buFont typeface="Arial" panose="020B0604020202020204" pitchFamily="34" charset="0"/>
              <a:buChar char="•"/>
            </a:pPr>
            <a:r>
              <a:rPr lang="en-US" b="1" dirty="0"/>
              <a:t>Organizational Structure:</a:t>
            </a:r>
            <a:r>
              <a:rPr lang="en-US" dirty="0"/>
              <a:t> Specify the roles and responsibilities of the officers, and any committees.</a:t>
            </a:r>
          </a:p>
          <a:p>
            <a:pPr marL="285750" lvl="0" indent="-285750">
              <a:buFont typeface="Arial" panose="020B0604020202020204" pitchFamily="34" charset="0"/>
              <a:buChar char="•"/>
            </a:pPr>
            <a:r>
              <a:rPr lang="en-US" b="1" dirty="0"/>
              <a:t>Membership:</a:t>
            </a:r>
            <a:r>
              <a:rPr lang="en-US" dirty="0"/>
              <a:t> Define the criteria for membership, rights and duties of members, and procedures for admitting or removing members.</a:t>
            </a:r>
          </a:p>
          <a:p>
            <a:pPr marL="285750" lvl="0" indent="-285750">
              <a:buFont typeface="Arial" panose="020B0604020202020204" pitchFamily="34" charset="0"/>
              <a:buChar char="•"/>
            </a:pPr>
            <a:r>
              <a:rPr lang="en-US" b="1" dirty="0"/>
              <a:t>Meetings:</a:t>
            </a:r>
            <a:r>
              <a:rPr lang="en-US" dirty="0"/>
              <a:t> Detail how and when meetings are held, including notice requirements, quorum, and voting procedures.</a:t>
            </a:r>
          </a:p>
          <a:p>
            <a:pPr marL="285750" lvl="0" indent="-285750">
              <a:buFont typeface="Arial" panose="020B0604020202020204" pitchFamily="34" charset="0"/>
              <a:buChar char="•"/>
            </a:pPr>
            <a:r>
              <a:rPr lang="en-US" b="1" dirty="0"/>
              <a:t>Decision-Making:</a:t>
            </a:r>
            <a:r>
              <a:rPr lang="en-US" dirty="0"/>
              <a:t> Outline how decisions are made, including the process for approving major actions and handling conflicts of interest.</a:t>
            </a:r>
          </a:p>
          <a:p>
            <a:pPr marL="285750" lvl="0" indent="-285750">
              <a:buFont typeface="Arial" panose="020B0604020202020204" pitchFamily="34" charset="0"/>
              <a:buChar char="•"/>
            </a:pPr>
            <a:r>
              <a:rPr lang="en-US" b="1" dirty="0"/>
              <a:t>Finances:</a:t>
            </a:r>
            <a:r>
              <a:rPr lang="en-US" dirty="0"/>
              <a:t> Provide guidelines for managing the organization’s finances including fiscal year, budgeting, audits, and financial oversight.</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b="1" dirty="0"/>
              <a:t>Amendments:</a:t>
            </a:r>
            <a:r>
              <a:rPr lang="en-US" dirty="0"/>
              <a:t> Explain the process for amending the bylaws as the organization evolves.</a:t>
            </a:r>
          </a:p>
          <a:p>
            <a:pPr marL="285750" lvl="0" indent="-285750">
              <a:buFont typeface="Arial" panose="020B0604020202020204" pitchFamily="34" charset="0"/>
              <a:buChar char="•"/>
            </a:pPr>
            <a:endParaRPr lang="en-US" dirty="0"/>
          </a:p>
          <a:p>
            <a:pPr lvl="0"/>
            <a:r>
              <a:rPr lang="en-US" dirty="0"/>
              <a:t>*Bylaws help ensure transparency, accountability, and consistency in the organization’s actions, supporting its mission and legal compliance</a:t>
            </a:r>
          </a:p>
          <a:p>
            <a:pPr marR="0" fontAlgn="base">
              <a:spcAft>
                <a:spcPts val="800"/>
              </a:spcAft>
            </a:pPr>
            <a:endParaRPr lang="en-US" sz="2400" b="1" kern="100" dirty="0">
              <a:effectLst/>
              <a:latin typeface="Google Sans"/>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176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22167-A2D9-60DC-1782-5AF60DC272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8E47EB-6B66-25A0-B4A8-42A68947A62B}"/>
              </a:ext>
            </a:extLst>
          </p:cNvPr>
          <p:cNvSpPr>
            <a:spLocks noGrp="1"/>
          </p:cNvSpPr>
          <p:nvPr>
            <p:ph type="title"/>
          </p:nvPr>
        </p:nvSpPr>
        <p:spPr>
          <a:ln w="28575">
            <a:solidFill>
              <a:srgbClr val="C00000"/>
            </a:solidFill>
          </a:ln>
        </p:spPr>
        <p:txBody>
          <a:bodyPr/>
          <a:lstStyle/>
          <a:p>
            <a:r>
              <a:rPr lang="en-US" b="1" dirty="0"/>
              <a:t>ARE THE C&amp;BLs PERMANENT</a:t>
            </a:r>
          </a:p>
        </p:txBody>
      </p:sp>
      <p:pic>
        <p:nvPicPr>
          <p:cNvPr id="6" name="Content Placeholder 5" descr="A picture containing text, clipart&#10;&#10;Description automatically generated">
            <a:extLst>
              <a:ext uri="{FF2B5EF4-FFF2-40B4-BE49-F238E27FC236}">
                <a16:creationId xmlns:a16="http://schemas.microsoft.com/office/drawing/2014/main" id="{2710284A-0401-7396-1580-DA4565B7129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624634"/>
            <a:ext cx="1547166" cy="868241"/>
          </a:xfrm>
          <a:ln w="28575">
            <a:solidFill>
              <a:srgbClr val="C00000"/>
            </a:solidFill>
          </a:ln>
        </p:spPr>
      </p:pic>
      <p:pic>
        <p:nvPicPr>
          <p:cNvPr id="4" name="Picture 10" descr="Legion Brand">
            <a:extLst>
              <a:ext uri="{FF2B5EF4-FFF2-40B4-BE49-F238E27FC236}">
                <a16:creationId xmlns:a16="http://schemas.microsoft.com/office/drawing/2014/main" id="{0523C9E3-58DB-88D8-F51C-1B4BDCD74980}"/>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896355" y="5734165"/>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2E95499-7753-317E-88CC-00671A67EC71}"/>
              </a:ext>
            </a:extLst>
          </p:cNvPr>
          <p:cNvSpPr txBox="1"/>
          <p:nvPr/>
        </p:nvSpPr>
        <p:spPr>
          <a:xfrm>
            <a:off x="1072662" y="1998785"/>
            <a:ext cx="8071338" cy="2838021"/>
          </a:xfrm>
          <a:prstGeom prst="rect">
            <a:avLst/>
          </a:prstGeom>
          <a:noFill/>
        </p:spPr>
        <p:txBody>
          <a:bodyPr wrap="square">
            <a:spAutoFit/>
          </a:bodyPr>
          <a:lstStyle/>
          <a:p>
            <a:pPr marL="0" marR="0" fontAlgn="base">
              <a:lnSpc>
                <a:spcPct val="107000"/>
              </a:lnSpc>
              <a:spcAft>
                <a:spcPts val="800"/>
              </a:spcAft>
            </a:pPr>
            <a:r>
              <a:rPr lang="en-US" sz="2800" kern="0" dirty="0">
                <a:effectLst/>
                <a:latin typeface="Google Sans"/>
                <a:ea typeface="Times New Roman" panose="02020603050405020304" pitchFamily="18" charset="0"/>
                <a:cs typeface="Times New Roman" panose="02020603050405020304" pitchFamily="18" charset="0"/>
              </a:rPr>
              <a:t>Both documents are living documents and may be changed.  The constitution can only be changed through the amendment process and bylaws are changed through a review and approval process. It is critically important that the documents remain current since we are accountable to conditions.</a:t>
            </a:r>
            <a:endParaRPr lang="en-US" sz="2800" kern="100" dirty="0">
              <a:effectLst/>
              <a:latin typeface="Google Sans"/>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8452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picture containing text, clipart&#10;&#10;Description automatically generated">
            <a:extLst>
              <a:ext uri="{FF2B5EF4-FFF2-40B4-BE49-F238E27FC236}">
                <a16:creationId xmlns:a16="http://schemas.microsoft.com/office/drawing/2014/main" id="{BA8F0464-F21C-58C0-1E1B-FBFFE83EEA5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718029"/>
            <a:ext cx="1604675" cy="900514"/>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843698"/>
            <a:ext cx="2360644" cy="64917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12B8001E-0D89-A21B-EA94-4256BE693835}"/>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2124174" y="468842"/>
            <a:ext cx="7613716" cy="5075810"/>
          </a:xfrm>
          <a:prstGeom prst="rect">
            <a:avLst/>
          </a:prstGeom>
        </p:spPr>
      </p:pic>
    </p:spTree>
    <p:extLst>
      <p:ext uri="{BB962C8B-B14F-4D97-AF65-F5344CB8AC3E}">
        <p14:creationId xmlns:p14="http://schemas.microsoft.com/office/powerpoint/2010/main" val="152956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89EF88-C23A-7FE3-B074-4D2CE5BEC90A}"/>
            </a:ext>
          </a:extLst>
        </p:cNvPr>
        <p:cNvGrpSpPr/>
        <p:nvPr/>
      </p:nvGrpSpPr>
      <p:grpSpPr>
        <a:xfrm>
          <a:off x="0" y="0"/>
          <a:ext cx="0" cy="0"/>
          <a:chOff x="0" y="0"/>
          <a:chExt cx="0" cy="0"/>
        </a:xfrm>
      </p:grpSpPr>
      <p:sp useBgFill="1">
        <p:nvSpPr>
          <p:cNvPr id="1077" name="Rectangle 1076">
            <a:extLst>
              <a:ext uri="{FF2B5EF4-FFF2-40B4-BE49-F238E27FC236}">
                <a16:creationId xmlns:a16="http://schemas.microsoft.com/office/drawing/2014/main" id="{184EC20D-3D4A-ED7A-9CD5-86C5834C6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D7B7DEC-D030-5500-FFD1-81CE626F982F}"/>
              </a:ext>
            </a:extLst>
          </p:cNvPr>
          <p:cNvSpPr>
            <a:spLocks noGrp="1"/>
          </p:cNvSpPr>
          <p:nvPr>
            <p:ph type="ctrTitle"/>
          </p:nvPr>
        </p:nvSpPr>
        <p:spPr>
          <a:xfrm>
            <a:off x="1411170" y="2684477"/>
            <a:ext cx="10136422" cy="2808898"/>
          </a:xfrm>
          <a:ln w="28575">
            <a:solidFill>
              <a:srgbClr val="C00000"/>
            </a:solidFill>
          </a:ln>
        </p:spPr>
        <p:txBody>
          <a:bodyPr anchor="ctr">
            <a:normAutofit/>
          </a:bodyPr>
          <a:lstStyle/>
          <a:p>
            <a:r>
              <a:rPr lang="en-US" sz="9600" b="1" dirty="0"/>
              <a:t>Constitution and Bylaws</a:t>
            </a:r>
          </a:p>
        </p:txBody>
      </p:sp>
      <p:grpSp>
        <p:nvGrpSpPr>
          <p:cNvPr id="1079" name="Group 1078">
            <a:extLst>
              <a:ext uri="{FF2B5EF4-FFF2-40B4-BE49-F238E27FC236}">
                <a16:creationId xmlns:a16="http://schemas.microsoft.com/office/drawing/2014/main" id="{FF136221-4B17-A784-0E66-3DC64E6D896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080" name="Freeform 6">
              <a:extLst>
                <a:ext uri="{FF2B5EF4-FFF2-40B4-BE49-F238E27FC236}">
                  <a16:creationId xmlns:a16="http://schemas.microsoft.com/office/drawing/2014/main" id="{C0E8B98D-3310-DE91-6ECD-1C28D815E8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txBody>
            <a:bodyPr/>
            <a:lstStyle/>
            <a:p>
              <a:endParaRPr lang="en-US"/>
            </a:p>
          </p:txBody>
        </p:sp>
        <p:sp>
          <p:nvSpPr>
            <p:cNvPr id="1081" name="Freeform 6">
              <a:extLst>
                <a:ext uri="{FF2B5EF4-FFF2-40B4-BE49-F238E27FC236}">
                  <a16:creationId xmlns:a16="http://schemas.microsoft.com/office/drawing/2014/main" id="{8CB8322D-EB34-FFB2-FE98-8FA9518E7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txBody>
            <a:bodyPr/>
            <a:lstStyle/>
            <a:p>
              <a:endParaRPr lang="en-US"/>
            </a:p>
          </p:txBody>
        </p:sp>
      </p:grpSp>
      <p:pic>
        <p:nvPicPr>
          <p:cNvPr id="1034" name="Picture 10" descr="Legion Brand">
            <a:extLst>
              <a:ext uri="{FF2B5EF4-FFF2-40B4-BE49-F238E27FC236}">
                <a16:creationId xmlns:a16="http://schemas.microsoft.com/office/drawing/2014/main" id="{27B084B0-A3E9-9D0C-7BF5-B5EC7974546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622732" y="461020"/>
            <a:ext cx="5370317" cy="147683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Free Vector | United states background">
            <a:extLst>
              <a:ext uri="{FF2B5EF4-FFF2-40B4-BE49-F238E27FC236}">
                <a16:creationId xmlns:a16="http://schemas.microsoft.com/office/drawing/2014/main" id="{6FED2342-80C3-07A6-8B83-CE6BE4EA0D8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40316" b="10655"/>
          <a:stretch/>
        </p:blipFill>
        <p:spPr bwMode="auto">
          <a:xfrm rot="5400000">
            <a:off x="-2799893" y="2789145"/>
            <a:ext cx="6858001" cy="127971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text, clipart&#10;&#10;Description automatically generated">
            <a:extLst>
              <a:ext uri="{FF2B5EF4-FFF2-40B4-BE49-F238E27FC236}">
                <a16:creationId xmlns:a16="http://schemas.microsoft.com/office/drawing/2014/main" id="{9DFAB11D-A5B0-7D72-4878-589D5CE40D1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2453" y="5739923"/>
            <a:ext cx="1782211" cy="1000144"/>
          </a:xfrm>
          <a:prstGeom prst="rect">
            <a:avLst/>
          </a:prstGeom>
        </p:spPr>
      </p:pic>
      <p:sp>
        <p:nvSpPr>
          <p:cNvPr id="6" name="Subtitle 5">
            <a:extLst>
              <a:ext uri="{FF2B5EF4-FFF2-40B4-BE49-F238E27FC236}">
                <a16:creationId xmlns:a16="http://schemas.microsoft.com/office/drawing/2014/main" id="{D6FEAF29-1118-1C91-6ED6-02B463BD445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38120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t>REFERENCES AND RESOURCES</a:t>
            </a:r>
          </a:p>
        </p:txBody>
      </p:sp>
      <p:pic>
        <p:nvPicPr>
          <p:cNvPr id="6" name="Content Placeholder 5" descr="A picture containing text, clipart&#10;&#10;Description automatically generated">
            <a:extLst>
              <a:ext uri="{FF2B5EF4-FFF2-40B4-BE49-F238E27FC236}">
                <a16:creationId xmlns:a16="http://schemas.microsoft.com/office/drawing/2014/main" id="{BA8F0464-F21C-58C0-1E1B-FBFFE83EEA5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718029"/>
            <a:ext cx="1604675" cy="900514"/>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843698"/>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04FEF94-60B4-DD58-B412-B4ECFB58D437}"/>
              </a:ext>
            </a:extLst>
          </p:cNvPr>
          <p:cNvSpPr txBox="1"/>
          <p:nvPr/>
        </p:nvSpPr>
        <p:spPr>
          <a:xfrm>
            <a:off x="838200" y="1782395"/>
            <a:ext cx="10402824" cy="2677656"/>
          </a:xfrm>
          <a:prstGeom prst="rect">
            <a:avLst/>
          </a:prstGeom>
          <a:noFill/>
        </p:spPr>
        <p:txBody>
          <a:bodyPr wrap="square" rtlCol="0">
            <a:spAutoFit/>
          </a:bodyPr>
          <a:lstStyle/>
          <a:p>
            <a:pPr marL="571500" indent="-571500">
              <a:buFont typeface="Arial" panose="020B0604020202020204" pitchFamily="34" charset="0"/>
              <a:buChar char="•"/>
            </a:pPr>
            <a:r>
              <a:rPr lang="en-US" sz="2400" dirty="0"/>
              <a:t>The Charter of the American Legion National Constitution and By Laws (Oct 2022) available at </a:t>
            </a:r>
            <a:r>
              <a:rPr lang="en-US" sz="2400" dirty="0">
                <a:hlinkClick r:id="rId5"/>
              </a:rPr>
              <a:t>www.legion.org</a:t>
            </a:r>
            <a:r>
              <a:rPr lang="en-US" sz="2400" dirty="0"/>
              <a:t> use search function</a:t>
            </a:r>
          </a:p>
          <a:p>
            <a:pPr marL="571500" indent="-571500">
              <a:buFont typeface="Arial" panose="020B0604020202020204" pitchFamily="34" charset="0"/>
              <a:buChar char="•"/>
            </a:pPr>
            <a:r>
              <a:rPr lang="en-US" sz="2400" dirty="0"/>
              <a:t>The American Legion Department of South Dakota Constitution and By Laws (July 2024) available at </a:t>
            </a:r>
            <a:r>
              <a:rPr lang="en-US" sz="2400" dirty="0">
                <a:hlinkClick r:id="rId6"/>
              </a:rPr>
              <a:t>www.sdlegion.org</a:t>
            </a:r>
            <a:r>
              <a:rPr lang="en-US" sz="2400" dirty="0"/>
              <a:t> under Departments</a:t>
            </a:r>
          </a:p>
          <a:p>
            <a:pPr marL="1028700" lvl="1" indent="-571500">
              <a:buFont typeface="Arial" panose="020B0604020202020204" pitchFamily="34" charset="0"/>
              <a:buChar char="•"/>
            </a:pPr>
            <a:r>
              <a:rPr lang="en-US" sz="2400" dirty="0"/>
              <a:t>Additional resources on Department Website – sample Post Constitution and Bylaws</a:t>
            </a:r>
          </a:p>
          <a:p>
            <a:pPr marL="571500" indent="-571500">
              <a:buFont typeface="Arial" panose="020B0604020202020204" pitchFamily="34" charset="0"/>
              <a:buChar char="•"/>
            </a:pPr>
            <a:r>
              <a:rPr lang="en-US" sz="2400" dirty="0"/>
              <a:t>The Foundation Group (</a:t>
            </a:r>
            <a:r>
              <a:rPr lang="en-US" sz="2400" dirty="0">
                <a:hlinkClick r:id="rId7"/>
              </a:rPr>
              <a:t>www.501c3.org</a:t>
            </a:r>
            <a:r>
              <a:rPr lang="en-US" sz="2400" dirty="0"/>
              <a:t>) Constitution and Bylaws</a:t>
            </a:r>
          </a:p>
        </p:txBody>
      </p:sp>
    </p:spTree>
    <p:extLst>
      <p:ext uri="{BB962C8B-B14F-4D97-AF65-F5344CB8AC3E}">
        <p14:creationId xmlns:p14="http://schemas.microsoft.com/office/powerpoint/2010/main" val="2005506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t>WHAT WE WILL COVER IN THIS CLASS</a:t>
            </a:r>
          </a:p>
        </p:txBody>
      </p:sp>
      <p:pic>
        <p:nvPicPr>
          <p:cNvPr id="6" name="Content Placeholder 5" descr="A picture containing text, clipart&#10;&#10;Description automatically generated">
            <a:extLst>
              <a:ext uri="{FF2B5EF4-FFF2-40B4-BE49-F238E27FC236}">
                <a16:creationId xmlns:a16="http://schemas.microsoft.com/office/drawing/2014/main" id="{BA8F0464-F21C-58C0-1E1B-FBFFE83EEA5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718029"/>
            <a:ext cx="1604675" cy="900514"/>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843698"/>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04FEF94-60B4-DD58-B412-B4ECFB58D437}"/>
              </a:ext>
            </a:extLst>
          </p:cNvPr>
          <p:cNvSpPr txBox="1"/>
          <p:nvPr/>
        </p:nvSpPr>
        <p:spPr>
          <a:xfrm>
            <a:off x="894588" y="1881455"/>
            <a:ext cx="10402824" cy="3785652"/>
          </a:xfrm>
          <a:prstGeom prst="rect">
            <a:avLst/>
          </a:prstGeom>
          <a:noFill/>
        </p:spPr>
        <p:txBody>
          <a:bodyPr wrap="square" rtlCol="0">
            <a:spAutoFit/>
          </a:bodyPr>
          <a:lstStyle/>
          <a:p>
            <a:pPr marL="571500" indent="-571500">
              <a:buFont typeface="Arial" panose="020B0604020202020204" pitchFamily="34" charset="0"/>
              <a:buChar char="•"/>
            </a:pPr>
            <a:r>
              <a:rPr lang="en-US" sz="4000" dirty="0"/>
              <a:t>What is a Constitution</a:t>
            </a:r>
          </a:p>
          <a:p>
            <a:pPr marL="571500" indent="-571500">
              <a:buFont typeface="Arial" panose="020B0604020202020204" pitchFamily="34" charset="0"/>
              <a:buChar char="•"/>
            </a:pPr>
            <a:r>
              <a:rPr lang="en-US" sz="4000" dirty="0"/>
              <a:t>What are Bylaws</a:t>
            </a:r>
          </a:p>
          <a:p>
            <a:pPr marL="571500" indent="-571500">
              <a:buFont typeface="Arial" panose="020B0604020202020204" pitchFamily="34" charset="0"/>
              <a:buChar char="•"/>
            </a:pPr>
            <a:r>
              <a:rPr lang="en-US" sz="4000" dirty="0"/>
              <a:t>Who should have Constitution and Bylaws</a:t>
            </a:r>
          </a:p>
          <a:p>
            <a:pPr marL="571500" indent="-571500">
              <a:buFont typeface="Arial" panose="020B0604020202020204" pitchFamily="34" charset="0"/>
              <a:buChar char="•"/>
            </a:pPr>
            <a:r>
              <a:rPr lang="en-US" sz="4000" dirty="0"/>
              <a:t>Why are they important</a:t>
            </a:r>
          </a:p>
          <a:p>
            <a:pPr marL="571500" indent="-571500">
              <a:buFont typeface="Arial" panose="020B0604020202020204" pitchFamily="34" charset="0"/>
              <a:buChar char="•"/>
            </a:pPr>
            <a:r>
              <a:rPr lang="en-US" sz="4000" dirty="0"/>
              <a:t>Legal issues regarding them</a:t>
            </a:r>
          </a:p>
          <a:p>
            <a:pPr marL="571500" indent="-571500">
              <a:buFont typeface="Arial" panose="020B0604020202020204" pitchFamily="34" charset="0"/>
              <a:buChar char="•"/>
            </a:pPr>
            <a:r>
              <a:rPr lang="en-US" sz="4000" dirty="0"/>
              <a:t>How often should they be reviewed</a:t>
            </a:r>
          </a:p>
        </p:txBody>
      </p:sp>
    </p:spTree>
    <p:extLst>
      <p:ext uri="{BB962C8B-B14F-4D97-AF65-F5344CB8AC3E}">
        <p14:creationId xmlns:p14="http://schemas.microsoft.com/office/powerpoint/2010/main" val="3915393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t>WHAT IS A CONSTITUTION?</a:t>
            </a:r>
          </a:p>
        </p:txBody>
      </p:sp>
      <p:pic>
        <p:nvPicPr>
          <p:cNvPr id="6" name="Content Placeholder 5" descr="A picture containing text, clipart&#10;&#10;Description automatically generated">
            <a:extLst>
              <a:ext uri="{FF2B5EF4-FFF2-40B4-BE49-F238E27FC236}">
                <a16:creationId xmlns:a16="http://schemas.microsoft.com/office/drawing/2014/main" id="{B45E05E6-23B8-C1C7-47D7-88C783F9BDC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729894"/>
            <a:ext cx="1374641" cy="771423"/>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122266" y="6010914"/>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DFE6ED5-1CCC-0036-139A-3F4053B527FD}"/>
              </a:ext>
            </a:extLst>
          </p:cNvPr>
          <p:cNvSpPr txBox="1"/>
          <p:nvPr/>
        </p:nvSpPr>
        <p:spPr>
          <a:xfrm>
            <a:off x="941832" y="2002536"/>
            <a:ext cx="10411968" cy="2246769"/>
          </a:xfrm>
          <a:prstGeom prst="rect">
            <a:avLst/>
          </a:prstGeom>
          <a:noFill/>
        </p:spPr>
        <p:txBody>
          <a:bodyPr wrap="square" rtlCol="0">
            <a:spAutoFit/>
          </a:bodyPr>
          <a:lstStyle/>
          <a:p>
            <a:r>
              <a:rPr lang="en-US" sz="2800" dirty="0"/>
              <a:t>Definition – </a:t>
            </a:r>
            <a:r>
              <a:rPr lang="en-US" sz="2800" b="0" i="0" dirty="0">
                <a:solidFill>
                  <a:srgbClr val="1F1F1F"/>
                </a:solidFill>
                <a:effectLst/>
                <a:latin typeface="Google Sans"/>
              </a:rPr>
              <a:t> A constitution </a:t>
            </a:r>
            <a:r>
              <a:rPr lang="en-US" sz="2800" b="0" i="0" dirty="0">
                <a:solidFill>
                  <a:srgbClr val="040C28"/>
                </a:solidFill>
                <a:effectLst/>
                <a:latin typeface="Google Sans"/>
              </a:rPr>
              <a:t>contains the fundamental principles that outline the purpose, structure, and limits of an organization</a:t>
            </a:r>
            <a:r>
              <a:rPr lang="en-US" sz="2800" b="0" i="0" dirty="0">
                <a:solidFill>
                  <a:srgbClr val="1F1F1F"/>
                </a:solidFill>
                <a:effectLst/>
                <a:latin typeface="Google Sans"/>
              </a:rPr>
              <a:t>. </a:t>
            </a:r>
          </a:p>
          <a:p>
            <a:endParaRPr lang="en-US" sz="2800" dirty="0">
              <a:solidFill>
                <a:srgbClr val="1F1F1F"/>
              </a:solidFill>
              <a:latin typeface="Google Sans"/>
            </a:endParaRPr>
          </a:p>
          <a:p>
            <a:r>
              <a:rPr lang="en-US" sz="2800" b="0" i="0" dirty="0">
                <a:solidFill>
                  <a:srgbClr val="1F1F1F"/>
                </a:solidFill>
                <a:effectLst/>
                <a:latin typeface="Google Sans"/>
              </a:rPr>
              <a:t>Essentially, the constitution provides a foundation upon which an organization operates.</a:t>
            </a:r>
            <a:endParaRPr lang="en-US" sz="2800" dirty="0"/>
          </a:p>
        </p:txBody>
      </p:sp>
    </p:spTree>
    <p:extLst>
      <p:ext uri="{BB962C8B-B14F-4D97-AF65-F5344CB8AC3E}">
        <p14:creationId xmlns:p14="http://schemas.microsoft.com/office/powerpoint/2010/main" val="1314389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42951-7057-D950-AC30-B8E8FE798B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92DE94-2BBA-BD7B-304D-9809BCFE0FB1}"/>
              </a:ext>
            </a:extLst>
          </p:cNvPr>
          <p:cNvSpPr>
            <a:spLocks noGrp="1"/>
          </p:cNvSpPr>
          <p:nvPr>
            <p:ph type="title"/>
          </p:nvPr>
        </p:nvSpPr>
        <p:spPr>
          <a:ln w="28575">
            <a:solidFill>
              <a:srgbClr val="C00000"/>
            </a:solidFill>
          </a:ln>
        </p:spPr>
        <p:txBody>
          <a:bodyPr/>
          <a:lstStyle/>
          <a:p>
            <a:r>
              <a:rPr lang="en-US" b="1" dirty="0"/>
              <a:t>WHAT ARE BYLAWS?</a:t>
            </a:r>
          </a:p>
        </p:txBody>
      </p:sp>
      <p:pic>
        <p:nvPicPr>
          <p:cNvPr id="6" name="Content Placeholder 5" descr="A picture containing text, clipart&#10;&#10;Description automatically generated">
            <a:extLst>
              <a:ext uri="{FF2B5EF4-FFF2-40B4-BE49-F238E27FC236}">
                <a16:creationId xmlns:a16="http://schemas.microsoft.com/office/drawing/2014/main" id="{56D51280-398C-C808-B660-97CC06A6A71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729894"/>
            <a:ext cx="1374641" cy="771423"/>
          </a:xfrm>
          <a:ln w="28575">
            <a:solidFill>
              <a:srgbClr val="C00000"/>
            </a:solidFill>
          </a:ln>
        </p:spPr>
      </p:pic>
      <p:pic>
        <p:nvPicPr>
          <p:cNvPr id="4" name="Picture 10" descr="Legion Brand">
            <a:extLst>
              <a:ext uri="{FF2B5EF4-FFF2-40B4-BE49-F238E27FC236}">
                <a16:creationId xmlns:a16="http://schemas.microsoft.com/office/drawing/2014/main" id="{81378E62-C122-FE68-527C-0AB5003FCDE8}"/>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122266" y="6010914"/>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791B28F-9402-1022-E113-3F16F8C5003D}"/>
              </a:ext>
            </a:extLst>
          </p:cNvPr>
          <p:cNvSpPr txBox="1"/>
          <p:nvPr/>
        </p:nvSpPr>
        <p:spPr>
          <a:xfrm>
            <a:off x="941832" y="2002536"/>
            <a:ext cx="10411968" cy="1384995"/>
          </a:xfrm>
          <a:prstGeom prst="rect">
            <a:avLst/>
          </a:prstGeom>
          <a:noFill/>
        </p:spPr>
        <p:txBody>
          <a:bodyPr wrap="square" rtlCol="0">
            <a:spAutoFit/>
          </a:bodyPr>
          <a:lstStyle/>
          <a:p>
            <a:r>
              <a:rPr lang="en-US" sz="2800" dirty="0">
                <a:solidFill>
                  <a:srgbClr val="000000"/>
                </a:solidFill>
                <a:effectLst/>
                <a:latin typeface="Arial" panose="020B0604020202020204" pitchFamily="34" charset="0"/>
                <a:ea typeface="Aptos" panose="020B0004020202020204" pitchFamily="34" charset="0"/>
              </a:rPr>
              <a:t>Definition – The formal procedures and operational guidelines established by the organization to regulate daily activities and supplement the Constitution.</a:t>
            </a:r>
            <a:endParaRPr lang="en-US" sz="2800" dirty="0">
              <a:solidFill>
                <a:srgbClr val="1F1F1F"/>
              </a:solidFill>
              <a:latin typeface="Google Sans"/>
            </a:endParaRPr>
          </a:p>
        </p:txBody>
      </p:sp>
    </p:spTree>
    <p:extLst>
      <p:ext uri="{BB962C8B-B14F-4D97-AF65-F5344CB8AC3E}">
        <p14:creationId xmlns:p14="http://schemas.microsoft.com/office/powerpoint/2010/main" val="136804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119D8-210A-26F0-4674-DE81AC908B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651305-FF8E-081E-C5DF-9FC29B778C62}"/>
              </a:ext>
            </a:extLst>
          </p:cNvPr>
          <p:cNvSpPr>
            <a:spLocks noGrp="1"/>
          </p:cNvSpPr>
          <p:nvPr>
            <p:ph type="title"/>
          </p:nvPr>
        </p:nvSpPr>
        <p:spPr>
          <a:ln w="28575">
            <a:solidFill>
              <a:srgbClr val="C00000"/>
            </a:solidFill>
          </a:ln>
        </p:spPr>
        <p:txBody>
          <a:bodyPr/>
          <a:lstStyle/>
          <a:p>
            <a:r>
              <a:rPr lang="en-US" b="1" dirty="0"/>
              <a:t>WHAT IS THE DIFFERENCE BETWEEN THEM</a:t>
            </a:r>
          </a:p>
        </p:txBody>
      </p:sp>
      <p:pic>
        <p:nvPicPr>
          <p:cNvPr id="6" name="Content Placeholder 5" descr="A picture containing text, clipart&#10;&#10;Description automatically generated">
            <a:extLst>
              <a:ext uri="{FF2B5EF4-FFF2-40B4-BE49-F238E27FC236}">
                <a16:creationId xmlns:a16="http://schemas.microsoft.com/office/drawing/2014/main" id="{BD537324-02A2-E661-7FE7-74BA81C4AD0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729894"/>
            <a:ext cx="1374641" cy="771423"/>
          </a:xfrm>
          <a:ln w="28575">
            <a:solidFill>
              <a:srgbClr val="C00000"/>
            </a:solidFill>
          </a:ln>
        </p:spPr>
      </p:pic>
      <p:pic>
        <p:nvPicPr>
          <p:cNvPr id="4" name="Picture 10" descr="Legion Brand">
            <a:extLst>
              <a:ext uri="{FF2B5EF4-FFF2-40B4-BE49-F238E27FC236}">
                <a16:creationId xmlns:a16="http://schemas.microsoft.com/office/drawing/2014/main" id="{29A61801-E407-2D37-EAB1-40754673C8B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122266" y="6010914"/>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B4FBCE7-1F40-F388-8A1F-B37280239C9C}"/>
              </a:ext>
            </a:extLst>
          </p:cNvPr>
          <p:cNvSpPr txBox="1"/>
          <p:nvPr/>
        </p:nvSpPr>
        <p:spPr>
          <a:xfrm>
            <a:off x="941832" y="2002536"/>
            <a:ext cx="10411968" cy="1815882"/>
          </a:xfrm>
          <a:prstGeom prst="rect">
            <a:avLst/>
          </a:prstGeom>
          <a:noFill/>
        </p:spPr>
        <p:txBody>
          <a:bodyPr wrap="square" rtlCol="0">
            <a:spAutoFit/>
          </a:bodyPr>
          <a:lstStyle/>
          <a:p>
            <a:r>
              <a:rPr lang="en-US" sz="2800" dirty="0">
                <a:solidFill>
                  <a:srgbClr val="001D35"/>
                </a:solidFill>
                <a:latin typeface="Google Sans"/>
              </a:rPr>
              <a:t>T</a:t>
            </a:r>
            <a:r>
              <a:rPr lang="en-US" sz="2800" b="0" i="0" dirty="0">
                <a:solidFill>
                  <a:srgbClr val="001D35"/>
                </a:solidFill>
                <a:effectLst/>
                <a:latin typeface="Google Sans"/>
              </a:rPr>
              <a:t>he constitution is generally considered to have higher authority than the bylaws; essentially, the constitution sets the big picture and the bylaws provide the specifics on how to execute it.</a:t>
            </a:r>
          </a:p>
          <a:p>
            <a:endParaRPr lang="en-US" sz="2800" dirty="0">
              <a:solidFill>
                <a:srgbClr val="001D35"/>
              </a:solidFill>
              <a:latin typeface="Google Sans"/>
            </a:endParaRPr>
          </a:p>
        </p:txBody>
      </p:sp>
    </p:spTree>
    <p:extLst>
      <p:ext uri="{BB962C8B-B14F-4D97-AF65-F5344CB8AC3E}">
        <p14:creationId xmlns:p14="http://schemas.microsoft.com/office/powerpoint/2010/main" val="2006538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CE704-1678-E9CF-27A9-195CA38666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D961B-3372-30F7-A686-915C80E899C2}"/>
              </a:ext>
            </a:extLst>
          </p:cNvPr>
          <p:cNvSpPr>
            <a:spLocks noGrp="1"/>
          </p:cNvSpPr>
          <p:nvPr>
            <p:ph type="title"/>
          </p:nvPr>
        </p:nvSpPr>
        <p:spPr>
          <a:ln w="28575">
            <a:solidFill>
              <a:srgbClr val="C00000"/>
            </a:solidFill>
          </a:ln>
        </p:spPr>
        <p:txBody>
          <a:bodyPr/>
          <a:lstStyle/>
          <a:p>
            <a:r>
              <a:rPr lang="en-US" b="1" dirty="0"/>
              <a:t>WHO SHOULD HAVE CONSTITUTIONS AND 		BYLAWS</a:t>
            </a:r>
          </a:p>
        </p:txBody>
      </p:sp>
      <p:pic>
        <p:nvPicPr>
          <p:cNvPr id="6" name="Content Placeholder 5" descr="A picture containing text, clipart&#10;&#10;Description automatically generated">
            <a:extLst>
              <a:ext uri="{FF2B5EF4-FFF2-40B4-BE49-F238E27FC236}">
                <a16:creationId xmlns:a16="http://schemas.microsoft.com/office/drawing/2014/main" id="{CBF8800F-92FA-FE8D-E3A4-AE1A1D98FAA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83628" y="5496641"/>
            <a:ext cx="2000249" cy="1122502"/>
          </a:xfrm>
          <a:ln w="28575">
            <a:solidFill>
              <a:srgbClr val="C00000"/>
            </a:solidFill>
          </a:ln>
        </p:spPr>
      </p:pic>
      <p:pic>
        <p:nvPicPr>
          <p:cNvPr id="4" name="Picture 10" descr="Legion Brand">
            <a:extLst>
              <a:ext uri="{FF2B5EF4-FFF2-40B4-BE49-F238E27FC236}">
                <a16:creationId xmlns:a16="http://schemas.microsoft.com/office/drawing/2014/main" id="{68A166D5-822C-A51E-38BE-296F8844999C}"/>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896355" y="5734165"/>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E963D70-C3CC-7EF1-6861-1540B04751D0}"/>
              </a:ext>
            </a:extLst>
          </p:cNvPr>
          <p:cNvSpPr txBox="1"/>
          <p:nvPr/>
        </p:nvSpPr>
        <p:spPr>
          <a:xfrm>
            <a:off x="838200" y="1784838"/>
            <a:ext cx="10298723" cy="3539430"/>
          </a:xfrm>
          <a:prstGeom prst="rect">
            <a:avLst/>
          </a:prstGeom>
          <a:noFill/>
        </p:spPr>
        <p:txBody>
          <a:bodyPr wrap="square" rtlCol="0">
            <a:spAutoFit/>
          </a:bodyPr>
          <a:lstStyle/>
          <a:p>
            <a:r>
              <a:rPr lang="en-US" sz="2800" b="0" i="0">
                <a:solidFill>
                  <a:srgbClr val="001D35"/>
                </a:solidFill>
                <a:effectLst/>
                <a:latin typeface="Google Sans"/>
              </a:rPr>
              <a:t>The constitution and bylaws are essential for any nonprofit organization, as they form the legal foundation for its operations. These documents outline how the board and officers are structured, describe their roles and duties, explain the procedures for meetings and making decisions, and set rules for handling finances. By following these bylaws, an organization can maintain transparency, accountability, and consistency, which helps uphold both its mission and legal obligations.</a:t>
            </a:r>
            <a:endParaRPr lang="en-US" sz="2800" dirty="0"/>
          </a:p>
        </p:txBody>
      </p:sp>
    </p:spTree>
    <p:extLst>
      <p:ext uri="{BB962C8B-B14F-4D97-AF65-F5344CB8AC3E}">
        <p14:creationId xmlns:p14="http://schemas.microsoft.com/office/powerpoint/2010/main" val="3128052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67489-A855-08C0-7315-F00F8D6A37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4631E2-C8D1-B7D0-A931-449BCC04290D}"/>
              </a:ext>
            </a:extLst>
          </p:cNvPr>
          <p:cNvSpPr>
            <a:spLocks noGrp="1"/>
          </p:cNvSpPr>
          <p:nvPr>
            <p:ph type="title"/>
          </p:nvPr>
        </p:nvSpPr>
        <p:spPr>
          <a:ln w="28575">
            <a:solidFill>
              <a:srgbClr val="C00000"/>
            </a:solidFill>
          </a:ln>
        </p:spPr>
        <p:txBody>
          <a:bodyPr/>
          <a:lstStyle/>
          <a:p>
            <a:r>
              <a:rPr lang="en-US" b="1" dirty="0"/>
              <a:t>C&amp;BL ARE LEGAL DOCUMENTS</a:t>
            </a:r>
          </a:p>
        </p:txBody>
      </p:sp>
      <p:pic>
        <p:nvPicPr>
          <p:cNvPr id="6" name="Content Placeholder 5" descr="A picture containing text, clipart&#10;&#10;Description automatically generated">
            <a:extLst>
              <a:ext uri="{FF2B5EF4-FFF2-40B4-BE49-F238E27FC236}">
                <a16:creationId xmlns:a16="http://schemas.microsoft.com/office/drawing/2014/main" id="{F70580AC-EF70-C77E-A904-3CEEF805D8CE}"/>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624634"/>
            <a:ext cx="1547166" cy="868241"/>
          </a:xfrm>
          <a:ln w="28575">
            <a:solidFill>
              <a:srgbClr val="C00000"/>
            </a:solidFill>
          </a:ln>
        </p:spPr>
      </p:pic>
      <p:pic>
        <p:nvPicPr>
          <p:cNvPr id="4" name="Picture 10" descr="Legion Brand">
            <a:extLst>
              <a:ext uri="{FF2B5EF4-FFF2-40B4-BE49-F238E27FC236}">
                <a16:creationId xmlns:a16="http://schemas.microsoft.com/office/drawing/2014/main" id="{5CD9710D-4D10-5D3D-0F6F-894A5F97A372}"/>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896355" y="5734165"/>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09910A5-BE8D-3AE3-96B3-52C79C9D67D0}"/>
              </a:ext>
            </a:extLst>
          </p:cNvPr>
          <p:cNvSpPr txBox="1"/>
          <p:nvPr/>
        </p:nvSpPr>
        <p:spPr>
          <a:xfrm>
            <a:off x="1072662" y="1998785"/>
            <a:ext cx="8071338" cy="2825004"/>
          </a:xfrm>
          <a:prstGeom prst="rect">
            <a:avLst/>
          </a:prstGeom>
          <a:noFill/>
        </p:spPr>
        <p:txBody>
          <a:bodyPr wrap="square">
            <a:spAutoFit/>
          </a:bodyPr>
          <a:lstStyle/>
          <a:p>
            <a:pPr marL="0" marR="0" fontAlgn="base">
              <a:lnSpc>
                <a:spcPct val="107000"/>
              </a:lnSpc>
              <a:spcAft>
                <a:spcPts val="8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It's your responsibility to know your bylaws, and you are legally required to comply with them. This isn't something you can choose to ignore. In any conflict raised by a member, employee, volunteer, or service recipient, </a:t>
            </a:r>
            <a:r>
              <a:rPr lang="en-US" sz="2800" b="1" kern="100" dirty="0">
                <a:effectLst/>
                <a:latin typeface="Arial" panose="020B0604020202020204" pitchFamily="34" charset="0"/>
                <a:ea typeface="Calibri" panose="020F0502020204030204" pitchFamily="34" charset="0"/>
                <a:cs typeface="Arial" panose="020B0604020202020204" pitchFamily="34" charset="0"/>
              </a:rPr>
              <a:t>a court of law will uphold your bylaws.</a:t>
            </a:r>
          </a:p>
        </p:txBody>
      </p:sp>
    </p:spTree>
    <p:extLst>
      <p:ext uri="{BB962C8B-B14F-4D97-AF65-F5344CB8AC3E}">
        <p14:creationId xmlns:p14="http://schemas.microsoft.com/office/powerpoint/2010/main" val="4044803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8E01CAD9A6614194EB703EA7FF0701" ma:contentTypeVersion="12" ma:contentTypeDescription="Create a new document." ma:contentTypeScope="" ma:versionID="3e7c94e3bf1eb5d08d5a1608fa2b698c">
  <xsd:schema xmlns:xsd="http://www.w3.org/2001/XMLSchema" xmlns:xs="http://www.w3.org/2001/XMLSchema" xmlns:p="http://schemas.microsoft.com/office/2006/metadata/properties" xmlns:ns2="46315a45-e4ee-4d54-821f-26809cd518e4" xmlns:ns3="19edcad4-cbab-493b-892e-83ac41ea64db" targetNamespace="http://schemas.microsoft.com/office/2006/metadata/properties" ma:root="true" ma:fieldsID="5f82d57b8e2ffaa0787501af6143c7ea" ns2:_="" ns3:_="">
    <xsd:import namespace="46315a45-e4ee-4d54-821f-26809cd518e4"/>
    <xsd:import namespace="19edcad4-cbab-493b-892e-83ac41ea64d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315a45-e4ee-4d54-821f-26809cd518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518e463-6a21-41cc-9f61-27e62086256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edcad4-cbab-493b-892e-83ac41ea64db"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62453c03-fb5f-4f23-aab5-517b47f11152}" ma:internalName="TaxCatchAll" ma:showField="CatchAllData" ma:web="19edcad4-cbab-493b-892e-83ac41ea64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9edcad4-cbab-493b-892e-83ac41ea64db" xsi:nil="true"/>
    <lcf76f155ced4ddcb4097134ff3c332f xmlns="46315a45-e4ee-4d54-821f-26809cd518e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79112F5-8869-4425-8CA0-0316397F6CC3}"/>
</file>

<file path=customXml/itemProps2.xml><?xml version="1.0" encoding="utf-8"?>
<ds:datastoreItem xmlns:ds="http://schemas.openxmlformats.org/officeDocument/2006/customXml" ds:itemID="{4BD642B2-7088-4956-840B-D4BBC63A021C}"/>
</file>

<file path=customXml/itemProps3.xml><?xml version="1.0" encoding="utf-8"?>
<ds:datastoreItem xmlns:ds="http://schemas.openxmlformats.org/officeDocument/2006/customXml" ds:itemID="{B484E01F-36E7-4FFA-BC6E-D20666AEDFFE}"/>
</file>

<file path=docProps/app.xml><?xml version="1.0" encoding="utf-8"?>
<Properties xmlns="http://schemas.openxmlformats.org/officeDocument/2006/extended-properties" xmlns:vt="http://schemas.openxmlformats.org/officeDocument/2006/docPropsVTypes">
  <TotalTime>899</TotalTime>
  <Words>631</Words>
  <Application>Microsoft Office PowerPoint</Application>
  <PresentationFormat>Widescreen</PresentationFormat>
  <Paragraphs>66</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Calibri Light</vt:lpstr>
      <vt:lpstr>Google Sans</vt:lpstr>
      <vt:lpstr>Office Theme</vt:lpstr>
      <vt:lpstr>Constitution and Bylaws &amp; Awards and Reports</vt:lpstr>
      <vt:lpstr>Constitution and Bylaws</vt:lpstr>
      <vt:lpstr>REFERENCES AND RESOURCES</vt:lpstr>
      <vt:lpstr>WHAT WE WILL COVER IN THIS CLASS</vt:lpstr>
      <vt:lpstr>WHAT IS A CONSTITUTION?</vt:lpstr>
      <vt:lpstr>WHAT ARE BYLAWS?</vt:lpstr>
      <vt:lpstr>WHAT IS THE DIFFERENCE BETWEEN THEM</vt:lpstr>
      <vt:lpstr>WHO SHOULD HAVE CONSTITUTIONS AND   BYLAWS</vt:lpstr>
      <vt:lpstr>C&amp;BL ARE LEGAL DOCUMENTS</vt:lpstr>
      <vt:lpstr>BYLAWS SHOULD DEAL WITH:</vt:lpstr>
      <vt:lpstr>ARE THE C&amp;BLs PERMANENT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fred.nelson@live.com</dc:creator>
  <cp:lastModifiedBy>Patrick Branco</cp:lastModifiedBy>
  <cp:revision>18</cp:revision>
  <cp:lastPrinted>2024-11-10T17:37:14Z</cp:lastPrinted>
  <dcterms:created xsi:type="dcterms:W3CDTF">2023-01-20T15:26:34Z</dcterms:created>
  <dcterms:modified xsi:type="dcterms:W3CDTF">2026-02-02T16:03:13Z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0x010100518E01CAD9A6614194EB703EA7FF0701</vt:lpwstr>
  </property>
</Properties>
</file>